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1" r:id="rId4"/>
    <p:sldMasterId id="2147484038" r:id="rId5"/>
  </p:sldMasterIdLst>
  <p:notesMasterIdLst>
    <p:notesMasterId r:id="rId91"/>
  </p:notesMasterIdLst>
  <p:handoutMasterIdLst>
    <p:handoutMasterId r:id="rId92"/>
  </p:handoutMasterIdLst>
  <p:sldIdLst>
    <p:sldId id="604" r:id="rId6"/>
    <p:sldId id="452" r:id="rId7"/>
    <p:sldId id="491" r:id="rId8"/>
    <p:sldId id="539" r:id="rId9"/>
    <p:sldId id="500" r:id="rId10"/>
    <p:sldId id="501" r:id="rId11"/>
    <p:sldId id="612" r:id="rId12"/>
    <p:sldId id="594" r:id="rId13"/>
    <p:sldId id="595" r:id="rId14"/>
    <p:sldId id="596" r:id="rId15"/>
    <p:sldId id="597" r:id="rId16"/>
    <p:sldId id="598" r:id="rId17"/>
    <p:sldId id="625" r:id="rId18"/>
    <p:sldId id="546" r:id="rId19"/>
    <p:sldId id="542" r:id="rId20"/>
    <p:sldId id="508" r:id="rId21"/>
    <p:sldId id="570" r:id="rId22"/>
    <p:sldId id="599" r:id="rId23"/>
    <p:sldId id="529" r:id="rId24"/>
    <p:sldId id="530" r:id="rId25"/>
    <p:sldId id="531" r:id="rId26"/>
    <p:sldId id="532" r:id="rId27"/>
    <p:sldId id="533" r:id="rId28"/>
    <p:sldId id="569" r:id="rId29"/>
    <p:sldId id="534" r:id="rId30"/>
    <p:sldId id="608" r:id="rId31"/>
    <p:sldId id="611" r:id="rId32"/>
    <p:sldId id="511" r:id="rId33"/>
    <p:sldId id="510" r:id="rId34"/>
    <p:sldId id="582" r:id="rId35"/>
    <p:sldId id="583" r:id="rId36"/>
    <p:sldId id="584" r:id="rId37"/>
    <p:sldId id="585" r:id="rId38"/>
    <p:sldId id="606" r:id="rId39"/>
    <p:sldId id="512" r:id="rId40"/>
    <p:sldId id="565" r:id="rId41"/>
    <p:sldId id="566" r:id="rId42"/>
    <p:sldId id="567" r:id="rId43"/>
    <p:sldId id="568" r:id="rId44"/>
    <p:sldId id="590" r:id="rId45"/>
    <p:sldId id="592" r:id="rId46"/>
    <p:sldId id="593" r:id="rId47"/>
    <p:sldId id="515" r:id="rId48"/>
    <p:sldId id="514" r:id="rId49"/>
    <p:sldId id="516" r:id="rId50"/>
    <p:sldId id="618" r:id="rId51"/>
    <p:sldId id="619" r:id="rId52"/>
    <p:sldId id="620" r:id="rId53"/>
    <p:sldId id="621" r:id="rId54"/>
    <p:sldId id="622" r:id="rId55"/>
    <p:sldId id="623" r:id="rId56"/>
    <p:sldId id="624" r:id="rId57"/>
    <p:sldId id="517" r:id="rId58"/>
    <p:sldId id="601" r:id="rId59"/>
    <p:sldId id="602" r:id="rId60"/>
    <p:sldId id="603" r:id="rId61"/>
    <p:sldId id="571" r:id="rId62"/>
    <p:sldId id="572" r:id="rId63"/>
    <p:sldId id="545" r:id="rId64"/>
    <p:sldId id="519" r:id="rId65"/>
    <p:sldId id="547" r:id="rId66"/>
    <p:sldId id="548" r:id="rId67"/>
    <p:sldId id="549" r:id="rId68"/>
    <p:sldId id="550" r:id="rId69"/>
    <p:sldId id="551" r:id="rId70"/>
    <p:sldId id="552" r:id="rId71"/>
    <p:sldId id="553" r:id="rId72"/>
    <p:sldId id="554" r:id="rId73"/>
    <p:sldId id="555" r:id="rId74"/>
    <p:sldId id="556" r:id="rId75"/>
    <p:sldId id="557" r:id="rId76"/>
    <p:sldId id="558" r:id="rId77"/>
    <p:sldId id="559" r:id="rId78"/>
    <p:sldId id="560" r:id="rId79"/>
    <p:sldId id="631" r:id="rId80"/>
    <p:sldId id="562" r:id="rId81"/>
    <p:sldId id="563" r:id="rId82"/>
    <p:sldId id="522" r:id="rId83"/>
    <p:sldId id="626" r:id="rId84"/>
    <p:sldId id="627" r:id="rId85"/>
    <p:sldId id="628" r:id="rId86"/>
    <p:sldId id="629" r:id="rId87"/>
    <p:sldId id="630" r:id="rId88"/>
    <p:sldId id="520" r:id="rId89"/>
    <p:sldId id="523" r:id="rId9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0606"/>
    <a:srgbClr val="E7E8EF"/>
    <a:srgbClr val="0193D5"/>
    <a:srgbClr val="CBCDDE"/>
    <a:srgbClr val="AADD6D"/>
    <a:srgbClr val="92C5EB"/>
    <a:srgbClr val="000F7C"/>
    <a:srgbClr val="000557"/>
    <a:srgbClr val="818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5658" autoAdjust="0"/>
  </p:normalViewPr>
  <p:slideViewPr>
    <p:cSldViewPr snapToGrid="0" snapToObjects="1" showGuides="1">
      <p:cViewPr varScale="1">
        <p:scale>
          <a:sx n="90" d="100"/>
          <a:sy n="90" d="100"/>
        </p:scale>
        <p:origin x="-798" y="-102"/>
      </p:cViewPr>
      <p:guideLst>
        <p:guide orient="horz" pos="4228"/>
        <p:guide orient="horz" pos="3806"/>
        <p:guide orient="horz" pos="3457"/>
        <p:guide orient="horz" pos="635"/>
        <p:guide orient="horz" pos="2205"/>
        <p:guide pos="94"/>
        <p:guide pos="2497"/>
        <p:guide pos="5665"/>
        <p:guide pos="5499"/>
        <p:guide pos="2592"/>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88"/>
    </p:cViewPr>
  </p:sorterViewPr>
  <p:notesViewPr>
    <p:cSldViewPr showGuides="1">
      <p:cViewPr>
        <p:scale>
          <a:sx n="66" d="100"/>
          <a:sy n="66" d="100"/>
        </p:scale>
        <p:origin x="-195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3.xml.rels><?xml version="1.0" encoding="UTF-8" standalone="yes"?>
<Relationships xmlns="http://schemas.openxmlformats.org/package/2006/relationships"><Relationship Id="rId2" Type="http://schemas.openxmlformats.org/officeDocument/2006/relationships/hyperlink" Target="http://www.caiso.com/Documents/Aug5_2013_Track_4_Testimony_RobertSparks_R12-03-014.pdf" TargetMode="External"/><Relationship Id="rId1" Type="http://schemas.openxmlformats.org/officeDocument/2006/relationships/hyperlink" Target="http://docs.cpuc.ca.gov/PublishedDocs/Efile/G000/M065/K202/65202525.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0E06C-785D-446F-9E0A-D712EA45D06A}"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6EFA5221-85AC-4F17-B065-131E98E25441}">
      <dgm:prSet phldrT="[Text]"/>
      <dgm:spPr/>
      <dgm:t>
        <a:bodyPr/>
        <a:lstStyle/>
        <a:p>
          <a:r>
            <a:rPr lang="en-US" dirty="0" smtClean="0"/>
            <a:t>Location</a:t>
          </a:r>
          <a:endParaRPr lang="en-US" dirty="0"/>
        </a:p>
      </dgm:t>
    </dgm:pt>
    <dgm:pt modelId="{F21B8B16-1665-4013-8BD6-D32CD31657AD}" type="parTrans" cxnId="{531016CE-A450-44B3-B970-545EA4CFEB42}">
      <dgm:prSet/>
      <dgm:spPr/>
      <dgm:t>
        <a:bodyPr/>
        <a:lstStyle/>
        <a:p>
          <a:endParaRPr lang="en-US"/>
        </a:p>
      </dgm:t>
    </dgm:pt>
    <dgm:pt modelId="{27D884A0-4D1E-45B2-897C-40DFA3C8CF44}" type="sibTrans" cxnId="{531016CE-A450-44B3-B970-545EA4CFEB42}">
      <dgm:prSet/>
      <dgm:spPr/>
      <dgm:t>
        <a:bodyPr/>
        <a:lstStyle/>
        <a:p>
          <a:endParaRPr lang="en-US"/>
        </a:p>
      </dgm:t>
    </dgm:pt>
    <dgm:pt modelId="{EE62AA25-A79D-4443-BE7E-E08A5FA6AD0F}">
      <dgm:prSet phldrT="[Text]"/>
      <dgm:spPr/>
      <dgm:t>
        <a:bodyPr/>
        <a:lstStyle/>
        <a:p>
          <a:r>
            <a:rPr lang="en-US" dirty="0" smtClean="0"/>
            <a:t>Resources must be located / must interconnect within the Local San Diego Subarea</a:t>
          </a:r>
          <a:endParaRPr lang="en-US" dirty="0"/>
        </a:p>
      </dgm:t>
    </dgm:pt>
    <dgm:pt modelId="{8261CF9A-A02E-4BDA-BC70-23D470158265}" type="parTrans" cxnId="{4796C70D-BA0F-4CF5-AA06-0D6CC35F87FA}">
      <dgm:prSet/>
      <dgm:spPr/>
      <dgm:t>
        <a:bodyPr/>
        <a:lstStyle/>
        <a:p>
          <a:endParaRPr lang="en-US"/>
        </a:p>
      </dgm:t>
    </dgm:pt>
    <dgm:pt modelId="{D2AB2E45-CE0F-4581-8F27-BDE5A35A456C}" type="sibTrans" cxnId="{4796C70D-BA0F-4CF5-AA06-0D6CC35F87FA}">
      <dgm:prSet/>
      <dgm:spPr/>
      <dgm:t>
        <a:bodyPr/>
        <a:lstStyle/>
        <a:p>
          <a:endParaRPr lang="en-US"/>
        </a:p>
      </dgm:t>
    </dgm:pt>
    <dgm:pt modelId="{054CC342-5E30-4B43-A45A-D30B153179DF}">
      <dgm:prSet phldrT="[Text]"/>
      <dgm:spPr/>
      <dgm:t>
        <a:bodyPr/>
        <a:lstStyle/>
        <a:p>
          <a:r>
            <a:rPr lang="en-US" dirty="0" smtClean="0"/>
            <a:t>For programs, customers enrolled must be located within SDG&amp;E’s service territory</a:t>
          </a:r>
          <a:endParaRPr lang="en-US" dirty="0"/>
        </a:p>
      </dgm:t>
    </dgm:pt>
    <dgm:pt modelId="{F33D7DAA-BA20-4FC6-A4AA-E77EE72CD116}" type="parTrans" cxnId="{99D87715-1C1B-47BC-9A5A-1E770DDE042C}">
      <dgm:prSet/>
      <dgm:spPr/>
      <dgm:t>
        <a:bodyPr/>
        <a:lstStyle/>
        <a:p>
          <a:endParaRPr lang="en-US"/>
        </a:p>
      </dgm:t>
    </dgm:pt>
    <dgm:pt modelId="{9E3E8CB3-BE65-4D29-979C-29A16221DD32}" type="sibTrans" cxnId="{99D87715-1C1B-47BC-9A5A-1E770DDE042C}">
      <dgm:prSet/>
      <dgm:spPr/>
      <dgm:t>
        <a:bodyPr/>
        <a:lstStyle/>
        <a:p>
          <a:endParaRPr lang="en-US"/>
        </a:p>
      </dgm:t>
    </dgm:pt>
    <dgm:pt modelId="{F09F8DD9-F77A-40F8-B8DB-8455241DF1FE}">
      <dgm:prSet phldrT="[Text]"/>
      <dgm:spPr/>
      <dgm:t>
        <a:bodyPr/>
        <a:lstStyle/>
        <a:p>
          <a:r>
            <a:rPr lang="en-US" dirty="0" smtClean="0"/>
            <a:t>Resource Adequacy</a:t>
          </a:r>
          <a:endParaRPr lang="en-US" dirty="0"/>
        </a:p>
      </dgm:t>
    </dgm:pt>
    <dgm:pt modelId="{F3AADCDD-3256-460C-96DF-7946B09ADCE8}" type="parTrans" cxnId="{D9C2F0D9-0411-4F81-9C1E-C04A98D1AF82}">
      <dgm:prSet/>
      <dgm:spPr/>
      <dgm:t>
        <a:bodyPr/>
        <a:lstStyle/>
        <a:p>
          <a:endParaRPr lang="en-US"/>
        </a:p>
      </dgm:t>
    </dgm:pt>
    <dgm:pt modelId="{EBB0AD20-E357-4E8C-A91E-1739D8260AD3}" type="sibTrans" cxnId="{D9C2F0D9-0411-4F81-9C1E-C04A98D1AF82}">
      <dgm:prSet/>
      <dgm:spPr/>
      <dgm:t>
        <a:bodyPr/>
        <a:lstStyle/>
        <a:p>
          <a:endParaRPr lang="en-US"/>
        </a:p>
      </dgm:t>
    </dgm:pt>
    <dgm:pt modelId="{BD4D8CF0-315C-4552-807E-7627334F394B}">
      <dgm:prSet phldrT="[Text]"/>
      <dgm:spPr/>
      <dgm:t>
        <a:bodyPr/>
        <a:lstStyle/>
        <a:p>
          <a:r>
            <a:rPr lang="en-US" dirty="0" smtClean="0"/>
            <a:t>The resource must qualify to count for RA / meet the RA counting rules / provide ‘RA Value’ (energy efficiency / load modifying DR)</a:t>
          </a:r>
          <a:endParaRPr lang="en-US" dirty="0"/>
        </a:p>
      </dgm:t>
    </dgm:pt>
    <dgm:pt modelId="{387358D6-7D8C-4EEC-8BE2-9F02CC9DA51D}" type="parTrans" cxnId="{F1185BEF-F5BF-4A8B-B6D1-4DDC69FCEFA4}">
      <dgm:prSet/>
      <dgm:spPr/>
      <dgm:t>
        <a:bodyPr/>
        <a:lstStyle/>
        <a:p>
          <a:endParaRPr lang="en-US"/>
        </a:p>
      </dgm:t>
    </dgm:pt>
    <dgm:pt modelId="{8156902D-6E88-4A98-80BC-DF9F3584B299}" type="sibTrans" cxnId="{F1185BEF-F5BF-4A8B-B6D1-4DDC69FCEFA4}">
      <dgm:prSet/>
      <dgm:spPr/>
      <dgm:t>
        <a:bodyPr/>
        <a:lstStyle/>
        <a:p>
          <a:endParaRPr lang="en-US"/>
        </a:p>
      </dgm:t>
    </dgm:pt>
    <dgm:pt modelId="{FC600BF4-10EE-4FF1-AECA-5B9DA5767F55}">
      <dgm:prSet/>
      <dgm:spPr/>
      <dgm:t>
        <a:bodyPr/>
        <a:lstStyle/>
        <a:p>
          <a:endParaRPr lang="en-US"/>
        </a:p>
      </dgm:t>
    </dgm:pt>
    <dgm:pt modelId="{3765156E-93C2-472E-A167-7589259EB5CD}" type="parTrans" cxnId="{68E5DC58-9071-49B2-B552-5201B241385E}">
      <dgm:prSet/>
      <dgm:spPr/>
      <dgm:t>
        <a:bodyPr/>
        <a:lstStyle/>
        <a:p>
          <a:endParaRPr lang="en-US"/>
        </a:p>
      </dgm:t>
    </dgm:pt>
    <dgm:pt modelId="{1B55D893-08C4-4315-92AF-A4FA5C30A809}" type="sibTrans" cxnId="{68E5DC58-9071-49B2-B552-5201B241385E}">
      <dgm:prSet/>
      <dgm:spPr/>
      <dgm:t>
        <a:bodyPr/>
        <a:lstStyle/>
        <a:p>
          <a:endParaRPr lang="en-US"/>
        </a:p>
      </dgm:t>
    </dgm:pt>
    <dgm:pt modelId="{5E362D0B-37F5-44B3-8DE1-64B4F54399C8}">
      <dgm:prSet/>
      <dgm:spPr/>
      <dgm:t>
        <a:bodyPr/>
        <a:lstStyle/>
        <a:p>
          <a:r>
            <a:rPr lang="en-US" dirty="0" smtClean="0"/>
            <a:t>Incremental</a:t>
          </a:r>
          <a:endParaRPr lang="en-US" dirty="0"/>
        </a:p>
      </dgm:t>
    </dgm:pt>
    <dgm:pt modelId="{A4931C0B-E7F1-4640-AE00-72824808A728}" type="parTrans" cxnId="{1A2FCAEA-06AC-4541-A604-6B476F028484}">
      <dgm:prSet/>
      <dgm:spPr/>
      <dgm:t>
        <a:bodyPr/>
        <a:lstStyle/>
        <a:p>
          <a:endParaRPr lang="en-US"/>
        </a:p>
      </dgm:t>
    </dgm:pt>
    <dgm:pt modelId="{1FE4B41B-35AC-412F-A1A8-F6BB4EC917B7}" type="sibTrans" cxnId="{1A2FCAEA-06AC-4541-A604-6B476F028484}">
      <dgm:prSet/>
      <dgm:spPr/>
      <dgm:t>
        <a:bodyPr/>
        <a:lstStyle/>
        <a:p>
          <a:endParaRPr lang="en-US"/>
        </a:p>
      </dgm:t>
    </dgm:pt>
    <dgm:pt modelId="{F3880BC1-F21D-4221-A016-DC94C06DD6C2}">
      <dgm:prSet/>
      <dgm:spPr/>
      <dgm:t>
        <a:bodyPr/>
        <a:lstStyle/>
        <a:p>
          <a:r>
            <a:rPr lang="en-US" dirty="0" smtClean="0"/>
            <a:t>The resource must be ‘demonstrably incremental’ to the assumptions used in the CAISO studies done that underlie the 500 – 800 MW authorization</a:t>
          </a:r>
          <a:endParaRPr lang="en-US" dirty="0"/>
        </a:p>
      </dgm:t>
    </dgm:pt>
    <dgm:pt modelId="{566B36A1-599E-47F1-83EB-D3428EA7DD01}" type="parTrans" cxnId="{8C6D39F5-A6A7-4778-A0A6-DDB8F6F94A0F}">
      <dgm:prSet/>
      <dgm:spPr/>
      <dgm:t>
        <a:bodyPr/>
        <a:lstStyle/>
        <a:p>
          <a:endParaRPr lang="en-US"/>
        </a:p>
      </dgm:t>
    </dgm:pt>
    <dgm:pt modelId="{163D4CA0-9FB7-45BE-A4B2-E974A97F1A50}" type="sibTrans" cxnId="{8C6D39F5-A6A7-4778-A0A6-DDB8F6F94A0F}">
      <dgm:prSet/>
      <dgm:spPr/>
      <dgm:t>
        <a:bodyPr/>
        <a:lstStyle/>
        <a:p>
          <a:endParaRPr lang="en-US"/>
        </a:p>
      </dgm:t>
    </dgm:pt>
    <dgm:pt modelId="{F4538D27-7EC9-4651-95AC-80835D032828}">
      <dgm:prSet/>
      <dgm:spPr/>
      <dgm:t>
        <a:bodyPr/>
        <a:lstStyle/>
        <a:p>
          <a:r>
            <a:rPr lang="en-US" dirty="0" smtClean="0"/>
            <a:t>Contract Term</a:t>
          </a:r>
          <a:endParaRPr lang="en-US" dirty="0"/>
        </a:p>
      </dgm:t>
    </dgm:pt>
    <dgm:pt modelId="{682E7029-0538-4EEF-8163-3AE8688C53A9}" type="parTrans" cxnId="{FC459130-53F0-4A48-87E9-89920BCB7350}">
      <dgm:prSet/>
      <dgm:spPr/>
      <dgm:t>
        <a:bodyPr/>
        <a:lstStyle/>
        <a:p>
          <a:endParaRPr lang="en-US"/>
        </a:p>
      </dgm:t>
    </dgm:pt>
    <dgm:pt modelId="{62BD5A8F-AC06-43CF-8EB3-17AC77DB72C6}" type="sibTrans" cxnId="{FC459130-53F0-4A48-87E9-89920BCB7350}">
      <dgm:prSet/>
      <dgm:spPr/>
      <dgm:t>
        <a:bodyPr/>
        <a:lstStyle/>
        <a:p>
          <a:endParaRPr lang="en-US"/>
        </a:p>
      </dgm:t>
    </dgm:pt>
    <dgm:pt modelId="{DA113EBC-C0A5-4B88-BE52-12382B2CB4E9}">
      <dgm:prSet/>
      <dgm:spPr/>
      <dgm:t>
        <a:bodyPr/>
        <a:lstStyle/>
        <a:p>
          <a:r>
            <a:rPr lang="en-US" dirty="0" smtClean="0"/>
            <a:t>SDG&amp;E will consider all contract terms</a:t>
          </a:r>
          <a:endParaRPr lang="en-US" dirty="0"/>
        </a:p>
      </dgm:t>
    </dgm:pt>
    <dgm:pt modelId="{9FFB8D72-E30F-4477-84A3-75E02AF54939}" type="parTrans" cxnId="{10D3DDDB-C2CC-4E5A-BDBE-29C29001A9B1}">
      <dgm:prSet/>
      <dgm:spPr/>
      <dgm:t>
        <a:bodyPr/>
        <a:lstStyle/>
        <a:p>
          <a:endParaRPr lang="en-US"/>
        </a:p>
      </dgm:t>
    </dgm:pt>
    <dgm:pt modelId="{25589F9C-D030-4ED7-95C9-AD0513C2FF17}" type="sibTrans" cxnId="{10D3DDDB-C2CC-4E5A-BDBE-29C29001A9B1}">
      <dgm:prSet/>
      <dgm:spPr/>
      <dgm:t>
        <a:bodyPr/>
        <a:lstStyle/>
        <a:p>
          <a:endParaRPr lang="en-US"/>
        </a:p>
      </dgm:t>
    </dgm:pt>
    <dgm:pt modelId="{F72F53BC-B7CE-447E-AABA-83B413435160}">
      <dgm:prSet/>
      <dgm:spPr/>
      <dgm:t>
        <a:bodyPr/>
        <a:lstStyle/>
        <a:p>
          <a:r>
            <a:rPr lang="en-US" dirty="0" smtClean="0"/>
            <a:t>SDG&amp;E does have preferences</a:t>
          </a:r>
          <a:endParaRPr lang="en-US" dirty="0"/>
        </a:p>
      </dgm:t>
    </dgm:pt>
    <dgm:pt modelId="{E5057955-5352-4948-9B45-B0207C84CDFC}" type="parTrans" cxnId="{C2C08297-CFBC-4B5C-882F-198C97AC652D}">
      <dgm:prSet/>
      <dgm:spPr/>
      <dgm:t>
        <a:bodyPr/>
        <a:lstStyle/>
        <a:p>
          <a:endParaRPr lang="en-US"/>
        </a:p>
      </dgm:t>
    </dgm:pt>
    <dgm:pt modelId="{0968AE33-D21C-4BFC-8A29-62A58CC57EC8}" type="sibTrans" cxnId="{C2C08297-CFBC-4B5C-882F-198C97AC652D}">
      <dgm:prSet/>
      <dgm:spPr/>
      <dgm:t>
        <a:bodyPr/>
        <a:lstStyle/>
        <a:p>
          <a:endParaRPr lang="en-US"/>
        </a:p>
      </dgm:t>
    </dgm:pt>
    <dgm:pt modelId="{15660DF6-335A-456A-83F3-59025E70D2E0}">
      <dgm:prSet/>
      <dgm:spPr/>
      <dgm:t>
        <a:bodyPr/>
        <a:lstStyle/>
        <a:p>
          <a:r>
            <a:rPr lang="en-US" dirty="0" smtClean="0"/>
            <a:t>some portion of contract term MUST encompass 2022</a:t>
          </a:r>
          <a:endParaRPr lang="en-US" dirty="0"/>
        </a:p>
      </dgm:t>
    </dgm:pt>
    <dgm:pt modelId="{938DB2AC-7D2B-4366-9930-CD225171558C}" type="parTrans" cxnId="{3C5AE078-247E-4065-BE86-7624C283DA79}">
      <dgm:prSet/>
      <dgm:spPr/>
      <dgm:t>
        <a:bodyPr/>
        <a:lstStyle/>
        <a:p>
          <a:endParaRPr lang="en-US"/>
        </a:p>
      </dgm:t>
    </dgm:pt>
    <dgm:pt modelId="{01B85829-A7E2-4BE9-B24A-834841001B62}" type="sibTrans" cxnId="{3C5AE078-247E-4065-BE86-7624C283DA79}">
      <dgm:prSet/>
      <dgm:spPr/>
      <dgm:t>
        <a:bodyPr/>
        <a:lstStyle/>
        <a:p>
          <a:endParaRPr lang="en-US"/>
        </a:p>
      </dgm:t>
    </dgm:pt>
    <dgm:pt modelId="{717229A0-CA65-4899-AB51-B139A034BB38}" type="pres">
      <dgm:prSet presAssocID="{B800E06C-785D-446F-9E0A-D712EA45D06A}" presName="Name0" presStyleCnt="0">
        <dgm:presLayoutVars>
          <dgm:dir/>
          <dgm:animLvl val="lvl"/>
          <dgm:resizeHandles/>
        </dgm:presLayoutVars>
      </dgm:prSet>
      <dgm:spPr/>
      <dgm:t>
        <a:bodyPr/>
        <a:lstStyle/>
        <a:p>
          <a:endParaRPr lang="en-US"/>
        </a:p>
      </dgm:t>
    </dgm:pt>
    <dgm:pt modelId="{2A522AD8-ECAA-448E-8EA2-73F794D90E8E}" type="pres">
      <dgm:prSet presAssocID="{6EFA5221-85AC-4F17-B065-131E98E25441}" presName="linNode" presStyleCnt="0"/>
      <dgm:spPr/>
    </dgm:pt>
    <dgm:pt modelId="{CB371D0D-A63F-4E72-92BB-8C9124FA0C77}" type="pres">
      <dgm:prSet presAssocID="{6EFA5221-85AC-4F17-B065-131E98E25441}" presName="parentShp" presStyleLbl="node1" presStyleIdx="0" presStyleCnt="4">
        <dgm:presLayoutVars>
          <dgm:bulletEnabled val="1"/>
        </dgm:presLayoutVars>
      </dgm:prSet>
      <dgm:spPr/>
      <dgm:t>
        <a:bodyPr/>
        <a:lstStyle/>
        <a:p>
          <a:endParaRPr lang="en-US"/>
        </a:p>
      </dgm:t>
    </dgm:pt>
    <dgm:pt modelId="{76FD9973-5017-408A-8897-48B4ECBFB69A}" type="pres">
      <dgm:prSet presAssocID="{6EFA5221-85AC-4F17-B065-131E98E25441}" presName="childShp" presStyleLbl="bgAccFollowNode1" presStyleIdx="0" presStyleCnt="4" custScaleX="139197">
        <dgm:presLayoutVars>
          <dgm:bulletEnabled val="1"/>
        </dgm:presLayoutVars>
      </dgm:prSet>
      <dgm:spPr>
        <a:prstGeom prst="roundRect">
          <a:avLst/>
        </a:prstGeom>
      </dgm:spPr>
      <dgm:t>
        <a:bodyPr/>
        <a:lstStyle/>
        <a:p>
          <a:endParaRPr lang="en-US"/>
        </a:p>
      </dgm:t>
    </dgm:pt>
    <dgm:pt modelId="{25316F46-5A30-4CEF-AE61-E6999E9F430D}" type="pres">
      <dgm:prSet presAssocID="{27D884A0-4D1E-45B2-897C-40DFA3C8CF44}" presName="spacing" presStyleCnt="0"/>
      <dgm:spPr/>
    </dgm:pt>
    <dgm:pt modelId="{52CF5639-91EB-4811-A54E-4D76B326FACC}" type="pres">
      <dgm:prSet presAssocID="{F09F8DD9-F77A-40F8-B8DB-8455241DF1FE}" presName="linNode" presStyleCnt="0"/>
      <dgm:spPr/>
    </dgm:pt>
    <dgm:pt modelId="{2A8E3B4C-6E95-40EF-AB1D-8687E2E204E7}" type="pres">
      <dgm:prSet presAssocID="{F09F8DD9-F77A-40F8-B8DB-8455241DF1FE}" presName="parentShp" presStyleLbl="node1" presStyleIdx="1" presStyleCnt="4">
        <dgm:presLayoutVars>
          <dgm:bulletEnabled val="1"/>
        </dgm:presLayoutVars>
      </dgm:prSet>
      <dgm:spPr/>
      <dgm:t>
        <a:bodyPr/>
        <a:lstStyle/>
        <a:p>
          <a:endParaRPr lang="en-US"/>
        </a:p>
      </dgm:t>
    </dgm:pt>
    <dgm:pt modelId="{B881F7E5-A08A-4619-83C7-D032BFF56327}" type="pres">
      <dgm:prSet presAssocID="{F09F8DD9-F77A-40F8-B8DB-8455241DF1FE}" presName="childShp" presStyleLbl="bgAccFollowNode1" presStyleIdx="1" presStyleCnt="4" custScaleX="137396">
        <dgm:presLayoutVars>
          <dgm:bulletEnabled val="1"/>
        </dgm:presLayoutVars>
      </dgm:prSet>
      <dgm:spPr>
        <a:prstGeom prst="roundRect">
          <a:avLst/>
        </a:prstGeom>
      </dgm:spPr>
      <dgm:t>
        <a:bodyPr/>
        <a:lstStyle/>
        <a:p>
          <a:endParaRPr lang="en-US"/>
        </a:p>
      </dgm:t>
    </dgm:pt>
    <dgm:pt modelId="{C80B6DA0-81DC-46C8-BCA1-EF01F2E7AE33}" type="pres">
      <dgm:prSet presAssocID="{EBB0AD20-E357-4E8C-A91E-1739D8260AD3}" presName="spacing" presStyleCnt="0"/>
      <dgm:spPr/>
    </dgm:pt>
    <dgm:pt modelId="{600BE256-8704-4031-8EEF-9A5F9C82891B}" type="pres">
      <dgm:prSet presAssocID="{5E362D0B-37F5-44B3-8DE1-64B4F54399C8}" presName="linNode" presStyleCnt="0"/>
      <dgm:spPr/>
    </dgm:pt>
    <dgm:pt modelId="{9B9D1536-4F9C-4571-B5C6-0047B8BE3D0F}" type="pres">
      <dgm:prSet presAssocID="{5E362D0B-37F5-44B3-8DE1-64B4F54399C8}" presName="parentShp" presStyleLbl="node1" presStyleIdx="2" presStyleCnt="4">
        <dgm:presLayoutVars>
          <dgm:bulletEnabled val="1"/>
        </dgm:presLayoutVars>
      </dgm:prSet>
      <dgm:spPr/>
      <dgm:t>
        <a:bodyPr/>
        <a:lstStyle/>
        <a:p>
          <a:endParaRPr lang="en-US"/>
        </a:p>
      </dgm:t>
    </dgm:pt>
    <dgm:pt modelId="{72FDF18C-B9A7-4485-84EB-5F676025866D}" type="pres">
      <dgm:prSet presAssocID="{5E362D0B-37F5-44B3-8DE1-64B4F54399C8}" presName="childShp" presStyleLbl="bgAccFollowNode1" presStyleIdx="2" presStyleCnt="4" custScaleX="136818">
        <dgm:presLayoutVars>
          <dgm:bulletEnabled val="1"/>
        </dgm:presLayoutVars>
      </dgm:prSet>
      <dgm:spPr>
        <a:prstGeom prst="roundRect">
          <a:avLst/>
        </a:prstGeom>
      </dgm:spPr>
      <dgm:t>
        <a:bodyPr/>
        <a:lstStyle/>
        <a:p>
          <a:endParaRPr lang="en-US"/>
        </a:p>
      </dgm:t>
    </dgm:pt>
    <dgm:pt modelId="{08DD6776-4BA7-4706-9081-2759931B54A9}" type="pres">
      <dgm:prSet presAssocID="{1FE4B41B-35AC-412F-A1A8-F6BB4EC917B7}" presName="spacing" presStyleCnt="0"/>
      <dgm:spPr/>
    </dgm:pt>
    <dgm:pt modelId="{C3AE520C-EAD1-4018-A2C0-E79C59D1C5F7}" type="pres">
      <dgm:prSet presAssocID="{F4538D27-7EC9-4651-95AC-80835D032828}" presName="linNode" presStyleCnt="0"/>
      <dgm:spPr/>
    </dgm:pt>
    <dgm:pt modelId="{AD5CD2A9-69E5-4ED1-9798-B078CBFD6300}" type="pres">
      <dgm:prSet presAssocID="{F4538D27-7EC9-4651-95AC-80835D032828}" presName="parentShp" presStyleLbl="node1" presStyleIdx="3" presStyleCnt="4">
        <dgm:presLayoutVars>
          <dgm:bulletEnabled val="1"/>
        </dgm:presLayoutVars>
      </dgm:prSet>
      <dgm:spPr/>
      <dgm:t>
        <a:bodyPr/>
        <a:lstStyle/>
        <a:p>
          <a:endParaRPr lang="en-US"/>
        </a:p>
      </dgm:t>
    </dgm:pt>
    <dgm:pt modelId="{6AC54603-0308-43BF-B52D-0271E912B0FA}" type="pres">
      <dgm:prSet presAssocID="{F4538D27-7EC9-4651-95AC-80835D032828}" presName="childShp" presStyleLbl="bgAccFollowNode1" presStyleIdx="3" presStyleCnt="4" custScaleX="136625">
        <dgm:presLayoutVars>
          <dgm:bulletEnabled val="1"/>
        </dgm:presLayoutVars>
      </dgm:prSet>
      <dgm:spPr>
        <a:prstGeom prst="roundRect">
          <a:avLst/>
        </a:prstGeom>
      </dgm:spPr>
      <dgm:t>
        <a:bodyPr/>
        <a:lstStyle/>
        <a:p>
          <a:endParaRPr lang="en-US"/>
        </a:p>
      </dgm:t>
    </dgm:pt>
  </dgm:ptLst>
  <dgm:cxnLst>
    <dgm:cxn modelId="{2D60D5E6-3A79-4762-A6FD-59A05909344F}" type="presOf" srcId="{BD4D8CF0-315C-4552-807E-7627334F394B}" destId="{B881F7E5-A08A-4619-83C7-D032BFF56327}" srcOrd="0" destOrd="0" presId="urn:microsoft.com/office/officeart/2005/8/layout/vList6"/>
    <dgm:cxn modelId="{4519F7B1-B568-4C90-A95E-DDFF228CFF0B}" type="presOf" srcId="{DA113EBC-C0A5-4B88-BE52-12382B2CB4E9}" destId="{6AC54603-0308-43BF-B52D-0271E912B0FA}" srcOrd="0" destOrd="0" presId="urn:microsoft.com/office/officeart/2005/8/layout/vList6"/>
    <dgm:cxn modelId="{8C6D39F5-A6A7-4778-A0A6-DDB8F6F94A0F}" srcId="{5E362D0B-37F5-44B3-8DE1-64B4F54399C8}" destId="{F3880BC1-F21D-4221-A016-DC94C06DD6C2}" srcOrd="0" destOrd="0" parTransId="{566B36A1-599E-47F1-83EB-D3428EA7DD01}" sibTransId="{163D4CA0-9FB7-45BE-A4B2-E974A97F1A50}"/>
    <dgm:cxn modelId="{FFD01D44-282B-4C2A-BFA4-4BA565C71372}" type="presOf" srcId="{F4538D27-7EC9-4651-95AC-80835D032828}" destId="{AD5CD2A9-69E5-4ED1-9798-B078CBFD6300}" srcOrd="0" destOrd="0" presId="urn:microsoft.com/office/officeart/2005/8/layout/vList6"/>
    <dgm:cxn modelId="{C2C08297-CFBC-4B5C-882F-198C97AC652D}" srcId="{F4538D27-7EC9-4651-95AC-80835D032828}" destId="{F72F53BC-B7CE-447E-AABA-83B413435160}" srcOrd="1" destOrd="0" parTransId="{E5057955-5352-4948-9B45-B0207C84CDFC}" sibTransId="{0968AE33-D21C-4BFC-8A29-62A58CC57EC8}"/>
    <dgm:cxn modelId="{286DFE65-D79C-47DF-9EE5-CFB3447C7634}" type="presOf" srcId="{5E362D0B-37F5-44B3-8DE1-64B4F54399C8}" destId="{9B9D1536-4F9C-4571-B5C6-0047B8BE3D0F}" srcOrd="0" destOrd="0" presId="urn:microsoft.com/office/officeart/2005/8/layout/vList6"/>
    <dgm:cxn modelId="{F929C122-4087-489D-A21B-71A5483A4033}" type="presOf" srcId="{EE62AA25-A79D-4443-BE7E-E08A5FA6AD0F}" destId="{76FD9973-5017-408A-8897-48B4ECBFB69A}" srcOrd="0" destOrd="0" presId="urn:microsoft.com/office/officeart/2005/8/layout/vList6"/>
    <dgm:cxn modelId="{A555CA17-F0FE-4D6A-8162-107440B46B56}" type="presOf" srcId="{B800E06C-785D-446F-9E0A-D712EA45D06A}" destId="{717229A0-CA65-4899-AB51-B139A034BB38}" srcOrd="0" destOrd="0" presId="urn:microsoft.com/office/officeart/2005/8/layout/vList6"/>
    <dgm:cxn modelId="{90865E04-F101-41DC-BEDE-BE1DA9590810}" type="presOf" srcId="{6EFA5221-85AC-4F17-B065-131E98E25441}" destId="{CB371D0D-A63F-4E72-92BB-8C9124FA0C77}" srcOrd="0" destOrd="0" presId="urn:microsoft.com/office/officeart/2005/8/layout/vList6"/>
    <dgm:cxn modelId="{9C50D8AE-8360-4B26-96F7-18DFC464E05A}" type="presOf" srcId="{054CC342-5E30-4B43-A45A-D30B153179DF}" destId="{76FD9973-5017-408A-8897-48B4ECBFB69A}" srcOrd="0" destOrd="1" presId="urn:microsoft.com/office/officeart/2005/8/layout/vList6"/>
    <dgm:cxn modelId="{3DF3D1FE-5669-4932-BFC9-1907BD48D656}" type="presOf" srcId="{F09F8DD9-F77A-40F8-B8DB-8455241DF1FE}" destId="{2A8E3B4C-6E95-40EF-AB1D-8687E2E204E7}" srcOrd="0" destOrd="0" presId="urn:microsoft.com/office/officeart/2005/8/layout/vList6"/>
    <dgm:cxn modelId="{10D3DDDB-C2CC-4E5A-BDBE-29C29001A9B1}" srcId="{F4538D27-7EC9-4651-95AC-80835D032828}" destId="{DA113EBC-C0A5-4B88-BE52-12382B2CB4E9}" srcOrd="0" destOrd="0" parTransId="{9FFB8D72-E30F-4477-84A3-75E02AF54939}" sibTransId="{25589F9C-D030-4ED7-95C9-AD0513C2FF17}"/>
    <dgm:cxn modelId="{DAB2E07E-9323-499F-8A3B-894E3A095AD6}" type="presOf" srcId="{15660DF6-335A-456A-83F3-59025E70D2E0}" destId="{6AC54603-0308-43BF-B52D-0271E912B0FA}" srcOrd="0" destOrd="2" presId="urn:microsoft.com/office/officeart/2005/8/layout/vList6"/>
    <dgm:cxn modelId="{D9C2F0D9-0411-4F81-9C1E-C04A98D1AF82}" srcId="{B800E06C-785D-446F-9E0A-D712EA45D06A}" destId="{F09F8DD9-F77A-40F8-B8DB-8455241DF1FE}" srcOrd="1" destOrd="0" parTransId="{F3AADCDD-3256-460C-96DF-7946B09ADCE8}" sibTransId="{EBB0AD20-E357-4E8C-A91E-1739D8260AD3}"/>
    <dgm:cxn modelId="{3C5AE078-247E-4065-BE86-7624C283DA79}" srcId="{F4538D27-7EC9-4651-95AC-80835D032828}" destId="{15660DF6-335A-456A-83F3-59025E70D2E0}" srcOrd="2" destOrd="0" parTransId="{938DB2AC-7D2B-4366-9930-CD225171558C}" sibTransId="{01B85829-A7E2-4BE9-B24A-834841001B62}"/>
    <dgm:cxn modelId="{99D87715-1C1B-47BC-9A5A-1E770DDE042C}" srcId="{6EFA5221-85AC-4F17-B065-131E98E25441}" destId="{054CC342-5E30-4B43-A45A-D30B153179DF}" srcOrd="1" destOrd="0" parTransId="{F33D7DAA-BA20-4FC6-A4AA-E77EE72CD116}" sibTransId="{9E3E8CB3-BE65-4D29-979C-29A16221DD32}"/>
    <dgm:cxn modelId="{1A2FCAEA-06AC-4541-A604-6B476F028484}" srcId="{B800E06C-785D-446F-9E0A-D712EA45D06A}" destId="{5E362D0B-37F5-44B3-8DE1-64B4F54399C8}" srcOrd="2" destOrd="0" parTransId="{A4931C0B-E7F1-4640-AE00-72824808A728}" sibTransId="{1FE4B41B-35AC-412F-A1A8-F6BB4EC917B7}"/>
    <dgm:cxn modelId="{92C5E7B6-56D9-49D2-A4BC-32123EA17495}" type="presOf" srcId="{F72F53BC-B7CE-447E-AABA-83B413435160}" destId="{6AC54603-0308-43BF-B52D-0271E912B0FA}" srcOrd="0" destOrd="1" presId="urn:microsoft.com/office/officeart/2005/8/layout/vList6"/>
    <dgm:cxn modelId="{98C70D58-AABE-467A-B80D-8686E7C59E2C}" type="presOf" srcId="{FC600BF4-10EE-4FF1-AECA-5B9DA5767F55}" destId="{B881F7E5-A08A-4619-83C7-D032BFF56327}" srcOrd="0" destOrd="1" presId="urn:microsoft.com/office/officeart/2005/8/layout/vList6"/>
    <dgm:cxn modelId="{F1185BEF-F5BF-4A8B-B6D1-4DDC69FCEFA4}" srcId="{F09F8DD9-F77A-40F8-B8DB-8455241DF1FE}" destId="{BD4D8CF0-315C-4552-807E-7627334F394B}" srcOrd="0" destOrd="0" parTransId="{387358D6-7D8C-4EEC-8BE2-9F02CC9DA51D}" sibTransId="{8156902D-6E88-4A98-80BC-DF9F3584B299}"/>
    <dgm:cxn modelId="{68E5DC58-9071-49B2-B552-5201B241385E}" srcId="{F09F8DD9-F77A-40F8-B8DB-8455241DF1FE}" destId="{FC600BF4-10EE-4FF1-AECA-5B9DA5767F55}" srcOrd="1" destOrd="0" parTransId="{3765156E-93C2-472E-A167-7589259EB5CD}" sibTransId="{1B55D893-08C4-4315-92AF-A4FA5C30A809}"/>
    <dgm:cxn modelId="{4796C70D-BA0F-4CF5-AA06-0D6CC35F87FA}" srcId="{6EFA5221-85AC-4F17-B065-131E98E25441}" destId="{EE62AA25-A79D-4443-BE7E-E08A5FA6AD0F}" srcOrd="0" destOrd="0" parTransId="{8261CF9A-A02E-4BDA-BC70-23D470158265}" sibTransId="{D2AB2E45-CE0F-4581-8F27-BDE5A35A456C}"/>
    <dgm:cxn modelId="{531016CE-A450-44B3-B970-545EA4CFEB42}" srcId="{B800E06C-785D-446F-9E0A-D712EA45D06A}" destId="{6EFA5221-85AC-4F17-B065-131E98E25441}" srcOrd="0" destOrd="0" parTransId="{F21B8B16-1665-4013-8BD6-D32CD31657AD}" sibTransId="{27D884A0-4D1E-45B2-897C-40DFA3C8CF44}"/>
    <dgm:cxn modelId="{FC459130-53F0-4A48-87E9-89920BCB7350}" srcId="{B800E06C-785D-446F-9E0A-D712EA45D06A}" destId="{F4538D27-7EC9-4651-95AC-80835D032828}" srcOrd="3" destOrd="0" parTransId="{682E7029-0538-4EEF-8163-3AE8688C53A9}" sibTransId="{62BD5A8F-AC06-43CF-8EB3-17AC77DB72C6}"/>
    <dgm:cxn modelId="{0F2D6D70-EA10-462A-910A-8E6F4F060C86}" type="presOf" srcId="{F3880BC1-F21D-4221-A016-DC94C06DD6C2}" destId="{72FDF18C-B9A7-4485-84EB-5F676025866D}" srcOrd="0" destOrd="0" presId="urn:microsoft.com/office/officeart/2005/8/layout/vList6"/>
    <dgm:cxn modelId="{C95FB7E9-17C4-4510-BDD1-20D95A0E8F48}" type="presParOf" srcId="{717229A0-CA65-4899-AB51-B139A034BB38}" destId="{2A522AD8-ECAA-448E-8EA2-73F794D90E8E}" srcOrd="0" destOrd="0" presId="urn:microsoft.com/office/officeart/2005/8/layout/vList6"/>
    <dgm:cxn modelId="{72E67430-3EE5-4FFD-8FB2-937611CE6E8D}" type="presParOf" srcId="{2A522AD8-ECAA-448E-8EA2-73F794D90E8E}" destId="{CB371D0D-A63F-4E72-92BB-8C9124FA0C77}" srcOrd="0" destOrd="0" presId="urn:microsoft.com/office/officeart/2005/8/layout/vList6"/>
    <dgm:cxn modelId="{58AC7F48-EE3D-4861-B76F-1CD220C85E05}" type="presParOf" srcId="{2A522AD8-ECAA-448E-8EA2-73F794D90E8E}" destId="{76FD9973-5017-408A-8897-48B4ECBFB69A}" srcOrd="1" destOrd="0" presId="urn:microsoft.com/office/officeart/2005/8/layout/vList6"/>
    <dgm:cxn modelId="{77100405-CAE5-4ADE-A0F1-A8470219C827}" type="presParOf" srcId="{717229A0-CA65-4899-AB51-B139A034BB38}" destId="{25316F46-5A30-4CEF-AE61-E6999E9F430D}" srcOrd="1" destOrd="0" presId="urn:microsoft.com/office/officeart/2005/8/layout/vList6"/>
    <dgm:cxn modelId="{2033A7A2-1E53-454A-A1C2-FE1961B2E2B3}" type="presParOf" srcId="{717229A0-CA65-4899-AB51-B139A034BB38}" destId="{52CF5639-91EB-4811-A54E-4D76B326FACC}" srcOrd="2" destOrd="0" presId="urn:microsoft.com/office/officeart/2005/8/layout/vList6"/>
    <dgm:cxn modelId="{5F90C39C-37B1-4C61-A61D-0C7B5467B85A}" type="presParOf" srcId="{52CF5639-91EB-4811-A54E-4D76B326FACC}" destId="{2A8E3B4C-6E95-40EF-AB1D-8687E2E204E7}" srcOrd="0" destOrd="0" presId="urn:microsoft.com/office/officeart/2005/8/layout/vList6"/>
    <dgm:cxn modelId="{5723D705-0AF6-4196-939E-2D62820BA6F1}" type="presParOf" srcId="{52CF5639-91EB-4811-A54E-4D76B326FACC}" destId="{B881F7E5-A08A-4619-83C7-D032BFF56327}" srcOrd="1" destOrd="0" presId="urn:microsoft.com/office/officeart/2005/8/layout/vList6"/>
    <dgm:cxn modelId="{7424871E-7961-482D-B198-E1D3067F04CF}" type="presParOf" srcId="{717229A0-CA65-4899-AB51-B139A034BB38}" destId="{C80B6DA0-81DC-46C8-BCA1-EF01F2E7AE33}" srcOrd="3" destOrd="0" presId="urn:microsoft.com/office/officeart/2005/8/layout/vList6"/>
    <dgm:cxn modelId="{FCA281AB-D4B8-44F3-9680-EE03D485B370}" type="presParOf" srcId="{717229A0-CA65-4899-AB51-B139A034BB38}" destId="{600BE256-8704-4031-8EEF-9A5F9C82891B}" srcOrd="4" destOrd="0" presId="urn:microsoft.com/office/officeart/2005/8/layout/vList6"/>
    <dgm:cxn modelId="{2A3E04C5-78B8-4B37-BA43-90F0CE613061}" type="presParOf" srcId="{600BE256-8704-4031-8EEF-9A5F9C82891B}" destId="{9B9D1536-4F9C-4571-B5C6-0047B8BE3D0F}" srcOrd="0" destOrd="0" presId="urn:microsoft.com/office/officeart/2005/8/layout/vList6"/>
    <dgm:cxn modelId="{B7711064-8611-4A04-84E5-022F2E4428D6}" type="presParOf" srcId="{600BE256-8704-4031-8EEF-9A5F9C82891B}" destId="{72FDF18C-B9A7-4485-84EB-5F676025866D}" srcOrd="1" destOrd="0" presId="urn:microsoft.com/office/officeart/2005/8/layout/vList6"/>
    <dgm:cxn modelId="{520DAE54-ECE5-463F-90DF-EEF8DDD5D516}" type="presParOf" srcId="{717229A0-CA65-4899-AB51-B139A034BB38}" destId="{08DD6776-4BA7-4706-9081-2759931B54A9}" srcOrd="5" destOrd="0" presId="urn:microsoft.com/office/officeart/2005/8/layout/vList6"/>
    <dgm:cxn modelId="{DB1C1B4E-90FF-48ED-992D-764A54273043}" type="presParOf" srcId="{717229A0-CA65-4899-AB51-B139A034BB38}" destId="{C3AE520C-EAD1-4018-A2C0-E79C59D1C5F7}" srcOrd="6" destOrd="0" presId="urn:microsoft.com/office/officeart/2005/8/layout/vList6"/>
    <dgm:cxn modelId="{089B24CD-E3E4-4FE6-AE78-0E29B6737898}" type="presParOf" srcId="{C3AE520C-EAD1-4018-A2C0-E79C59D1C5F7}" destId="{AD5CD2A9-69E5-4ED1-9798-B078CBFD6300}" srcOrd="0" destOrd="0" presId="urn:microsoft.com/office/officeart/2005/8/layout/vList6"/>
    <dgm:cxn modelId="{088A8763-5B50-42AF-BBF2-DE80FD352D6D}" type="presParOf" srcId="{C3AE520C-EAD1-4018-A2C0-E79C59D1C5F7}" destId="{6AC54603-0308-43BF-B52D-0271E912B0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B0338-A64D-4A2A-B7F6-20B87D612726}"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D3A3FB38-8A7F-4610-BD27-7F595D99FFEE}">
      <dgm:prSet phldrT="[Text]" custT="1"/>
      <dgm:spPr/>
      <dgm:t>
        <a:bodyPr/>
        <a:lstStyle/>
        <a:p>
          <a:r>
            <a:rPr lang="en-US" sz="1100" dirty="0" smtClean="0">
              <a:solidFill>
                <a:srgbClr val="000000"/>
              </a:solidFill>
            </a:rPr>
            <a:t>Price Forecasts: Capacity (RA)</a:t>
          </a:r>
          <a:endParaRPr lang="en-US" sz="1100" dirty="0">
            <a:solidFill>
              <a:srgbClr val="000000"/>
            </a:solidFill>
          </a:endParaRPr>
        </a:p>
      </dgm:t>
    </dgm:pt>
    <dgm:pt modelId="{0B5ADB3F-7880-4E37-A773-D9588BB3B95C}" type="parTrans" cxnId="{15017CF6-1C5F-45E0-9BD7-4AC79DE9CEDF}">
      <dgm:prSet/>
      <dgm:spPr/>
      <dgm:t>
        <a:bodyPr/>
        <a:lstStyle/>
        <a:p>
          <a:endParaRPr lang="en-US"/>
        </a:p>
      </dgm:t>
    </dgm:pt>
    <dgm:pt modelId="{981046A2-2734-4003-8810-956021914357}" type="sibTrans" cxnId="{15017CF6-1C5F-45E0-9BD7-4AC79DE9CEDF}">
      <dgm:prSet/>
      <dgm:spPr/>
      <dgm:t>
        <a:bodyPr/>
        <a:lstStyle/>
        <a:p>
          <a:endParaRPr lang="en-US"/>
        </a:p>
      </dgm:t>
    </dgm:pt>
    <dgm:pt modelId="{54DD7C84-9A98-4A65-8931-A7D963D1341F}">
      <dgm:prSet phldrT="[Text]" custT="1"/>
      <dgm:spPr/>
      <dgm:t>
        <a:bodyPr/>
        <a:lstStyle/>
        <a:p>
          <a:r>
            <a:rPr lang="en-US" sz="1100" dirty="0" smtClean="0">
              <a:solidFill>
                <a:srgbClr val="000000"/>
              </a:solidFill>
            </a:rPr>
            <a:t>Capacity Benefit, Contract Cost, IC Cost</a:t>
          </a:r>
          <a:endParaRPr lang="en-US" sz="1100" dirty="0">
            <a:solidFill>
              <a:srgbClr val="000000"/>
            </a:solidFill>
          </a:endParaRPr>
        </a:p>
      </dgm:t>
    </dgm:pt>
    <dgm:pt modelId="{9260786D-BF56-4851-97A9-A442998E2430}" type="parTrans" cxnId="{CAF17686-F25F-4262-99D9-091C0DEAF99F}">
      <dgm:prSet/>
      <dgm:spPr>
        <a:gradFill rotWithShape="0">
          <a:gsLst>
            <a:gs pos="100000">
              <a:schemeClr val="accent5">
                <a:lumMod val="75000"/>
              </a:schemeClr>
            </a:gs>
            <a:gs pos="10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dgm:spPr>
      <dgm:t>
        <a:bodyPr/>
        <a:lstStyle/>
        <a:p>
          <a:endParaRPr lang="en-US"/>
        </a:p>
      </dgm:t>
    </dgm:pt>
    <dgm:pt modelId="{E48F3CC6-B2F8-46E6-A29C-FF373A5F7B91}" type="sibTrans" cxnId="{CAF17686-F25F-4262-99D9-091C0DEAF99F}">
      <dgm:prSet/>
      <dgm:spPr/>
      <dgm:t>
        <a:bodyPr/>
        <a:lstStyle/>
        <a:p>
          <a:endParaRPr lang="en-US"/>
        </a:p>
      </dgm:t>
    </dgm:pt>
    <dgm:pt modelId="{8CB10E54-AD2B-4484-8597-317ED23468FE}">
      <dgm:prSet phldrT="[Text]" custT="1"/>
      <dgm:spPr/>
      <dgm:t>
        <a:bodyPr/>
        <a:lstStyle/>
        <a:p>
          <a:r>
            <a:rPr lang="en-US" sz="1100" dirty="0" smtClean="0">
              <a:solidFill>
                <a:srgbClr val="000000"/>
              </a:solidFill>
            </a:rPr>
            <a:t>Contract / Program Costs.</a:t>
          </a:r>
          <a:endParaRPr lang="en-US" sz="1100" dirty="0">
            <a:solidFill>
              <a:srgbClr val="000000"/>
            </a:solidFill>
          </a:endParaRPr>
        </a:p>
      </dgm:t>
    </dgm:pt>
    <dgm:pt modelId="{C7A7016C-199E-42E7-AB87-4950C1D64AEB}" type="parTrans" cxnId="{1712327E-8F52-4A76-8478-204170E022FE}">
      <dgm:prSet/>
      <dgm:spPr/>
      <dgm:t>
        <a:bodyPr/>
        <a:lstStyle/>
        <a:p>
          <a:endParaRPr lang="en-US"/>
        </a:p>
      </dgm:t>
    </dgm:pt>
    <dgm:pt modelId="{85B63540-6C5F-4706-9750-45666CB02792}" type="sibTrans" cxnId="{1712327E-8F52-4A76-8478-204170E022FE}">
      <dgm:prSet/>
      <dgm:spPr/>
      <dgm:t>
        <a:bodyPr/>
        <a:lstStyle/>
        <a:p>
          <a:endParaRPr lang="en-US"/>
        </a:p>
      </dgm:t>
    </dgm:pt>
    <dgm:pt modelId="{A97DE075-41CC-4516-9D09-FC94ADC4A82B}">
      <dgm:prSet phldrT="[Text]" custT="1"/>
      <dgm:spPr>
        <a:gradFill rotWithShape="0">
          <a:gsLst>
            <a:gs pos="100000">
              <a:schemeClr val="accent5">
                <a:lumMod val="75000"/>
              </a:schemeClr>
            </a:gs>
            <a:gs pos="10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sz="1100" dirty="0" smtClean="0">
              <a:solidFill>
                <a:srgbClr val="000000"/>
              </a:solidFill>
            </a:rPr>
            <a:t>Interconnection Costs</a:t>
          </a:r>
          <a:endParaRPr lang="en-US" sz="1100" dirty="0">
            <a:solidFill>
              <a:srgbClr val="000000"/>
            </a:solidFill>
          </a:endParaRPr>
        </a:p>
      </dgm:t>
    </dgm:pt>
    <dgm:pt modelId="{A2A7A721-A487-4623-B472-3AC75BB00AA8}" type="sibTrans" cxnId="{E2C8833D-A9EA-4460-8A20-6CFC766540DC}">
      <dgm:prSet/>
      <dgm:spPr/>
      <dgm:t>
        <a:bodyPr/>
        <a:lstStyle/>
        <a:p>
          <a:endParaRPr lang="en-US"/>
        </a:p>
      </dgm:t>
    </dgm:pt>
    <dgm:pt modelId="{2F57C34D-9B1D-4C6D-B657-31388A154486}" type="parTrans" cxnId="{E2C8833D-A9EA-4460-8A20-6CFC766540DC}">
      <dgm:prSet/>
      <dgm:spPr/>
      <dgm:t>
        <a:bodyPr/>
        <a:lstStyle/>
        <a:p>
          <a:endParaRPr lang="en-US"/>
        </a:p>
      </dgm:t>
    </dgm:pt>
    <dgm:pt modelId="{2FC338A8-BA79-4B18-9F01-5C15ECBA8DA9}">
      <dgm:prSet custScaleX="149276"/>
      <dgm:spPr/>
      <dgm:t>
        <a:bodyPr/>
        <a:lstStyle/>
        <a:p>
          <a:endParaRPr lang="en-US"/>
        </a:p>
      </dgm:t>
    </dgm:pt>
    <dgm:pt modelId="{B0281B18-DEC8-4DFC-AD96-03ABB1946BB0}" type="parTrans" cxnId="{2735CC6A-D087-47FA-8259-A6936CFD6F85}">
      <dgm:prSet custAng="10800000"/>
      <dgm:spPr/>
      <dgm:t>
        <a:bodyPr/>
        <a:lstStyle/>
        <a:p>
          <a:endParaRPr lang="en-US"/>
        </a:p>
      </dgm:t>
    </dgm:pt>
    <dgm:pt modelId="{B84718A1-E40E-45B4-B707-FF4F7E8AD93B}" type="sibTrans" cxnId="{2735CC6A-D087-47FA-8259-A6936CFD6F85}">
      <dgm:prSet/>
      <dgm:spPr/>
      <dgm:t>
        <a:bodyPr/>
        <a:lstStyle/>
        <a:p>
          <a:endParaRPr lang="en-US"/>
        </a:p>
      </dgm:t>
    </dgm:pt>
    <dgm:pt modelId="{335E97DC-3E04-4D78-8052-CB1C627AAADE}">
      <dgm:prSet custScaleX="149276"/>
      <dgm:spPr/>
      <dgm:t>
        <a:bodyPr/>
        <a:lstStyle/>
        <a:p>
          <a:endParaRPr lang="en-US"/>
        </a:p>
      </dgm:t>
    </dgm:pt>
    <dgm:pt modelId="{859651FD-4981-4AAA-966C-6881C5AEEE32}" type="parTrans" cxnId="{B0673568-A446-44A4-A130-20440B75885D}">
      <dgm:prSet custAng="10800000"/>
      <dgm:spPr/>
      <dgm:t>
        <a:bodyPr/>
        <a:lstStyle/>
        <a:p>
          <a:endParaRPr lang="en-US"/>
        </a:p>
      </dgm:t>
    </dgm:pt>
    <dgm:pt modelId="{FE4818EB-BA04-4F00-9259-5E2B5E5CA72B}" type="sibTrans" cxnId="{B0673568-A446-44A4-A130-20440B75885D}">
      <dgm:prSet/>
      <dgm:spPr/>
      <dgm:t>
        <a:bodyPr/>
        <a:lstStyle/>
        <a:p>
          <a:endParaRPr lang="en-US"/>
        </a:p>
      </dgm:t>
    </dgm:pt>
    <dgm:pt modelId="{D6079A22-7148-4454-BA43-6CAC19D5825F}" type="pres">
      <dgm:prSet presAssocID="{6A1B0338-A64D-4A2A-B7F6-20B87D612726}" presName="Name0" presStyleCnt="0">
        <dgm:presLayoutVars>
          <dgm:chMax val="1"/>
          <dgm:dir/>
          <dgm:animLvl val="ctr"/>
          <dgm:resizeHandles val="exact"/>
        </dgm:presLayoutVars>
      </dgm:prSet>
      <dgm:spPr/>
      <dgm:t>
        <a:bodyPr/>
        <a:lstStyle/>
        <a:p>
          <a:endParaRPr lang="en-US"/>
        </a:p>
      </dgm:t>
    </dgm:pt>
    <dgm:pt modelId="{6B3C2728-ECDE-4A16-8987-C829BDE4B2FC}" type="pres">
      <dgm:prSet presAssocID="{A97DE075-41CC-4516-9D09-FC94ADC4A82B}" presName="centerShape" presStyleLbl="node0" presStyleIdx="0" presStyleCnt="1" custScaleX="114536" custScaleY="88972" custLinFactNeighborX="19407" custLinFactNeighborY="-8029"/>
      <dgm:spPr/>
      <dgm:t>
        <a:bodyPr/>
        <a:lstStyle/>
        <a:p>
          <a:endParaRPr lang="en-US"/>
        </a:p>
      </dgm:t>
    </dgm:pt>
    <dgm:pt modelId="{F655E652-0F4A-40C3-BA96-EFDC4810F6F2}" type="pres">
      <dgm:prSet presAssocID="{0B5ADB3F-7880-4E37-A773-D9588BB3B95C}" presName="parTrans" presStyleLbl="sibTrans2D1" presStyleIdx="0" presStyleCnt="3" custAng="14468857" custScaleX="770833" custLinFactX="-300000" custLinFactNeighborX="-322935" custLinFactNeighborY="-12253"/>
      <dgm:spPr/>
      <dgm:t>
        <a:bodyPr/>
        <a:lstStyle/>
        <a:p>
          <a:endParaRPr lang="en-US"/>
        </a:p>
      </dgm:t>
    </dgm:pt>
    <dgm:pt modelId="{36EE74C6-B34A-476F-818F-96BEF4636030}" type="pres">
      <dgm:prSet presAssocID="{0B5ADB3F-7880-4E37-A773-D9588BB3B95C}" presName="connectorText" presStyleLbl="sibTrans2D1" presStyleIdx="0" presStyleCnt="3"/>
      <dgm:spPr/>
      <dgm:t>
        <a:bodyPr/>
        <a:lstStyle/>
        <a:p>
          <a:endParaRPr lang="en-US"/>
        </a:p>
      </dgm:t>
    </dgm:pt>
    <dgm:pt modelId="{23712559-0950-4516-8CBA-D14F3D07495B}" type="pres">
      <dgm:prSet presAssocID="{D3A3FB38-8A7F-4610-BD27-7F595D99FFEE}" presName="node" presStyleLbl="node1" presStyleIdx="0" presStyleCnt="3" custScaleX="114536" custScaleY="88972" custRadScaleRad="105396" custRadScaleInc="35648">
        <dgm:presLayoutVars>
          <dgm:bulletEnabled val="1"/>
        </dgm:presLayoutVars>
      </dgm:prSet>
      <dgm:spPr/>
      <dgm:t>
        <a:bodyPr/>
        <a:lstStyle/>
        <a:p>
          <a:endParaRPr lang="en-US"/>
        </a:p>
      </dgm:t>
    </dgm:pt>
    <dgm:pt modelId="{26752A74-D735-4ACF-8BA5-9A3C06451BFF}" type="pres">
      <dgm:prSet presAssocID="{9260786D-BF56-4851-97A9-A442998E2430}" presName="parTrans" presStyleLbl="sibTrans2D1" presStyleIdx="1" presStyleCnt="3" custAng="16980" custScaleX="176756" custLinFactNeighborX="6566" custLinFactNeighborY="1534"/>
      <dgm:spPr/>
      <dgm:t>
        <a:bodyPr/>
        <a:lstStyle/>
        <a:p>
          <a:endParaRPr lang="en-US"/>
        </a:p>
      </dgm:t>
    </dgm:pt>
    <dgm:pt modelId="{0E1FCB30-BD23-434E-9792-CE5E17CD0030}" type="pres">
      <dgm:prSet presAssocID="{9260786D-BF56-4851-97A9-A442998E2430}" presName="connectorText" presStyleLbl="sibTrans2D1" presStyleIdx="1" presStyleCnt="3"/>
      <dgm:spPr/>
      <dgm:t>
        <a:bodyPr/>
        <a:lstStyle/>
        <a:p>
          <a:endParaRPr lang="en-US"/>
        </a:p>
      </dgm:t>
    </dgm:pt>
    <dgm:pt modelId="{70D288AA-6A95-4ACF-B2AA-206C1618F8D9}" type="pres">
      <dgm:prSet presAssocID="{54DD7C84-9A98-4A65-8931-A7D963D1341F}" presName="node" presStyleLbl="node1" presStyleIdx="1" presStyleCnt="3" custScaleX="91609" custScaleY="133677" custRadScaleRad="90486" custRadScaleInc="265723">
        <dgm:presLayoutVars>
          <dgm:bulletEnabled val="1"/>
        </dgm:presLayoutVars>
      </dgm:prSet>
      <dgm:spPr/>
      <dgm:t>
        <a:bodyPr/>
        <a:lstStyle/>
        <a:p>
          <a:endParaRPr lang="en-US"/>
        </a:p>
      </dgm:t>
    </dgm:pt>
    <dgm:pt modelId="{6BF3E4A8-02C1-4119-8D1F-1689998B9393}" type="pres">
      <dgm:prSet presAssocID="{C7A7016C-199E-42E7-AB87-4950C1D64AEB}" presName="parTrans" presStyleLbl="sibTrans2D1" presStyleIdx="2" presStyleCnt="3" custAng="7214726" custScaleX="855502" custLinFactX="-329885" custLinFactNeighborX="-400000" custLinFactNeighborY="23008"/>
      <dgm:spPr/>
      <dgm:t>
        <a:bodyPr/>
        <a:lstStyle/>
        <a:p>
          <a:endParaRPr lang="en-US"/>
        </a:p>
      </dgm:t>
    </dgm:pt>
    <dgm:pt modelId="{42BDA85C-FA7B-471D-9A84-B3ADEA2A4A81}" type="pres">
      <dgm:prSet presAssocID="{C7A7016C-199E-42E7-AB87-4950C1D64AEB}" presName="connectorText" presStyleLbl="sibTrans2D1" presStyleIdx="2" presStyleCnt="3"/>
      <dgm:spPr/>
      <dgm:t>
        <a:bodyPr/>
        <a:lstStyle/>
        <a:p>
          <a:endParaRPr lang="en-US"/>
        </a:p>
      </dgm:t>
    </dgm:pt>
    <dgm:pt modelId="{68864965-5CD0-4996-9309-A31ABF97152D}" type="pres">
      <dgm:prSet presAssocID="{8CB10E54-AD2B-4484-8597-317ED23468FE}" presName="node" presStyleLbl="node1" presStyleIdx="2" presStyleCnt="3" custScaleX="114536" custScaleY="88972" custRadScaleRad="74744" custRadScaleInc="-152207">
        <dgm:presLayoutVars>
          <dgm:bulletEnabled val="1"/>
        </dgm:presLayoutVars>
      </dgm:prSet>
      <dgm:spPr/>
      <dgm:t>
        <a:bodyPr/>
        <a:lstStyle/>
        <a:p>
          <a:endParaRPr lang="en-US"/>
        </a:p>
      </dgm:t>
    </dgm:pt>
  </dgm:ptLst>
  <dgm:cxnLst>
    <dgm:cxn modelId="{1712327E-8F52-4A76-8478-204170E022FE}" srcId="{A97DE075-41CC-4516-9D09-FC94ADC4A82B}" destId="{8CB10E54-AD2B-4484-8597-317ED23468FE}" srcOrd="2" destOrd="0" parTransId="{C7A7016C-199E-42E7-AB87-4950C1D64AEB}" sibTransId="{85B63540-6C5F-4706-9750-45666CB02792}"/>
    <dgm:cxn modelId="{2E9E54FC-7E5D-49FF-B295-46C12B0C7621}" type="presOf" srcId="{D3A3FB38-8A7F-4610-BD27-7F595D99FFEE}" destId="{23712559-0950-4516-8CBA-D14F3D07495B}" srcOrd="0" destOrd="0" presId="urn:microsoft.com/office/officeart/2005/8/layout/radial5"/>
    <dgm:cxn modelId="{A2DB890C-2DA5-49B7-8241-06A455899ED3}" type="presOf" srcId="{0B5ADB3F-7880-4E37-A773-D9588BB3B95C}" destId="{F655E652-0F4A-40C3-BA96-EFDC4810F6F2}" srcOrd="0" destOrd="0" presId="urn:microsoft.com/office/officeart/2005/8/layout/radial5"/>
    <dgm:cxn modelId="{15017CF6-1C5F-45E0-9BD7-4AC79DE9CEDF}" srcId="{A97DE075-41CC-4516-9D09-FC94ADC4A82B}" destId="{D3A3FB38-8A7F-4610-BD27-7F595D99FFEE}" srcOrd="0" destOrd="0" parTransId="{0B5ADB3F-7880-4E37-A773-D9588BB3B95C}" sibTransId="{981046A2-2734-4003-8810-956021914357}"/>
    <dgm:cxn modelId="{106A2961-E50A-4224-80B8-41765C147A17}" type="presOf" srcId="{C7A7016C-199E-42E7-AB87-4950C1D64AEB}" destId="{42BDA85C-FA7B-471D-9A84-B3ADEA2A4A81}" srcOrd="1" destOrd="0" presId="urn:microsoft.com/office/officeart/2005/8/layout/radial5"/>
    <dgm:cxn modelId="{ED40CC7C-07E7-4B5B-B0D2-8B8CC449CFB5}" type="presOf" srcId="{6A1B0338-A64D-4A2A-B7F6-20B87D612726}" destId="{D6079A22-7148-4454-BA43-6CAC19D5825F}" srcOrd="0" destOrd="0" presId="urn:microsoft.com/office/officeart/2005/8/layout/radial5"/>
    <dgm:cxn modelId="{34B7901E-C48A-4B87-BAB9-DF44151C0DAF}" type="presOf" srcId="{9260786D-BF56-4851-97A9-A442998E2430}" destId="{26752A74-D735-4ACF-8BA5-9A3C06451BFF}" srcOrd="0" destOrd="0" presId="urn:microsoft.com/office/officeart/2005/8/layout/radial5"/>
    <dgm:cxn modelId="{6A6AC669-A136-43E5-B27E-CB3CF08480BB}" type="presOf" srcId="{C7A7016C-199E-42E7-AB87-4950C1D64AEB}" destId="{6BF3E4A8-02C1-4119-8D1F-1689998B9393}" srcOrd="0" destOrd="0" presId="urn:microsoft.com/office/officeart/2005/8/layout/radial5"/>
    <dgm:cxn modelId="{D3FB8A4C-E5E0-4F78-A517-0093CE72D9AC}" type="presOf" srcId="{A97DE075-41CC-4516-9D09-FC94ADC4A82B}" destId="{6B3C2728-ECDE-4A16-8987-C829BDE4B2FC}" srcOrd="0" destOrd="0" presId="urn:microsoft.com/office/officeart/2005/8/layout/radial5"/>
    <dgm:cxn modelId="{CAF17686-F25F-4262-99D9-091C0DEAF99F}" srcId="{A97DE075-41CC-4516-9D09-FC94ADC4A82B}" destId="{54DD7C84-9A98-4A65-8931-A7D963D1341F}" srcOrd="1" destOrd="0" parTransId="{9260786D-BF56-4851-97A9-A442998E2430}" sibTransId="{E48F3CC6-B2F8-46E6-A29C-FF373A5F7B91}"/>
    <dgm:cxn modelId="{2735CC6A-D087-47FA-8259-A6936CFD6F85}" srcId="{6A1B0338-A64D-4A2A-B7F6-20B87D612726}" destId="{2FC338A8-BA79-4B18-9F01-5C15ECBA8DA9}" srcOrd="1" destOrd="0" parTransId="{B0281B18-DEC8-4DFC-AD96-03ABB1946BB0}" sibTransId="{B84718A1-E40E-45B4-B707-FF4F7E8AD93B}"/>
    <dgm:cxn modelId="{F1101AE3-CAEB-40EF-AB08-68F6941393A5}" type="presOf" srcId="{54DD7C84-9A98-4A65-8931-A7D963D1341F}" destId="{70D288AA-6A95-4ACF-B2AA-206C1618F8D9}" srcOrd="0" destOrd="0" presId="urn:microsoft.com/office/officeart/2005/8/layout/radial5"/>
    <dgm:cxn modelId="{B0673568-A446-44A4-A130-20440B75885D}" srcId="{6A1B0338-A64D-4A2A-B7F6-20B87D612726}" destId="{335E97DC-3E04-4D78-8052-CB1C627AAADE}" srcOrd="2" destOrd="0" parTransId="{859651FD-4981-4AAA-966C-6881C5AEEE32}" sibTransId="{FE4818EB-BA04-4F00-9259-5E2B5E5CA72B}"/>
    <dgm:cxn modelId="{79572D10-BBDA-4F59-84F3-DEEDFDC1A741}" type="presOf" srcId="{9260786D-BF56-4851-97A9-A442998E2430}" destId="{0E1FCB30-BD23-434E-9792-CE5E17CD0030}" srcOrd="1" destOrd="0" presId="urn:microsoft.com/office/officeart/2005/8/layout/radial5"/>
    <dgm:cxn modelId="{671865ED-6930-4BE3-A837-3004D97A1E92}" type="presOf" srcId="{0B5ADB3F-7880-4E37-A773-D9588BB3B95C}" destId="{36EE74C6-B34A-476F-818F-96BEF4636030}" srcOrd="1" destOrd="0" presId="urn:microsoft.com/office/officeart/2005/8/layout/radial5"/>
    <dgm:cxn modelId="{E2C8833D-A9EA-4460-8A20-6CFC766540DC}" srcId="{6A1B0338-A64D-4A2A-B7F6-20B87D612726}" destId="{A97DE075-41CC-4516-9D09-FC94ADC4A82B}" srcOrd="0" destOrd="0" parTransId="{2F57C34D-9B1D-4C6D-B657-31388A154486}" sibTransId="{A2A7A721-A487-4623-B472-3AC75BB00AA8}"/>
    <dgm:cxn modelId="{77AFF9BD-4B46-4910-B23E-8B7D29FDE6A9}" type="presOf" srcId="{8CB10E54-AD2B-4484-8597-317ED23468FE}" destId="{68864965-5CD0-4996-9309-A31ABF97152D}" srcOrd="0" destOrd="0" presId="urn:microsoft.com/office/officeart/2005/8/layout/radial5"/>
    <dgm:cxn modelId="{4FFC38FF-77D3-4674-9DAB-3A5193BD7EFB}" type="presParOf" srcId="{D6079A22-7148-4454-BA43-6CAC19D5825F}" destId="{6B3C2728-ECDE-4A16-8987-C829BDE4B2FC}" srcOrd="0" destOrd="0" presId="urn:microsoft.com/office/officeart/2005/8/layout/radial5"/>
    <dgm:cxn modelId="{40D27B5E-0D1D-43C6-AF81-461764483ACE}" type="presParOf" srcId="{D6079A22-7148-4454-BA43-6CAC19D5825F}" destId="{F655E652-0F4A-40C3-BA96-EFDC4810F6F2}" srcOrd="1" destOrd="0" presId="urn:microsoft.com/office/officeart/2005/8/layout/radial5"/>
    <dgm:cxn modelId="{4C28EDAF-D9C0-45A4-839D-F141CDC60ED9}" type="presParOf" srcId="{F655E652-0F4A-40C3-BA96-EFDC4810F6F2}" destId="{36EE74C6-B34A-476F-818F-96BEF4636030}" srcOrd="0" destOrd="0" presId="urn:microsoft.com/office/officeart/2005/8/layout/radial5"/>
    <dgm:cxn modelId="{43B9FC7C-3199-48CD-89EF-47951B0449FF}" type="presParOf" srcId="{D6079A22-7148-4454-BA43-6CAC19D5825F}" destId="{23712559-0950-4516-8CBA-D14F3D07495B}" srcOrd="2" destOrd="0" presId="urn:microsoft.com/office/officeart/2005/8/layout/radial5"/>
    <dgm:cxn modelId="{4E0C0662-8C7C-457A-846C-CCE0903DF572}" type="presParOf" srcId="{D6079A22-7148-4454-BA43-6CAC19D5825F}" destId="{26752A74-D735-4ACF-8BA5-9A3C06451BFF}" srcOrd="3" destOrd="0" presId="urn:microsoft.com/office/officeart/2005/8/layout/radial5"/>
    <dgm:cxn modelId="{1BABA6A6-2926-4D1E-84E6-3100CD497560}" type="presParOf" srcId="{26752A74-D735-4ACF-8BA5-9A3C06451BFF}" destId="{0E1FCB30-BD23-434E-9792-CE5E17CD0030}" srcOrd="0" destOrd="0" presId="urn:microsoft.com/office/officeart/2005/8/layout/radial5"/>
    <dgm:cxn modelId="{E9E2E0B2-B6DE-470A-AAED-27E28CDD39D6}" type="presParOf" srcId="{D6079A22-7148-4454-BA43-6CAC19D5825F}" destId="{70D288AA-6A95-4ACF-B2AA-206C1618F8D9}" srcOrd="4" destOrd="0" presId="urn:microsoft.com/office/officeart/2005/8/layout/radial5"/>
    <dgm:cxn modelId="{BF9DE2CB-3496-488E-B15B-1E1FAADB33AF}" type="presParOf" srcId="{D6079A22-7148-4454-BA43-6CAC19D5825F}" destId="{6BF3E4A8-02C1-4119-8D1F-1689998B9393}" srcOrd="5" destOrd="0" presId="urn:microsoft.com/office/officeart/2005/8/layout/radial5"/>
    <dgm:cxn modelId="{57F47E9C-A0EC-4BA7-8AB1-FC3F1A4644EE}" type="presParOf" srcId="{6BF3E4A8-02C1-4119-8D1F-1689998B9393}" destId="{42BDA85C-FA7B-471D-9A84-B3ADEA2A4A81}" srcOrd="0" destOrd="0" presId="urn:microsoft.com/office/officeart/2005/8/layout/radial5"/>
    <dgm:cxn modelId="{9FC45A2F-7048-49B6-9F6A-797AB8437DB6}" type="presParOf" srcId="{D6079A22-7148-4454-BA43-6CAC19D5825F}" destId="{68864965-5CD0-4996-9309-A31ABF97152D}" srcOrd="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ED4517-1E55-4505-8ADE-B8C1A0626A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5A24852-78EC-413A-9303-AF71ED7EE99F}">
      <dgm:prSet/>
      <dgm:spPr/>
      <dgm:t>
        <a:bodyPr/>
        <a:lstStyle/>
        <a:p>
          <a:pPr rtl="0"/>
          <a:r>
            <a:rPr lang="en-US" b="0" i="0" dirty="0" smtClean="0"/>
            <a:t>Initial Collateral Requirement is the amount of SDG&amp;E’s exposure, at the time of the execution of the transaction, to the Seller’s default or non-performance</a:t>
          </a:r>
          <a:endParaRPr lang="en-US" dirty="0"/>
        </a:p>
      </dgm:t>
    </dgm:pt>
    <dgm:pt modelId="{521F9818-8F4C-40E3-A051-1C8156FE8463}" type="parTrans" cxnId="{CD0B7D04-1520-4696-B943-0861C820BA51}">
      <dgm:prSet/>
      <dgm:spPr/>
      <dgm:t>
        <a:bodyPr/>
        <a:lstStyle/>
        <a:p>
          <a:endParaRPr lang="en-US"/>
        </a:p>
      </dgm:t>
    </dgm:pt>
    <dgm:pt modelId="{34D8D7B3-8AE6-4A7E-983A-8B9E54240EA3}" type="sibTrans" cxnId="{CD0B7D04-1520-4696-B943-0861C820BA51}">
      <dgm:prSet/>
      <dgm:spPr/>
      <dgm:t>
        <a:bodyPr/>
        <a:lstStyle/>
        <a:p>
          <a:endParaRPr lang="en-US"/>
        </a:p>
      </dgm:t>
    </dgm:pt>
    <dgm:pt modelId="{3D232D21-6BEE-41D1-9381-2BF45B850DD5}">
      <dgm:prSet/>
      <dgm:spPr/>
      <dgm:t>
        <a:bodyPr/>
        <a:lstStyle/>
        <a:p>
          <a:pPr rtl="0"/>
          <a:r>
            <a:rPr lang="en-US" b="0" i="0" smtClean="0"/>
            <a:t>Held constant throughout the term of the contracts</a:t>
          </a:r>
          <a:endParaRPr lang="en-US"/>
        </a:p>
      </dgm:t>
    </dgm:pt>
    <dgm:pt modelId="{D0AB702C-1317-415D-A33E-B49EF2B176D3}" type="parTrans" cxnId="{183809F3-C251-4571-BE68-D4514794ED50}">
      <dgm:prSet/>
      <dgm:spPr/>
      <dgm:t>
        <a:bodyPr/>
        <a:lstStyle/>
        <a:p>
          <a:endParaRPr lang="en-US"/>
        </a:p>
      </dgm:t>
    </dgm:pt>
    <dgm:pt modelId="{63AE1D94-BBF9-4F88-B21A-0EF292B67C4D}" type="sibTrans" cxnId="{183809F3-C251-4571-BE68-D4514794ED50}">
      <dgm:prSet/>
      <dgm:spPr/>
      <dgm:t>
        <a:bodyPr/>
        <a:lstStyle/>
        <a:p>
          <a:endParaRPr lang="en-US"/>
        </a:p>
      </dgm:t>
    </dgm:pt>
    <dgm:pt modelId="{B8C6E395-6498-4827-9AF5-0729F2C952A3}">
      <dgm:prSet/>
      <dgm:spPr/>
      <dgm:t>
        <a:bodyPr/>
        <a:lstStyle/>
        <a:p>
          <a:pPr rtl="0"/>
          <a:r>
            <a:rPr lang="en-US" b="0" i="0" smtClean="0"/>
            <a:t>Ongoing Collateral requirement is based on Mark to Market basis (may vary by product type)</a:t>
          </a:r>
          <a:endParaRPr lang="en-US"/>
        </a:p>
      </dgm:t>
    </dgm:pt>
    <dgm:pt modelId="{86ECDD2E-7E6C-4A8C-9FA6-FD6F550FADA4}" type="parTrans" cxnId="{27807BF7-ED5C-4165-B78F-FBCD23267538}">
      <dgm:prSet/>
      <dgm:spPr/>
      <dgm:t>
        <a:bodyPr/>
        <a:lstStyle/>
        <a:p>
          <a:endParaRPr lang="en-US"/>
        </a:p>
      </dgm:t>
    </dgm:pt>
    <dgm:pt modelId="{67380842-C79F-4CEB-9378-EC089E3E0E79}" type="sibTrans" cxnId="{27807BF7-ED5C-4165-B78F-FBCD23267538}">
      <dgm:prSet/>
      <dgm:spPr/>
      <dgm:t>
        <a:bodyPr/>
        <a:lstStyle/>
        <a:p>
          <a:endParaRPr lang="en-US"/>
        </a:p>
      </dgm:t>
    </dgm:pt>
    <dgm:pt modelId="{C8CED8EE-9DD7-4B42-ACC1-8B82BB3F08B1}">
      <dgm:prSet/>
      <dgm:spPr/>
      <dgm:t>
        <a:bodyPr/>
        <a:lstStyle/>
        <a:p>
          <a:pPr rtl="0"/>
          <a:r>
            <a:rPr lang="en-US" b="0" i="0" smtClean="0"/>
            <a:t>May change subject to changes in market data</a:t>
          </a:r>
          <a:endParaRPr lang="en-US"/>
        </a:p>
      </dgm:t>
    </dgm:pt>
    <dgm:pt modelId="{3FEF730B-F313-43A3-8A15-BD7D82584A15}" type="parTrans" cxnId="{E2A14F8F-CEF0-45A7-A900-C853A886467B}">
      <dgm:prSet/>
      <dgm:spPr/>
      <dgm:t>
        <a:bodyPr/>
        <a:lstStyle/>
        <a:p>
          <a:endParaRPr lang="en-US"/>
        </a:p>
      </dgm:t>
    </dgm:pt>
    <dgm:pt modelId="{0B71F239-54CF-4E4A-A436-9811DCC8855A}" type="sibTrans" cxnId="{E2A14F8F-CEF0-45A7-A900-C853A886467B}">
      <dgm:prSet/>
      <dgm:spPr/>
      <dgm:t>
        <a:bodyPr/>
        <a:lstStyle/>
        <a:p>
          <a:endParaRPr lang="en-US"/>
        </a:p>
      </dgm:t>
    </dgm:pt>
    <dgm:pt modelId="{4626432F-9DA1-4263-A775-1692B759187C}">
      <dgm:prSet/>
      <dgm:spPr/>
      <dgm:t>
        <a:bodyPr/>
        <a:lstStyle/>
        <a:p>
          <a:pPr rtl="0"/>
          <a:r>
            <a:rPr lang="en-US" b="0" i="0" smtClean="0"/>
            <a:t>Initial and on-going Collateral requirements can be satisfied by the combination of:</a:t>
          </a:r>
          <a:endParaRPr lang="en-US"/>
        </a:p>
      </dgm:t>
    </dgm:pt>
    <dgm:pt modelId="{CB6BA401-1EEA-4556-88AA-ABDBD118F383}" type="parTrans" cxnId="{2F3221D6-8E2C-421F-8573-92071AF774A1}">
      <dgm:prSet/>
      <dgm:spPr/>
      <dgm:t>
        <a:bodyPr/>
        <a:lstStyle/>
        <a:p>
          <a:endParaRPr lang="en-US"/>
        </a:p>
      </dgm:t>
    </dgm:pt>
    <dgm:pt modelId="{6D00B338-EF9D-4E70-A4AE-58C3B1B7D20D}" type="sibTrans" cxnId="{2F3221D6-8E2C-421F-8573-92071AF774A1}">
      <dgm:prSet/>
      <dgm:spPr/>
      <dgm:t>
        <a:bodyPr/>
        <a:lstStyle/>
        <a:p>
          <a:endParaRPr lang="en-US"/>
        </a:p>
      </dgm:t>
    </dgm:pt>
    <dgm:pt modelId="{4EB97EBD-130E-4807-9303-E9EB2F727239}">
      <dgm:prSet/>
      <dgm:spPr/>
      <dgm:t>
        <a:bodyPr/>
        <a:lstStyle/>
        <a:p>
          <a:pPr rtl="0"/>
          <a:r>
            <a:rPr lang="en-US" b="0" i="0" smtClean="0"/>
            <a:t>Unsecured Credit: granted by SDG&amp;E to the Seller based on credit worthiness (credit application)</a:t>
          </a:r>
          <a:endParaRPr lang="en-US"/>
        </a:p>
      </dgm:t>
    </dgm:pt>
    <dgm:pt modelId="{83738A3A-B365-4D8C-9BE9-18D2FB7AF077}" type="parTrans" cxnId="{11DBBF40-DD11-4A75-BAD7-4A9EA33E6293}">
      <dgm:prSet/>
      <dgm:spPr/>
      <dgm:t>
        <a:bodyPr/>
        <a:lstStyle/>
        <a:p>
          <a:endParaRPr lang="en-US"/>
        </a:p>
      </dgm:t>
    </dgm:pt>
    <dgm:pt modelId="{D31CA155-C553-47F7-A2C7-761351A54A5C}" type="sibTrans" cxnId="{11DBBF40-DD11-4A75-BAD7-4A9EA33E6293}">
      <dgm:prSet/>
      <dgm:spPr/>
      <dgm:t>
        <a:bodyPr/>
        <a:lstStyle/>
        <a:p>
          <a:endParaRPr lang="en-US"/>
        </a:p>
      </dgm:t>
    </dgm:pt>
    <dgm:pt modelId="{748937CC-4B63-4491-B84F-D51CC7F3CB60}">
      <dgm:prSet/>
      <dgm:spPr/>
      <dgm:t>
        <a:bodyPr/>
        <a:lstStyle/>
        <a:p>
          <a:pPr rtl="0"/>
          <a:r>
            <a:rPr lang="en-US" b="0" i="0" dirty="0" smtClean="0"/>
            <a:t>Secured Credit:  Cash posted by the Seller or letter of credit posted by the Seller</a:t>
          </a:r>
          <a:endParaRPr lang="en-US" dirty="0"/>
        </a:p>
      </dgm:t>
    </dgm:pt>
    <dgm:pt modelId="{B8341156-18EB-4115-B2A9-77A200EE2649}" type="parTrans" cxnId="{CA0A5C63-847A-4A7E-861A-6FCB62F23530}">
      <dgm:prSet/>
      <dgm:spPr/>
      <dgm:t>
        <a:bodyPr/>
        <a:lstStyle/>
        <a:p>
          <a:endParaRPr lang="en-US"/>
        </a:p>
      </dgm:t>
    </dgm:pt>
    <dgm:pt modelId="{1747BDA2-261B-4C6E-9A4F-0D92F370A64E}" type="sibTrans" cxnId="{CA0A5C63-847A-4A7E-861A-6FCB62F23530}">
      <dgm:prSet/>
      <dgm:spPr/>
      <dgm:t>
        <a:bodyPr/>
        <a:lstStyle/>
        <a:p>
          <a:endParaRPr lang="en-US"/>
        </a:p>
      </dgm:t>
    </dgm:pt>
    <dgm:pt modelId="{50799D6F-128F-4AFB-ACA4-7850A44D7C18}" type="pres">
      <dgm:prSet presAssocID="{CAED4517-1E55-4505-8ADE-B8C1A0626A69}" presName="linear" presStyleCnt="0">
        <dgm:presLayoutVars>
          <dgm:animLvl val="lvl"/>
          <dgm:resizeHandles val="exact"/>
        </dgm:presLayoutVars>
      </dgm:prSet>
      <dgm:spPr/>
      <dgm:t>
        <a:bodyPr/>
        <a:lstStyle/>
        <a:p>
          <a:endParaRPr lang="en-US"/>
        </a:p>
      </dgm:t>
    </dgm:pt>
    <dgm:pt modelId="{56C49781-70AE-4ACE-BA29-F89994C46456}" type="pres">
      <dgm:prSet presAssocID="{85A24852-78EC-413A-9303-AF71ED7EE99F}" presName="parentText" presStyleLbl="node1" presStyleIdx="0" presStyleCnt="3">
        <dgm:presLayoutVars>
          <dgm:chMax val="0"/>
          <dgm:bulletEnabled val="1"/>
        </dgm:presLayoutVars>
      </dgm:prSet>
      <dgm:spPr/>
      <dgm:t>
        <a:bodyPr/>
        <a:lstStyle/>
        <a:p>
          <a:endParaRPr lang="en-US"/>
        </a:p>
      </dgm:t>
    </dgm:pt>
    <dgm:pt modelId="{9C2A9028-4E8F-4DF7-8FA4-829BE819B85A}" type="pres">
      <dgm:prSet presAssocID="{85A24852-78EC-413A-9303-AF71ED7EE99F}" presName="childText" presStyleLbl="revTx" presStyleIdx="0" presStyleCnt="3">
        <dgm:presLayoutVars>
          <dgm:bulletEnabled val="1"/>
        </dgm:presLayoutVars>
      </dgm:prSet>
      <dgm:spPr/>
      <dgm:t>
        <a:bodyPr/>
        <a:lstStyle/>
        <a:p>
          <a:endParaRPr lang="en-US"/>
        </a:p>
      </dgm:t>
    </dgm:pt>
    <dgm:pt modelId="{591F6C5C-53DD-4538-8F8D-8EC2EB6154C5}" type="pres">
      <dgm:prSet presAssocID="{B8C6E395-6498-4827-9AF5-0729F2C952A3}" presName="parentText" presStyleLbl="node1" presStyleIdx="1" presStyleCnt="3">
        <dgm:presLayoutVars>
          <dgm:chMax val="0"/>
          <dgm:bulletEnabled val="1"/>
        </dgm:presLayoutVars>
      </dgm:prSet>
      <dgm:spPr/>
      <dgm:t>
        <a:bodyPr/>
        <a:lstStyle/>
        <a:p>
          <a:endParaRPr lang="en-US"/>
        </a:p>
      </dgm:t>
    </dgm:pt>
    <dgm:pt modelId="{5E0F5F5A-A022-4A62-9753-E2AAF80CD1FE}" type="pres">
      <dgm:prSet presAssocID="{B8C6E395-6498-4827-9AF5-0729F2C952A3}" presName="childText" presStyleLbl="revTx" presStyleIdx="1" presStyleCnt="3">
        <dgm:presLayoutVars>
          <dgm:bulletEnabled val="1"/>
        </dgm:presLayoutVars>
      </dgm:prSet>
      <dgm:spPr/>
      <dgm:t>
        <a:bodyPr/>
        <a:lstStyle/>
        <a:p>
          <a:endParaRPr lang="en-US"/>
        </a:p>
      </dgm:t>
    </dgm:pt>
    <dgm:pt modelId="{3372C143-8B61-4023-926A-D1B39CC6E27C}" type="pres">
      <dgm:prSet presAssocID="{4626432F-9DA1-4263-A775-1692B759187C}" presName="parentText" presStyleLbl="node1" presStyleIdx="2" presStyleCnt="3">
        <dgm:presLayoutVars>
          <dgm:chMax val="0"/>
          <dgm:bulletEnabled val="1"/>
        </dgm:presLayoutVars>
      </dgm:prSet>
      <dgm:spPr/>
      <dgm:t>
        <a:bodyPr/>
        <a:lstStyle/>
        <a:p>
          <a:endParaRPr lang="en-US"/>
        </a:p>
      </dgm:t>
    </dgm:pt>
    <dgm:pt modelId="{FD964362-9847-4A81-A694-84122DD077F4}" type="pres">
      <dgm:prSet presAssocID="{4626432F-9DA1-4263-A775-1692B759187C}" presName="childText" presStyleLbl="revTx" presStyleIdx="2" presStyleCnt="3">
        <dgm:presLayoutVars>
          <dgm:bulletEnabled val="1"/>
        </dgm:presLayoutVars>
      </dgm:prSet>
      <dgm:spPr/>
      <dgm:t>
        <a:bodyPr/>
        <a:lstStyle/>
        <a:p>
          <a:endParaRPr lang="en-US"/>
        </a:p>
      </dgm:t>
    </dgm:pt>
  </dgm:ptLst>
  <dgm:cxnLst>
    <dgm:cxn modelId="{5C63C606-F9FC-4F75-8092-5B39C497D764}" type="presOf" srcId="{4EB97EBD-130E-4807-9303-E9EB2F727239}" destId="{FD964362-9847-4A81-A694-84122DD077F4}" srcOrd="0" destOrd="0" presId="urn:microsoft.com/office/officeart/2005/8/layout/vList2"/>
    <dgm:cxn modelId="{94E9340E-C188-4E15-9771-F608071BB25E}" type="presOf" srcId="{3D232D21-6BEE-41D1-9381-2BF45B850DD5}" destId="{9C2A9028-4E8F-4DF7-8FA4-829BE819B85A}" srcOrd="0" destOrd="0" presId="urn:microsoft.com/office/officeart/2005/8/layout/vList2"/>
    <dgm:cxn modelId="{F05CF81E-AD99-436F-920F-7585763B609F}" type="presOf" srcId="{748937CC-4B63-4491-B84F-D51CC7F3CB60}" destId="{FD964362-9847-4A81-A694-84122DD077F4}" srcOrd="0" destOrd="1" presId="urn:microsoft.com/office/officeart/2005/8/layout/vList2"/>
    <dgm:cxn modelId="{CD0B7D04-1520-4696-B943-0861C820BA51}" srcId="{CAED4517-1E55-4505-8ADE-B8C1A0626A69}" destId="{85A24852-78EC-413A-9303-AF71ED7EE99F}" srcOrd="0" destOrd="0" parTransId="{521F9818-8F4C-40E3-A051-1C8156FE8463}" sibTransId="{34D8D7B3-8AE6-4A7E-983A-8B9E54240EA3}"/>
    <dgm:cxn modelId="{2F3221D6-8E2C-421F-8573-92071AF774A1}" srcId="{CAED4517-1E55-4505-8ADE-B8C1A0626A69}" destId="{4626432F-9DA1-4263-A775-1692B759187C}" srcOrd="2" destOrd="0" parTransId="{CB6BA401-1EEA-4556-88AA-ABDBD118F383}" sibTransId="{6D00B338-EF9D-4E70-A4AE-58C3B1B7D20D}"/>
    <dgm:cxn modelId="{CA0A5C63-847A-4A7E-861A-6FCB62F23530}" srcId="{4626432F-9DA1-4263-A775-1692B759187C}" destId="{748937CC-4B63-4491-B84F-D51CC7F3CB60}" srcOrd="1" destOrd="0" parTransId="{B8341156-18EB-4115-B2A9-77A200EE2649}" sibTransId="{1747BDA2-261B-4C6E-9A4F-0D92F370A64E}"/>
    <dgm:cxn modelId="{25BC66C2-630B-4E95-B6A3-E5F81CEC7C6B}" type="presOf" srcId="{C8CED8EE-9DD7-4B42-ACC1-8B82BB3F08B1}" destId="{5E0F5F5A-A022-4A62-9753-E2AAF80CD1FE}" srcOrd="0" destOrd="0" presId="urn:microsoft.com/office/officeart/2005/8/layout/vList2"/>
    <dgm:cxn modelId="{2C8C956B-4663-4A97-9240-F8D43F30B1DD}" type="presOf" srcId="{B8C6E395-6498-4827-9AF5-0729F2C952A3}" destId="{591F6C5C-53DD-4538-8F8D-8EC2EB6154C5}" srcOrd="0" destOrd="0" presId="urn:microsoft.com/office/officeart/2005/8/layout/vList2"/>
    <dgm:cxn modelId="{9671452F-0DCB-4613-B266-19E7C1DC2B0B}" type="presOf" srcId="{85A24852-78EC-413A-9303-AF71ED7EE99F}" destId="{56C49781-70AE-4ACE-BA29-F89994C46456}" srcOrd="0" destOrd="0" presId="urn:microsoft.com/office/officeart/2005/8/layout/vList2"/>
    <dgm:cxn modelId="{5A10017C-40BD-4437-A00E-B3668D9D9B16}" type="presOf" srcId="{4626432F-9DA1-4263-A775-1692B759187C}" destId="{3372C143-8B61-4023-926A-D1B39CC6E27C}" srcOrd="0" destOrd="0" presId="urn:microsoft.com/office/officeart/2005/8/layout/vList2"/>
    <dgm:cxn modelId="{E2A14F8F-CEF0-45A7-A900-C853A886467B}" srcId="{B8C6E395-6498-4827-9AF5-0729F2C952A3}" destId="{C8CED8EE-9DD7-4B42-ACC1-8B82BB3F08B1}" srcOrd="0" destOrd="0" parTransId="{3FEF730B-F313-43A3-8A15-BD7D82584A15}" sibTransId="{0B71F239-54CF-4E4A-A436-9811DCC8855A}"/>
    <dgm:cxn modelId="{065511C7-1A3F-471F-8580-0C8A62B8B9FA}" type="presOf" srcId="{CAED4517-1E55-4505-8ADE-B8C1A0626A69}" destId="{50799D6F-128F-4AFB-ACA4-7850A44D7C18}" srcOrd="0" destOrd="0" presId="urn:microsoft.com/office/officeart/2005/8/layout/vList2"/>
    <dgm:cxn modelId="{27807BF7-ED5C-4165-B78F-FBCD23267538}" srcId="{CAED4517-1E55-4505-8ADE-B8C1A0626A69}" destId="{B8C6E395-6498-4827-9AF5-0729F2C952A3}" srcOrd="1" destOrd="0" parTransId="{86ECDD2E-7E6C-4A8C-9FA6-FD6F550FADA4}" sibTransId="{67380842-C79F-4CEB-9378-EC089E3E0E79}"/>
    <dgm:cxn modelId="{11DBBF40-DD11-4A75-BAD7-4A9EA33E6293}" srcId="{4626432F-9DA1-4263-A775-1692B759187C}" destId="{4EB97EBD-130E-4807-9303-E9EB2F727239}" srcOrd="0" destOrd="0" parTransId="{83738A3A-B365-4D8C-9BE9-18D2FB7AF077}" sibTransId="{D31CA155-C553-47F7-A2C7-761351A54A5C}"/>
    <dgm:cxn modelId="{183809F3-C251-4571-BE68-D4514794ED50}" srcId="{85A24852-78EC-413A-9303-AF71ED7EE99F}" destId="{3D232D21-6BEE-41D1-9381-2BF45B850DD5}" srcOrd="0" destOrd="0" parTransId="{D0AB702C-1317-415D-A33E-B49EF2B176D3}" sibTransId="{63AE1D94-BBF9-4F88-B21A-0EF292B67C4D}"/>
    <dgm:cxn modelId="{828AAB47-8CCD-4FC0-B95F-F898C3602DF6}" type="presParOf" srcId="{50799D6F-128F-4AFB-ACA4-7850A44D7C18}" destId="{56C49781-70AE-4ACE-BA29-F89994C46456}" srcOrd="0" destOrd="0" presId="urn:microsoft.com/office/officeart/2005/8/layout/vList2"/>
    <dgm:cxn modelId="{FF7AC64A-F5FA-4E4B-B922-ECC99FDD6941}" type="presParOf" srcId="{50799D6F-128F-4AFB-ACA4-7850A44D7C18}" destId="{9C2A9028-4E8F-4DF7-8FA4-829BE819B85A}" srcOrd="1" destOrd="0" presId="urn:microsoft.com/office/officeart/2005/8/layout/vList2"/>
    <dgm:cxn modelId="{397E6D20-0391-4A1F-9DF1-137295E826BA}" type="presParOf" srcId="{50799D6F-128F-4AFB-ACA4-7850A44D7C18}" destId="{591F6C5C-53DD-4538-8F8D-8EC2EB6154C5}" srcOrd="2" destOrd="0" presId="urn:microsoft.com/office/officeart/2005/8/layout/vList2"/>
    <dgm:cxn modelId="{62D5E1DE-5111-40D1-ADDC-6EE6B31E3A3D}" type="presParOf" srcId="{50799D6F-128F-4AFB-ACA4-7850A44D7C18}" destId="{5E0F5F5A-A022-4A62-9753-E2AAF80CD1FE}" srcOrd="3" destOrd="0" presId="urn:microsoft.com/office/officeart/2005/8/layout/vList2"/>
    <dgm:cxn modelId="{1E3143B8-7E11-4442-A479-2256FC3CC9FE}" type="presParOf" srcId="{50799D6F-128F-4AFB-ACA4-7850A44D7C18}" destId="{3372C143-8B61-4023-926A-D1B39CC6E27C}" srcOrd="4" destOrd="0" presId="urn:microsoft.com/office/officeart/2005/8/layout/vList2"/>
    <dgm:cxn modelId="{FF6F7004-B5C3-47A1-B210-8DAC6A7116A2}" type="presParOf" srcId="{50799D6F-128F-4AFB-ACA4-7850A44D7C18}" destId="{FD964362-9847-4A81-A694-84122DD077F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103D8D-3701-4027-980E-79E763014AB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FE4584E-96C8-4DAE-90D4-25C1B77B6A34}">
      <dgm:prSet/>
      <dgm:spPr/>
      <dgm:t>
        <a:bodyPr/>
        <a:lstStyle/>
        <a:p>
          <a:pPr rtl="0"/>
          <a:r>
            <a:rPr lang="en-US" b="0" i="0" dirty="0" smtClean="0"/>
            <a:t>A positive Current Mark-to-Market Value implies Buyer has the potential for realization of market gains and thus has exposure to Seller’s default or non-performance</a:t>
          </a:r>
          <a:endParaRPr lang="en-US" dirty="0"/>
        </a:p>
      </dgm:t>
    </dgm:pt>
    <dgm:pt modelId="{4AA1A680-DA38-4358-854B-DC27ED4A2ADC}" type="parTrans" cxnId="{2A84FCCE-9E5B-4857-BC4B-3AE74BF0C59B}">
      <dgm:prSet/>
      <dgm:spPr/>
      <dgm:t>
        <a:bodyPr/>
        <a:lstStyle/>
        <a:p>
          <a:endParaRPr lang="en-US"/>
        </a:p>
      </dgm:t>
    </dgm:pt>
    <dgm:pt modelId="{70DD4347-BAD3-4116-929B-8DA1E5B42E14}" type="sibTrans" cxnId="{2A84FCCE-9E5B-4857-BC4B-3AE74BF0C59B}">
      <dgm:prSet/>
      <dgm:spPr/>
      <dgm:t>
        <a:bodyPr/>
        <a:lstStyle/>
        <a:p>
          <a:endParaRPr lang="en-US"/>
        </a:p>
      </dgm:t>
    </dgm:pt>
    <dgm:pt modelId="{4BC7A2A8-F7E8-4073-A772-D02A8A16E5AC}">
      <dgm:prSet/>
      <dgm:spPr/>
      <dgm:t>
        <a:bodyPr/>
        <a:lstStyle/>
        <a:p>
          <a:pPr rtl="0"/>
          <a:r>
            <a:rPr lang="en-US" b="0" i="0" dirty="0" smtClean="0"/>
            <a:t>Throughout the term of the contract, the Current Mark-to-Market (</a:t>
          </a:r>
          <a:r>
            <a:rPr lang="en-US" b="0" i="0" dirty="0" err="1" smtClean="0"/>
            <a:t>MtM</a:t>
          </a:r>
          <a:r>
            <a:rPr lang="en-US" b="0" i="0" dirty="0" smtClean="0"/>
            <a:t>) value is calculated based on market data (forward prices, volatilities, correlations, penalties, replacement cost, etc.) and by taking the sum of the positive exposure for each remaining full month in the Term of the Transaction</a:t>
          </a:r>
          <a:endParaRPr lang="en-US" dirty="0"/>
        </a:p>
      </dgm:t>
    </dgm:pt>
    <dgm:pt modelId="{9ACFB5DB-BB90-4EFA-A78E-8842D0EBA9C7}" type="parTrans" cxnId="{0137B5A8-CF54-4937-9B30-9A705724110C}">
      <dgm:prSet/>
      <dgm:spPr/>
      <dgm:t>
        <a:bodyPr/>
        <a:lstStyle/>
        <a:p>
          <a:endParaRPr lang="en-US"/>
        </a:p>
      </dgm:t>
    </dgm:pt>
    <dgm:pt modelId="{0A246599-DF17-459C-9153-04A8DCD78EEF}" type="sibTrans" cxnId="{0137B5A8-CF54-4937-9B30-9A705724110C}">
      <dgm:prSet/>
      <dgm:spPr/>
      <dgm:t>
        <a:bodyPr/>
        <a:lstStyle/>
        <a:p>
          <a:endParaRPr lang="en-US"/>
        </a:p>
      </dgm:t>
    </dgm:pt>
    <dgm:pt modelId="{8FC57BC6-AA28-40D8-A125-ADF8021C613C}">
      <dgm:prSet/>
      <dgm:spPr/>
      <dgm:t>
        <a:bodyPr/>
        <a:lstStyle/>
        <a:p>
          <a:pPr rtl="0"/>
          <a:r>
            <a:rPr lang="en-US" b="0" i="0" dirty="0" smtClean="0"/>
            <a:t>The requirement to post additional collateral to satisfy ongoing collateral requirement will follow a standard margining model, set up for one-way margining (Buyer margining the Seller)</a:t>
          </a:r>
          <a:endParaRPr lang="en-US" dirty="0"/>
        </a:p>
      </dgm:t>
    </dgm:pt>
    <dgm:pt modelId="{49508D3B-7F61-4ACC-B4D0-A19BF547709F}" type="parTrans" cxnId="{EE7B4B4B-C87B-4983-9C71-5F516CA0CB5D}">
      <dgm:prSet/>
      <dgm:spPr/>
      <dgm:t>
        <a:bodyPr/>
        <a:lstStyle/>
        <a:p>
          <a:endParaRPr lang="en-US"/>
        </a:p>
      </dgm:t>
    </dgm:pt>
    <dgm:pt modelId="{F5FC5CF4-4897-418D-B78F-9BBC0B6C0B69}" type="sibTrans" cxnId="{EE7B4B4B-C87B-4983-9C71-5F516CA0CB5D}">
      <dgm:prSet/>
      <dgm:spPr/>
      <dgm:t>
        <a:bodyPr/>
        <a:lstStyle/>
        <a:p>
          <a:endParaRPr lang="en-US"/>
        </a:p>
      </dgm:t>
    </dgm:pt>
    <dgm:pt modelId="{A2F1A57E-7E74-4421-8614-D497BE791CB9}">
      <dgm:prSet custT="1"/>
      <dgm:spPr/>
      <dgm:t>
        <a:bodyPr/>
        <a:lstStyle/>
        <a:p>
          <a:pPr rtl="0"/>
          <a:r>
            <a:rPr lang="en-US" sz="1800" b="0" i="0" dirty="0" smtClean="0"/>
            <a:t>Calculation of mark to market may vary by product type (EE, DR, Renewables, CHP, DG, Conventional, Energy Storage)</a:t>
          </a:r>
          <a:endParaRPr lang="en-US" sz="1800" dirty="0"/>
        </a:p>
      </dgm:t>
    </dgm:pt>
    <dgm:pt modelId="{2F811F06-5D6A-4CF2-BDEE-014860FE1A05}" type="parTrans" cxnId="{CB3AA185-977C-4C22-8756-395606B604B3}">
      <dgm:prSet/>
      <dgm:spPr/>
      <dgm:t>
        <a:bodyPr/>
        <a:lstStyle/>
        <a:p>
          <a:endParaRPr lang="en-US"/>
        </a:p>
      </dgm:t>
    </dgm:pt>
    <dgm:pt modelId="{A5F131CC-B184-4841-A4D2-47050A86463E}" type="sibTrans" cxnId="{CB3AA185-977C-4C22-8756-395606B604B3}">
      <dgm:prSet/>
      <dgm:spPr/>
      <dgm:t>
        <a:bodyPr/>
        <a:lstStyle/>
        <a:p>
          <a:endParaRPr lang="en-US"/>
        </a:p>
      </dgm:t>
    </dgm:pt>
    <dgm:pt modelId="{968353F1-8313-4E76-A75A-3B3476622220}" type="pres">
      <dgm:prSet presAssocID="{57103D8D-3701-4027-980E-79E763014AB3}" presName="linear" presStyleCnt="0">
        <dgm:presLayoutVars>
          <dgm:animLvl val="lvl"/>
          <dgm:resizeHandles val="exact"/>
        </dgm:presLayoutVars>
      </dgm:prSet>
      <dgm:spPr/>
      <dgm:t>
        <a:bodyPr/>
        <a:lstStyle/>
        <a:p>
          <a:endParaRPr lang="en-US"/>
        </a:p>
      </dgm:t>
    </dgm:pt>
    <dgm:pt modelId="{26C066F7-CC5D-4E59-B896-32D2FAD4E841}" type="pres">
      <dgm:prSet presAssocID="{6FE4584E-96C8-4DAE-90D4-25C1B77B6A34}" presName="parentText" presStyleLbl="node1" presStyleIdx="0" presStyleCnt="4">
        <dgm:presLayoutVars>
          <dgm:chMax val="0"/>
          <dgm:bulletEnabled val="1"/>
        </dgm:presLayoutVars>
      </dgm:prSet>
      <dgm:spPr/>
      <dgm:t>
        <a:bodyPr/>
        <a:lstStyle/>
        <a:p>
          <a:endParaRPr lang="en-US"/>
        </a:p>
      </dgm:t>
    </dgm:pt>
    <dgm:pt modelId="{0A89B5AF-20CD-498C-AEB5-47CA86869861}" type="pres">
      <dgm:prSet presAssocID="{70DD4347-BAD3-4116-929B-8DA1E5B42E14}" presName="spacer" presStyleCnt="0"/>
      <dgm:spPr/>
    </dgm:pt>
    <dgm:pt modelId="{B890D902-C70D-49F4-9850-A5DB2AFF39C6}" type="pres">
      <dgm:prSet presAssocID="{4BC7A2A8-F7E8-4073-A772-D02A8A16E5AC}" presName="parentText" presStyleLbl="node1" presStyleIdx="1" presStyleCnt="4">
        <dgm:presLayoutVars>
          <dgm:chMax val="0"/>
          <dgm:bulletEnabled val="1"/>
        </dgm:presLayoutVars>
      </dgm:prSet>
      <dgm:spPr/>
      <dgm:t>
        <a:bodyPr/>
        <a:lstStyle/>
        <a:p>
          <a:endParaRPr lang="en-US"/>
        </a:p>
      </dgm:t>
    </dgm:pt>
    <dgm:pt modelId="{37E16A55-8236-41FA-AC79-AA6EDE47E929}" type="pres">
      <dgm:prSet presAssocID="{0A246599-DF17-459C-9153-04A8DCD78EEF}" presName="spacer" presStyleCnt="0"/>
      <dgm:spPr/>
    </dgm:pt>
    <dgm:pt modelId="{E1106046-6DF9-4872-8D71-892F24433392}" type="pres">
      <dgm:prSet presAssocID="{8FC57BC6-AA28-40D8-A125-ADF8021C613C}" presName="parentText" presStyleLbl="node1" presStyleIdx="2" presStyleCnt="4">
        <dgm:presLayoutVars>
          <dgm:chMax val="0"/>
          <dgm:bulletEnabled val="1"/>
        </dgm:presLayoutVars>
      </dgm:prSet>
      <dgm:spPr/>
      <dgm:t>
        <a:bodyPr/>
        <a:lstStyle/>
        <a:p>
          <a:endParaRPr lang="en-US"/>
        </a:p>
      </dgm:t>
    </dgm:pt>
    <dgm:pt modelId="{094A5B86-6CD7-43C0-ABDE-60120667D018}" type="pres">
      <dgm:prSet presAssocID="{F5FC5CF4-4897-418D-B78F-9BBC0B6C0B69}" presName="spacer" presStyleCnt="0"/>
      <dgm:spPr/>
    </dgm:pt>
    <dgm:pt modelId="{71B13EAC-531D-46B8-BE09-276B10C6D268}" type="pres">
      <dgm:prSet presAssocID="{A2F1A57E-7E74-4421-8614-D497BE791CB9}" presName="parentText" presStyleLbl="node1" presStyleIdx="3" presStyleCnt="4">
        <dgm:presLayoutVars>
          <dgm:chMax val="0"/>
          <dgm:bulletEnabled val="1"/>
        </dgm:presLayoutVars>
      </dgm:prSet>
      <dgm:spPr/>
      <dgm:t>
        <a:bodyPr/>
        <a:lstStyle/>
        <a:p>
          <a:endParaRPr lang="en-US"/>
        </a:p>
      </dgm:t>
    </dgm:pt>
  </dgm:ptLst>
  <dgm:cxnLst>
    <dgm:cxn modelId="{E0BC7637-3098-499D-A7BF-97D3109FD24E}" type="presOf" srcId="{6FE4584E-96C8-4DAE-90D4-25C1B77B6A34}" destId="{26C066F7-CC5D-4E59-B896-32D2FAD4E841}" srcOrd="0" destOrd="0" presId="urn:microsoft.com/office/officeart/2005/8/layout/vList2"/>
    <dgm:cxn modelId="{2A2FBF18-96D9-4972-B420-1991B7FBE4E6}" type="presOf" srcId="{8FC57BC6-AA28-40D8-A125-ADF8021C613C}" destId="{E1106046-6DF9-4872-8D71-892F24433392}" srcOrd="0" destOrd="0" presId="urn:microsoft.com/office/officeart/2005/8/layout/vList2"/>
    <dgm:cxn modelId="{01A57A48-0098-46C6-BCF6-D94975E361D1}" type="presOf" srcId="{A2F1A57E-7E74-4421-8614-D497BE791CB9}" destId="{71B13EAC-531D-46B8-BE09-276B10C6D268}" srcOrd="0" destOrd="0" presId="urn:microsoft.com/office/officeart/2005/8/layout/vList2"/>
    <dgm:cxn modelId="{2A84FCCE-9E5B-4857-BC4B-3AE74BF0C59B}" srcId="{57103D8D-3701-4027-980E-79E763014AB3}" destId="{6FE4584E-96C8-4DAE-90D4-25C1B77B6A34}" srcOrd="0" destOrd="0" parTransId="{4AA1A680-DA38-4358-854B-DC27ED4A2ADC}" sibTransId="{70DD4347-BAD3-4116-929B-8DA1E5B42E14}"/>
    <dgm:cxn modelId="{0137B5A8-CF54-4937-9B30-9A705724110C}" srcId="{57103D8D-3701-4027-980E-79E763014AB3}" destId="{4BC7A2A8-F7E8-4073-A772-D02A8A16E5AC}" srcOrd="1" destOrd="0" parTransId="{9ACFB5DB-BB90-4EFA-A78E-8842D0EBA9C7}" sibTransId="{0A246599-DF17-459C-9153-04A8DCD78EEF}"/>
    <dgm:cxn modelId="{24220A44-B9D9-4ADB-8739-DE6DDCCD6D32}" type="presOf" srcId="{57103D8D-3701-4027-980E-79E763014AB3}" destId="{968353F1-8313-4E76-A75A-3B3476622220}" srcOrd="0" destOrd="0" presId="urn:microsoft.com/office/officeart/2005/8/layout/vList2"/>
    <dgm:cxn modelId="{F90D964F-AAFA-43D3-9CC5-919BD87B1357}" type="presOf" srcId="{4BC7A2A8-F7E8-4073-A772-D02A8A16E5AC}" destId="{B890D902-C70D-49F4-9850-A5DB2AFF39C6}" srcOrd="0" destOrd="0" presId="urn:microsoft.com/office/officeart/2005/8/layout/vList2"/>
    <dgm:cxn modelId="{CB3AA185-977C-4C22-8756-395606B604B3}" srcId="{57103D8D-3701-4027-980E-79E763014AB3}" destId="{A2F1A57E-7E74-4421-8614-D497BE791CB9}" srcOrd="3" destOrd="0" parTransId="{2F811F06-5D6A-4CF2-BDEE-014860FE1A05}" sibTransId="{A5F131CC-B184-4841-A4D2-47050A86463E}"/>
    <dgm:cxn modelId="{EE7B4B4B-C87B-4983-9C71-5F516CA0CB5D}" srcId="{57103D8D-3701-4027-980E-79E763014AB3}" destId="{8FC57BC6-AA28-40D8-A125-ADF8021C613C}" srcOrd="2" destOrd="0" parTransId="{49508D3B-7F61-4ACC-B4D0-A19BF547709F}" sibTransId="{F5FC5CF4-4897-418D-B78F-9BBC0B6C0B69}"/>
    <dgm:cxn modelId="{96E74CB0-A478-413D-8052-11CDCF04FE59}" type="presParOf" srcId="{968353F1-8313-4E76-A75A-3B3476622220}" destId="{26C066F7-CC5D-4E59-B896-32D2FAD4E841}" srcOrd="0" destOrd="0" presId="urn:microsoft.com/office/officeart/2005/8/layout/vList2"/>
    <dgm:cxn modelId="{FBC4552F-0D5E-43C4-8925-F4CE285CABF1}" type="presParOf" srcId="{968353F1-8313-4E76-A75A-3B3476622220}" destId="{0A89B5AF-20CD-498C-AEB5-47CA86869861}" srcOrd="1" destOrd="0" presId="urn:microsoft.com/office/officeart/2005/8/layout/vList2"/>
    <dgm:cxn modelId="{0A6B6E22-55AB-4A0D-8B4A-C81FC220A6D3}" type="presParOf" srcId="{968353F1-8313-4E76-A75A-3B3476622220}" destId="{B890D902-C70D-49F4-9850-A5DB2AFF39C6}" srcOrd="2" destOrd="0" presId="urn:microsoft.com/office/officeart/2005/8/layout/vList2"/>
    <dgm:cxn modelId="{41B7BFE7-FF05-48F9-921D-832B65BAAD5A}" type="presParOf" srcId="{968353F1-8313-4E76-A75A-3B3476622220}" destId="{37E16A55-8236-41FA-AC79-AA6EDE47E929}" srcOrd="3" destOrd="0" presId="urn:microsoft.com/office/officeart/2005/8/layout/vList2"/>
    <dgm:cxn modelId="{766DA6B6-CE0B-4DB8-B327-0FB2C38ADD67}" type="presParOf" srcId="{968353F1-8313-4E76-A75A-3B3476622220}" destId="{E1106046-6DF9-4872-8D71-892F24433392}" srcOrd="4" destOrd="0" presId="urn:microsoft.com/office/officeart/2005/8/layout/vList2"/>
    <dgm:cxn modelId="{5555AA43-CDE1-4694-BA07-C6360D9C282A}" type="presParOf" srcId="{968353F1-8313-4E76-A75A-3B3476622220}" destId="{094A5B86-6CD7-43C0-ABDE-60120667D018}" srcOrd="5" destOrd="0" presId="urn:microsoft.com/office/officeart/2005/8/layout/vList2"/>
    <dgm:cxn modelId="{4803EE92-7FA9-4392-AB3B-D4636A6AC28A}" type="presParOf" srcId="{968353F1-8313-4E76-A75A-3B3476622220}" destId="{71B13EAC-531D-46B8-BE09-276B10C6D2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441C0-118E-492D-BF65-EDF76B2201C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9D60604-A326-444A-8E85-CF079D0C01BB}">
      <dgm:prSet phldrT="[Text]"/>
      <dgm:spPr/>
      <dgm:t>
        <a:bodyPr/>
        <a:lstStyle/>
        <a:p>
          <a:r>
            <a:rPr lang="en-US" dirty="0" smtClean="0"/>
            <a:t>Generation or energy storage resources </a:t>
          </a:r>
          <a:endParaRPr lang="en-US" dirty="0"/>
        </a:p>
      </dgm:t>
    </dgm:pt>
    <dgm:pt modelId="{6FF7CF41-7051-485B-8A37-0B63F818A962}" type="parTrans" cxnId="{57C3ED73-D28F-4EBE-A8C7-271A7616C8D7}">
      <dgm:prSet/>
      <dgm:spPr/>
      <dgm:t>
        <a:bodyPr/>
        <a:lstStyle/>
        <a:p>
          <a:endParaRPr lang="en-US"/>
        </a:p>
      </dgm:t>
    </dgm:pt>
    <dgm:pt modelId="{EB4A5F9A-7CAE-4E38-89FD-9E31A83D2732}" type="sibTrans" cxnId="{57C3ED73-D28F-4EBE-A8C7-271A7616C8D7}">
      <dgm:prSet/>
      <dgm:spPr/>
      <dgm:t>
        <a:bodyPr/>
        <a:lstStyle/>
        <a:p>
          <a:endParaRPr lang="en-US"/>
        </a:p>
      </dgm:t>
    </dgm:pt>
    <dgm:pt modelId="{22E3CA78-6727-48CE-908A-D765944E3C34}">
      <dgm:prSet phldrT="[Text]"/>
      <dgm:spPr/>
      <dgm:t>
        <a:bodyPr/>
        <a:lstStyle/>
        <a:p>
          <a:r>
            <a:rPr lang="en-US" dirty="0" smtClean="0"/>
            <a:t>must go through the CAISO deliverability study process and receive a non-energy only deliverability status </a:t>
          </a:r>
          <a:endParaRPr lang="en-US" dirty="0"/>
        </a:p>
      </dgm:t>
    </dgm:pt>
    <dgm:pt modelId="{F42A71D0-EBA6-46CA-986E-62F7D4782130}" type="parTrans" cxnId="{942CADE4-54D9-4A02-AF76-534E0E764F0C}">
      <dgm:prSet/>
      <dgm:spPr/>
      <dgm:t>
        <a:bodyPr/>
        <a:lstStyle/>
        <a:p>
          <a:endParaRPr lang="en-US"/>
        </a:p>
      </dgm:t>
    </dgm:pt>
    <dgm:pt modelId="{8370E0F1-4E7E-49F8-A6FD-A088DD82EC1F}" type="sibTrans" cxnId="{942CADE4-54D9-4A02-AF76-534E0E764F0C}">
      <dgm:prSet/>
      <dgm:spPr/>
      <dgm:t>
        <a:bodyPr/>
        <a:lstStyle/>
        <a:p>
          <a:endParaRPr lang="en-US"/>
        </a:p>
      </dgm:t>
    </dgm:pt>
    <dgm:pt modelId="{288A7D26-FF29-4537-AA2C-4A4E82BEF5F7}">
      <dgm:prSet phldrT="[Text]"/>
      <dgm:spPr/>
      <dgm:t>
        <a:bodyPr/>
        <a:lstStyle/>
        <a:p>
          <a:r>
            <a:rPr lang="en-US" dirty="0" smtClean="0"/>
            <a:t>Use limited resources (such as DR programs or energy storage)</a:t>
          </a:r>
          <a:endParaRPr lang="en-US" dirty="0"/>
        </a:p>
      </dgm:t>
    </dgm:pt>
    <dgm:pt modelId="{9EBFE719-B283-4674-9694-1C55208A4318}" type="parTrans" cxnId="{D62D4AB7-1CEF-42F2-8326-85C5F768404E}">
      <dgm:prSet/>
      <dgm:spPr/>
      <dgm:t>
        <a:bodyPr/>
        <a:lstStyle/>
        <a:p>
          <a:endParaRPr lang="en-US"/>
        </a:p>
      </dgm:t>
    </dgm:pt>
    <dgm:pt modelId="{ECE03C94-5F45-46E4-AFF7-B122E0C6EAB2}" type="sibTrans" cxnId="{D62D4AB7-1CEF-42F2-8326-85C5F768404E}">
      <dgm:prSet/>
      <dgm:spPr/>
      <dgm:t>
        <a:bodyPr/>
        <a:lstStyle/>
        <a:p>
          <a:endParaRPr lang="en-US"/>
        </a:p>
      </dgm:t>
    </dgm:pt>
    <dgm:pt modelId="{89C30B95-92D6-44F2-9441-BC79889E15AF}">
      <dgm:prSet phldrT="[Text]"/>
      <dgm:spPr/>
      <dgm:t>
        <a:bodyPr/>
        <a:lstStyle/>
        <a:p>
          <a:r>
            <a:rPr lang="en-US" dirty="0" smtClean="0"/>
            <a:t>must be capable of operating / being dispatched for 4 hours on 3 consecutive days</a:t>
          </a:r>
          <a:endParaRPr lang="en-US" dirty="0"/>
        </a:p>
      </dgm:t>
    </dgm:pt>
    <dgm:pt modelId="{0725FD00-3F3F-44AA-8074-B362520BF54F}" type="parTrans" cxnId="{E0B0CF53-C4A1-4E75-9760-7638BEEFBAB7}">
      <dgm:prSet/>
      <dgm:spPr/>
      <dgm:t>
        <a:bodyPr/>
        <a:lstStyle/>
        <a:p>
          <a:endParaRPr lang="en-US"/>
        </a:p>
      </dgm:t>
    </dgm:pt>
    <dgm:pt modelId="{65BFAD00-25E1-49AF-B5D6-3544013E1A00}" type="sibTrans" cxnId="{E0B0CF53-C4A1-4E75-9760-7638BEEFBAB7}">
      <dgm:prSet/>
      <dgm:spPr/>
      <dgm:t>
        <a:bodyPr/>
        <a:lstStyle/>
        <a:p>
          <a:endParaRPr lang="en-US"/>
        </a:p>
      </dgm:t>
    </dgm:pt>
    <dgm:pt modelId="{03097E1F-BB09-4356-9B29-67B4DEA6BFB2}">
      <dgm:prSet phldrT="[Text]"/>
      <dgm:spPr/>
      <dgm:t>
        <a:bodyPr/>
        <a:lstStyle/>
        <a:p>
          <a:r>
            <a:rPr lang="en-US" dirty="0" smtClean="0"/>
            <a:t>EE and load-modifying DR </a:t>
          </a:r>
          <a:endParaRPr lang="en-US" dirty="0"/>
        </a:p>
      </dgm:t>
    </dgm:pt>
    <dgm:pt modelId="{B94FB6FC-060B-4528-852B-6CB722D89231}" type="parTrans" cxnId="{BCB59F64-8C82-4970-A266-6D291526D6BA}">
      <dgm:prSet/>
      <dgm:spPr/>
      <dgm:t>
        <a:bodyPr/>
        <a:lstStyle/>
        <a:p>
          <a:endParaRPr lang="en-US"/>
        </a:p>
      </dgm:t>
    </dgm:pt>
    <dgm:pt modelId="{BD23B4F7-7004-48A8-A822-981680D2D8CD}" type="sibTrans" cxnId="{BCB59F64-8C82-4970-A266-6D291526D6BA}">
      <dgm:prSet/>
      <dgm:spPr/>
      <dgm:t>
        <a:bodyPr/>
        <a:lstStyle/>
        <a:p>
          <a:endParaRPr lang="en-US"/>
        </a:p>
      </dgm:t>
    </dgm:pt>
    <dgm:pt modelId="{9B4F36F0-6D67-4DA1-A99A-6A9BB8E0578B}">
      <dgm:prSet phldrT="[Text]"/>
      <dgm:spPr/>
      <dgm:t>
        <a:bodyPr/>
        <a:lstStyle/>
        <a:p>
          <a:r>
            <a:rPr lang="en-US" dirty="0" smtClean="0"/>
            <a:t>provide RA value by lowering the RA requirement (by reducing load)</a:t>
          </a:r>
          <a:endParaRPr lang="en-US" dirty="0"/>
        </a:p>
      </dgm:t>
    </dgm:pt>
    <dgm:pt modelId="{E41DB3F8-9C1F-4BEE-B68B-37B07638E7C1}" type="parTrans" cxnId="{89AFF26E-F88F-4145-9D0E-4B5363BA49C3}">
      <dgm:prSet/>
      <dgm:spPr/>
      <dgm:t>
        <a:bodyPr/>
        <a:lstStyle/>
        <a:p>
          <a:endParaRPr lang="en-US"/>
        </a:p>
      </dgm:t>
    </dgm:pt>
    <dgm:pt modelId="{A330D6BA-B2B2-490B-8B3A-C1AFEE832D4C}" type="sibTrans" cxnId="{89AFF26E-F88F-4145-9D0E-4B5363BA49C3}">
      <dgm:prSet/>
      <dgm:spPr/>
      <dgm:t>
        <a:bodyPr/>
        <a:lstStyle/>
        <a:p>
          <a:endParaRPr lang="en-US"/>
        </a:p>
      </dgm:t>
    </dgm:pt>
    <dgm:pt modelId="{3A687735-D9F4-42B8-A7BC-32DBC96BA4F1}" type="pres">
      <dgm:prSet presAssocID="{2A7441C0-118E-492D-BF65-EDF76B2201C2}" presName="Name0" presStyleCnt="0">
        <dgm:presLayoutVars>
          <dgm:dir/>
          <dgm:animLvl val="lvl"/>
          <dgm:resizeHandles val="exact"/>
        </dgm:presLayoutVars>
      </dgm:prSet>
      <dgm:spPr/>
      <dgm:t>
        <a:bodyPr/>
        <a:lstStyle/>
        <a:p>
          <a:endParaRPr lang="en-US"/>
        </a:p>
      </dgm:t>
    </dgm:pt>
    <dgm:pt modelId="{DA1679C0-ADEA-4086-835E-BD0E216881A7}" type="pres">
      <dgm:prSet presAssocID="{F9D60604-A326-444A-8E85-CF079D0C01BB}" presName="linNode" presStyleCnt="0"/>
      <dgm:spPr/>
    </dgm:pt>
    <dgm:pt modelId="{FD784BCB-525B-4496-829A-AFE9B7955319}" type="pres">
      <dgm:prSet presAssocID="{F9D60604-A326-444A-8E85-CF079D0C01BB}" presName="parentText" presStyleLbl="node1" presStyleIdx="0" presStyleCnt="3" custScaleX="176879">
        <dgm:presLayoutVars>
          <dgm:chMax val="1"/>
          <dgm:bulletEnabled val="1"/>
        </dgm:presLayoutVars>
      </dgm:prSet>
      <dgm:spPr/>
      <dgm:t>
        <a:bodyPr/>
        <a:lstStyle/>
        <a:p>
          <a:endParaRPr lang="en-US"/>
        </a:p>
      </dgm:t>
    </dgm:pt>
    <dgm:pt modelId="{5334D32F-4D4D-4BD1-9661-741B5F5366A5}" type="pres">
      <dgm:prSet presAssocID="{F9D60604-A326-444A-8E85-CF079D0C01BB}" presName="descendantText" presStyleLbl="alignAccFollowNode1" presStyleIdx="0" presStyleCnt="3" custScaleX="196727">
        <dgm:presLayoutVars>
          <dgm:bulletEnabled val="1"/>
        </dgm:presLayoutVars>
      </dgm:prSet>
      <dgm:spPr/>
      <dgm:t>
        <a:bodyPr/>
        <a:lstStyle/>
        <a:p>
          <a:endParaRPr lang="en-US"/>
        </a:p>
      </dgm:t>
    </dgm:pt>
    <dgm:pt modelId="{B2A66A1E-DFB7-4A20-B587-1A4D7E9C77CC}" type="pres">
      <dgm:prSet presAssocID="{EB4A5F9A-7CAE-4E38-89FD-9E31A83D2732}" presName="sp" presStyleCnt="0"/>
      <dgm:spPr/>
    </dgm:pt>
    <dgm:pt modelId="{4DCD51DD-D134-411A-9FBD-6A4B1F18CD97}" type="pres">
      <dgm:prSet presAssocID="{288A7D26-FF29-4537-AA2C-4A4E82BEF5F7}" presName="linNode" presStyleCnt="0"/>
      <dgm:spPr/>
    </dgm:pt>
    <dgm:pt modelId="{1E646BF9-5AAD-4E51-92AE-337A96751C2F}" type="pres">
      <dgm:prSet presAssocID="{288A7D26-FF29-4537-AA2C-4A4E82BEF5F7}" presName="parentText" presStyleLbl="node1" presStyleIdx="1" presStyleCnt="3" custScaleX="174959">
        <dgm:presLayoutVars>
          <dgm:chMax val="1"/>
          <dgm:bulletEnabled val="1"/>
        </dgm:presLayoutVars>
      </dgm:prSet>
      <dgm:spPr/>
      <dgm:t>
        <a:bodyPr/>
        <a:lstStyle/>
        <a:p>
          <a:endParaRPr lang="en-US"/>
        </a:p>
      </dgm:t>
    </dgm:pt>
    <dgm:pt modelId="{0D5D152F-6637-452C-A1B2-34EEF5FC7A8C}" type="pres">
      <dgm:prSet presAssocID="{288A7D26-FF29-4537-AA2C-4A4E82BEF5F7}" presName="descendantText" presStyleLbl="alignAccFollowNode1" presStyleIdx="1" presStyleCnt="3" custScaleX="200469">
        <dgm:presLayoutVars>
          <dgm:bulletEnabled val="1"/>
        </dgm:presLayoutVars>
      </dgm:prSet>
      <dgm:spPr/>
      <dgm:t>
        <a:bodyPr/>
        <a:lstStyle/>
        <a:p>
          <a:endParaRPr lang="en-US"/>
        </a:p>
      </dgm:t>
    </dgm:pt>
    <dgm:pt modelId="{8E23041D-4250-4093-B706-966E7EB10597}" type="pres">
      <dgm:prSet presAssocID="{ECE03C94-5F45-46E4-AFF7-B122E0C6EAB2}" presName="sp" presStyleCnt="0"/>
      <dgm:spPr/>
    </dgm:pt>
    <dgm:pt modelId="{6130A1C3-6392-4ACE-8719-847D5DE22948}" type="pres">
      <dgm:prSet presAssocID="{03097E1F-BB09-4356-9B29-67B4DEA6BFB2}" presName="linNode" presStyleCnt="0"/>
      <dgm:spPr/>
    </dgm:pt>
    <dgm:pt modelId="{0ADA0980-C0C9-45E0-AC1D-53A0E9884EA9}" type="pres">
      <dgm:prSet presAssocID="{03097E1F-BB09-4356-9B29-67B4DEA6BFB2}" presName="parentText" presStyleLbl="node1" presStyleIdx="2" presStyleCnt="3" custScaleX="161092">
        <dgm:presLayoutVars>
          <dgm:chMax val="1"/>
          <dgm:bulletEnabled val="1"/>
        </dgm:presLayoutVars>
      </dgm:prSet>
      <dgm:spPr/>
      <dgm:t>
        <a:bodyPr/>
        <a:lstStyle/>
        <a:p>
          <a:endParaRPr lang="en-US"/>
        </a:p>
      </dgm:t>
    </dgm:pt>
    <dgm:pt modelId="{748F229B-B711-4ECC-9D91-AA696DED31C2}" type="pres">
      <dgm:prSet presAssocID="{03097E1F-BB09-4356-9B29-67B4DEA6BFB2}" presName="descendantText" presStyleLbl="alignAccFollowNode1" presStyleIdx="2" presStyleCnt="3" custScaleX="181778">
        <dgm:presLayoutVars>
          <dgm:bulletEnabled val="1"/>
        </dgm:presLayoutVars>
      </dgm:prSet>
      <dgm:spPr/>
      <dgm:t>
        <a:bodyPr/>
        <a:lstStyle/>
        <a:p>
          <a:endParaRPr lang="en-US"/>
        </a:p>
      </dgm:t>
    </dgm:pt>
  </dgm:ptLst>
  <dgm:cxnLst>
    <dgm:cxn modelId="{89AFF26E-F88F-4145-9D0E-4B5363BA49C3}" srcId="{03097E1F-BB09-4356-9B29-67B4DEA6BFB2}" destId="{9B4F36F0-6D67-4DA1-A99A-6A9BB8E0578B}" srcOrd="0" destOrd="0" parTransId="{E41DB3F8-9C1F-4BEE-B68B-37B07638E7C1}" sibTransId="{A330D6BA-B2B2-490B-8B3A-C1AFEE832D4C}"/>
    <dgm:cxn modelId="{884808D7-6B83-4840-8D1E-592D49744922}" type="presOf" srcId="{89C30B95-92D6-44F2-9441-BC79889E15AF}" destId="{0D5D152F-6637-452C-A1B2-34EEF5FC7A8C}" srcOrd="0" destOrd="0" presId="urn:microsoft.com/office/officeart/2005/8/layout/vList5"/>
    <dgm:cxn modelId="{D62D4AB7-1CEF-42F2-8326-85C5F768404E}" srcId="{2A7441C0-118E-492D-BF65-EDF76B2201C2}" destId="{288A7D26-FF29-4537-AA2C-4A4E82BEF5F7}" srcOrd="1" destOrd="0" parTransId="{9EBFE719-B283-4674-9694-1C55208A4318}" sibTransId="{ECE03C94-5F45-46E4-AFF7-B122E0C6EAB2}"/>
    <dgm:cxn modelId="{57C3ED73-D28F-4EBE-A8C7-271A7616C8D7}" srcId="{2A7441C0-118E-492D-BF65-EDF76B2201C2}" destId="{F9D60604-A326-444A-8E85-CF079D0C01BB}" srcOrd="0" destOrd="0" parTransId="{6FF7CF41-7051-485B-8A37-0B63F818A962}" sibTransId="{EB4A5F9A-7CAE-4E38-89FD-9E31A83D2732}"/>
    <dgm:cxn modelId="{E0B0CF53-C4A1-4E75-9760-7638BEEFBAB7}" srcId="{288A7D26-FF29-4537-AA2C-4A4E82BEF5F7}" destId="{89C30B95-92D6-44F2-9441-BC79889E15AF}" srcOrd="0" destOrd="0" parTransId="{0725FD00-3F3F-44AA-8074-B362520BF54F}" sibTransId="{65BFAD00-25E1-49AF-B5D6-3544013E1A00}"/>
    <dgm:cxn modelId="{352C2CF5-DBA8-4E71-95B3-A8B084EEFE20}" type="presOf" srcId="{2A7441C0-118E-492D-BF65-EDF76B2201C2}" destId="{3A687735-D9F4-42B8-A7BC-32DBC96BA4F1}" srcOrd="0" destOrd="0" presId="urn:microsoft.com/office/officeart/2005/8/layout/vList5"/>
    <dgm:cxn modelId="{62297091-5E32-4D33-91B7-F298871ECB2A}" type="presOf" srcId="{F9D60604-A326-444A-8E85-CF079D0C01BB}" destId="{FD784BCB-525B-4496-829A-AFE9B7955319}" srcOrd="0" destOrd="0" presId="urn:microsoft.com/office/officeart/2005/8/layout/vList5"/>
    <dgm:cxn modelId="{942CADE4-54D9-4A02-AF76-534E0E764F0C}" srcId="{F9D60604-A326-444A-8E85-CF079D0C01BB}" destId="{22E3CA78-6727-48CE-908A-D765944E3C34}" srcOrd="0" destOrd="0" parTransId="{F42A71D0-EBA6-46CA-986E-62F7D4782130}" sibTransId="{8370E0F1-4E7E-49F8-A6FD-A088DD82EC1F}"/>
    <dgm:cxn modelId="{BCB59F64-8C82-4970-A266-6D291526D6BA}" srcId="{2A7441C0-118E-492D-BF65-EDF76B2201C2}" destId="{03097E1F-BB09-4356-9B29-67B4DEA6BFB2}" srcOrd="2" destOrd="0" parTransId="{B94FB6FC-060B-4528-852B-6CB722D89231}" sibTransId="{BD23B4F7-7004-48A8-A822-981680D2D8CD}"/>
    <dgm:cxn modelId="{E83618E7-E69D-4C8D-9953-F405D0438B93}" type="presOf" srcId="{288A7D26-FF29-4537-AA2C-4A4E82BEF5F7}" destId="{1E646BF9-5AAD-4E51-92AE-337A96751C2F}" srcOrd="0" destOrd="0" presId="urn:microsoft.com/office/officeart/2005/8/layout/vList5"/>
    <dgm:cxn modelId="{120ECA42-3175-4AA3-B966-067DF8401497}" type="presOf" srcId="{9B4F36F0-6D67-4DA1-A99A-6A9BB8E0578B}" destId="{748F229B-B711-4ECC-9D91-AA696DED31C2}" srcOrd="0" destOrd="0" presId="urn:microsoft.com/office/officeart/2005/8/layout/vList5"/>
    <dgm:cxn modelId="{C3AE9CEF-4401-4D70-96CD-A5655FCE0F3A}" type="presOf" srcId="{22E3CA78-6727-48CE-908A-D765944E3C34}" destId="{5334D32F-4D4D-4BD1-9661-741B5F5366A5}" srcOrd="0" destOrd="0" presId="urn:microsoft.com/office/officeart/2005/8/layout/vList5"/>
    <dgm:cxn modelId="{8CCCD850-A431-4342-B554-DE991ABB13AC}" type="presOf" srcId="{03097E1F-BB09-4356-9B29-67B4DEA6BFB2}" destId="{0ADA0980-C0C9-45E0-AC1D-53A0E9884EA9}" srcOrd="0" destOrd="0" presId="urn:microsoft.com/office/officeart/2005/8/layout/vList5"/>
    <dgm:cxn modelId="{61CC2E8B-64AC-4094-A407-6C034F6CA946}" type="presParOf" srcId="{3A687735-D9F4-42B8-A7BC-32DBC96BA4F1}" destId="{DA1679C0-ADEA-4086-835E-BD0E216881A7}" srcOrd="0" destOrd="0" presId="urn:microsoft.com/office/officeart/2005/8/layout/vList5"/>
    <dgm:cxn modelId="{EEB3C4C7-24CB-4482-860D-F656A12F55DD}" type="presParOf" srcId="{DA1679C0-ADEA-4086-835E-BD0E216881A7}" destId="{FD784BCB-525B-4496-829A-AFE9B7955319}" srcOrd="0" destOrd="0" presId="urn:microsoft.com/office/officeart/2005/8/layout/vList5"/>
    <dgm:cxn modelId="{EB2960AA-971A-4602-8761-FFAD82E30111}" type="presParOf" srcId="{DA1679C0-ADEA-4086-835E-BD0E216881A7}" destId="{5334D32F-4D4D-4BD1-9661-741B5F5366A5}" srcOrd="1" destOrd="0" presId="urn:microsoft.com/office/officeart/2005/8/layout/vList5"/>
    <dgm:cxn modelId="{EB3BA385-C50C-4B4B-A4A7-85821F79DDC3}" type="presParOf" srcId="{3A687735-D9F4-42B8-A7BC-32DBC96BA4F1}" destId="{B2A66A1E-DFB7-4A20-B587-1A4D7E9C77CC}" srcOrd="1" destOrd="0" presId="urn:microsoft.com/office/officeart/2005/8/layout/vList5"/>
    <dgm:cxn modelId="{50B18798-7D31-47C2-9827-394D9FB3AC66}" type="presParOf" srcId="{3A687735-D9F4-42B8-A7BC-32DBC96BA4F1}" destId="{4DCD51DD-D134-411A-9FBD-6A4B1F18CD97}" srcOrd="2" destOrd="0" presId="urn:microsoft.com/office/officeart/2005/8/layout/vList5"/>
    <dgm:cxn modelId="{E0ACA6BE-D1EF-4AF1-A2EE-528D9310F8A2}" type="presParOf" srcId="{4DCD51DD-D134-411A-9FBD-6A4B1F18CD97}" destId="{1E646BF9-5AAD-4E51-92AE-337A96751C2F}" srcOrd="0" destOrd="0" presId="urn:microsoft.com/office/officeart/2005/8/layout/vList5"/>
    <dgm:cxn modelId="{6F4C48B5-B874-4A11-B4CD-32995DB18EDE}" type="presParOf" srcId="{4DCD51DD-D134-411A-9FBD-6A4B1F18CD97}" destId="{0D5D152F-6637-452C-A1B2-34EEF5FC7A8C}" srcOrd="1" destOrd="0" presId="urn:microsoft.com/office/officeart/2005/8/layout/vList5"/>
    <dgm:cxn modelId="{19F7A86E-C8C6-4B03-BE39-88CD3FB24908}" type="presParOf" srcId="{3A687735-D9F4-42B8-A7BC-32DBC96BA4F1}" destId="{8E23041D-4250-4093-B706-966E7EB10597}" srcOrd="3" destOrd="0" presId="urn:microsoft.com/office/officeart/2005/8/layout/vList5"/>
    <dgm:cxn modelId="{A7A05146-B1D3-463A-ADB1-6D7574A2DB98}" type="presParOf" srcId="{3A687735-D9F4-42B8-A7BC-32DBC96BA4F1}" destId="{6130A1C3-6392-4ACE-8719-847D5DE22948}" srcOrd="4" destOrd="0" presId="urn:microsoft.com/office/officeart/2005/8/layout/vList5"/>
    <dgm:cxn modelId="{E743DE38-D824-4A46-92FC-20110431D91B}" type="presParOf" srcId="{6130A1C3-6392-4ACE-8719-847D5DE22948}" destId="{0ADA0980-C0C9-45E0-AC1D-53A0E9884EA9}" srcOrd="0" destOrd="0" presId="urn:microsoft.com/office/officeart/2005/8/layout/vList5"/>
    <dgm:cxn modelId="{9D6DCE80-631D-4BC6-8C2E-DF2D4DA8E072}" type="presParOf" srcId="{6130A1C3-6392-4ACE-8719-847D5DE22948}" destId="{748F229B-B711-4ECC-9D91-AA696DED31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077EC-D774-4F28-A4AC-E045267AFE5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64BD53E-B24E-4C3F-B0F5-AA8BEFD7AAF5}">
      <dgm:prSet/>
      <dgm:spPr/>
      <dgm:t>
        <a:bodyPr/>
        <a:lstStyle/>
        <a:p>
          <a:pPr rtl="0"/>
          <a:r>
            <a:rPr lang="en-US" b="0" i="0" dirty="0" smtClean="0"/>
            <a:t>The Track 4 decision, OP 6 , requires that SDG&amp;E observe the requirements listed in OP 4 of D.13-02-015 – the Track 1 decision</a:t>
          </a:r>
          <a:endParaRPr lang="en-US" dirty="0"/>
        </a:p>
      </dgm:t>
    </dgm:pt>
    <dgm:pt modelId="{4B38CEA3-E860-437A-A0E3-FFB2AE18C2DF}" type="parTrans" cxnId="{9CEA3AFD-7F9B-44BB-902D-75C32E6E20F8}">
      <dgm:prSet/>
      <dgm:spPr/>
      <dgm:t>
        <a:bodyPr/>
        <a:lstStyle/>
        <a:p>
          <a:endParaRPr lang="en-US"/>
        </a:p>
      </dgm:t>
    </dgm:pt>
    <dgm:pt modelId="{13D4AFE9-0D50-4FA3-AB69-BE3BF6736BDC}" type="sibTrans" cxnId="{9CEA3AFD-7F9B-44BB-902D-75C32E6E20F8}">
      <dgm:prSet/>
      <dgm:spPr/>
      <dgm:t>
        <a:bodyPr/>
        <a:lstStyle/>
        <a:p>
          <a:endParaRPr lang="en-US"/>
        </a:p>
      </dgm:t>
    </dgm:pt>
    <dgm:pt modelId="{EA2002BE-6182-4FDB-8089-E223859652AB}">
      <dgm:prSet/>
      <dgm:spPr/>
      <dgm:t>
        <a:bodyPr/>
        <a:lstStyle/>
        <a:p>
          <a:pPr rtl="0"/>
          <a:r>
            <a:rPr lang="en-US" b="0" i="0" dirty="0" smtClean="0"/>
            <a:t>OP 4, b.  “The resource must be demonstrably incremental to the assumptions used in the CAISO studies, to ensure that a given resource is not double counted.”</a:t>
          </a:r>
          <a:endParaRPr lang="en-US" dirty="0"/>
        </a:p>
      </dgm:t>
    </dgm:pt>
    <dgm:pt modelId="{86E70625-7978-4A1A-BA1F-3D2460C5E729}" type="parTrans" cxnId="{C2DA077D-FC73-4C7A-BAAD-334E8B5B4EA3}">
      <dgm:prSet/>
      <dgm:spPr/>
      <dgm:t>
        <a:bodyPr/>
        <a:lstStyle/>
        <a:p>
          <a:endParaRPr lang="en-US"/>
        </a:p>
      </dgm:t>
    </dgm:pt>
    <dgm:pt modelId="{1574125A-178C-413F-8774-336F42943F96}" type="sibTrans" cxnId="{C2DA077D-FC73-4C7A-BAAD-334E8B5B4EA3}">
      <dgm:prSet/>
      <dgm:spPr/>
      <dgm:t>
        <a:bodyPr/>
        <a:lstStyle/>
        <a:p>
          <a:endParaRPr lang="en-US"/>
        </a:p>
      </dgm:t>
    </dgm:pt>
    <dgm:pt modelId="{7471CE3C-EF87-4747-A452-77D382182D2C}">
      <dgm:prSet/>
      <dgm:spPr/>
      <dgm:t>
        <a:bodyPr/>
        <a:lstStyle/>
        <a:p>
          <a:pPr rtl="0"/>
          <a:r>
            <a:rPr lang="en-US" b="0" i="0" dirty="0" smtClean="0"/>
            <a:t>CAISO studies for track 4 were ordered via a revised scoping ruling issued 5/21/2013, available here: </a:t>
          </a:r>
          <a:r>
            <a:rPr lang="en-US" b="0" i="0" dirty="0" smtClean="0">
              <a:hlinkClick xmlns:r="http://schemas.openxmlformats.org/officeDocument/2006/relationships" r:id="rId1"/>
            </a:rPr>
            <a:t>http://docs.cpuc.ca.gov/PublishedDocs/Efile/G000/M065/K202/65202525.PDF</a:t>
          </a:r>
          <a:r>
            <a:rPr lang="en-US" b="0" i="0" dirty="0" smtClean="0"/>
            <a:t> </a:t>
          </a:r>
          <a:endParaRPr lang="en-US" dirty="0"/>
        </a:p>
      </dgm:t>
    </dgm:pt>
    <dgm:pt modelId="{B19C7A46-241D-442F-88EF-45C3CCF963D2}" type="parTrans" cxnId="{00F84A4E-05C5-406F-961C-FD330068C047}">
      <dgm:prSet/>
      <dgm:spPr/>
      <dgm:t>
        <a:bodyPr/>
        <a:lstStyle/>
        <a:p>
          <a:endParaRPr lang="en-US"/>
        </a:p>
      </dgm:t>
    </dgm:pt>
    <dgm:pt modelId="{59338784-8228-4950-B3DE-B5A0B3D1DFEB}" type="sibTrans" cxnId="{00F84A4E-05C5-406F-961C-FD330068C047}">
      <dgm:prSet/>
      <dgm:spPr/>
      <dgm:t>
        <a:bodyPr/>
        <a:lstStyle/>
        <a:p>
          <a:endParaRPr lang="en-US"/>
        </a:p>
      </dgm:t>
    </dgm:pt>
    <dgm:pt modelId="{B65EA551-4702-4273-BEFD-BE1A6CFC9468}">
      <dgm:prSet/>
      <dgm:spPr/>
      <dgm:t>
        <a:bodyPr/>
        <a:lstStyle/>
        <a:p>
          <a:pPr rtl="0"/>
          <a:r>
            <a:rPr lang="en-US" b="0" i="0" dirty="0" smtClean="0"/>
            <a:t>Attachment A to the revised scoping ruling includes the Track 4 study assumptions</a:t>
          </a:r>
          <a:endParaRPr lang="en-US" dirty="0"/>
        </a:p>
      </dgm:t>
    </dgm:pt>
    <dgm:pt modelId="{B29103B1-5DF4-42FC-9AE3-C88BE3123EAF}" type="parTrans" cxnId="{9BA1D2A6-2B8C-41DF-BA41-4E705C3C0134}">
      <dgm:prSet/>
      <dgm:spPr/>
      <dgm:t>
        <a:bodyPr/>
        <a:lstStyle/>
        <a:p>
          <a:endParaRPr lang="en-US"/>
        </a:p>
      </dgm:t>
    </dgm:pt>
    <dgm:pt modelId="{1FF4EE84-AC17-4E75-8A3F-0ACF8334B29E}" type="sibTrans" cxnId="{9BA1D2A6-2B8C-41DF-BA41-4E705C3C0134}">
      <dgm:prSet/>
      <dgm:spPr/>
      <dgm:t>
        <a:bodyPr/>
        <a:lstStyle/>
        <a:p>
          <a:endParaRPr lang="en-US"/>
        </a:p>
      </dgm:t>
    </dgm:pt>
    <dgm:pt modelId="{AA117B5D-8F05-492A-BC44-825D6E680EA9}">
      <dgm:prSet/>
      <dgm:spPr/>
      <dgm:t>
        <a:bodyPr/>
        <a:lstStyle/>
        <a:p>
          <a:pPr rtl="0"/>
          <a:r>
            <a:rPr lang="en-US" b="0" i="0" dirty="0" smtClean="0"/>
            <a:t>The CAISO study is more fully explained and the results are presented in the testimony of Mr. Robert Sparks, available at: </a:t>
          </a:r>
          <a:r>
            <a:rPr lang="en-US" b="0" i="0" dirty="0" smtClean="0">
              <a:hlinkClick xmlns:r="http://schemas.openxmlformats.org/officeDocument/2006/relationships" r:id="rId2"/>
            </a:rPr>
            <a:t>http://www.caiso.com/Documents/Aug5_2013_Track_4_Testimony_RobertSparks_R12-03-014.pdf</a:t>
          </a:r>
          <a:r>
            <a:rPr lang="en-US" b="0" i="0" dirty="0" smtClean="0"/>
            <a:t> </a:t>
          </a:r>
          <a:endParaRPr lang="en-US" dirty="0"/>
        </a:p>
      </dgm:t>
    </dgm:pt>
    <dgm:pt modelId="{7C79E44A-437E-4406-8102-90F049F6A8CE}" type="parTrans" cxnId="{FFB76241-62DA-4389-BF0A-6BA61B4392F7}">
      <dgm:prSet/>
      <dgm:spPr/>
      <dgm:t>
        <a:bodyPr/>
        <a:lstStyle/>
        <a:p>
          <a:endParaRPr lang="en-US"/>
        </a:p>
      </dgm:t>
    </dgm:pt>
    <dgm:pt modelId="{BE9663C1-55D9-42CC-9994-27EEEFE902E4}" type="sibTrans" cxnId="{FFB76241-62DA-4389-BF0A-6BA61B4392F7}">
      <dgm:prSet/>
      <dgm:spPr/>
      <dgm:t>
        <a:bodyPr/>
        <a:lstStyle/>
        <a:p>
          <a:endParaRPr lang="en-US"/>
        </a:p>
      </dgm:t>
    </dgm:pt>
    <dgm:pt modelId="{B44D424F-DDEA-40F6-8324-C0AF70A09239}">
      <dgm:prSet/>
      <dgm:spPr/>
      <dgm:t>
        <a:bodyPr/>
        <a:lstStyle/>
        <a:p>
          <a:pPr rtl="0"/>
          <a:r>
            <a:rPr lang="en-US" b="0" i="0" dirty="0" smtClean="0"/>
            <a:t>See tables on following slides for additional resources</a:t>
          </a:r>
          <a:endParaRPr lang="en-US" dirty="0"/>
        </a:p>
      </dgm:t>
    </dgm:pt>
    <dgm:pt modelId="{9E4BE503-CC1B-476D-A9D5-213E3934168E}" type="parTrans" cxnId="{5D4D42CF-42C0-4B60-AB39-25F44463B9B5}">
      <dgm:prSet/>
      <dgm:spPr/>
      <dgm:t>
        <a:bodyPr/>
        <a:lstStyle/>
        <a:p>
          <a:endParaRPr lang="en-US"/>
        </a:p>
      </dgm:t>
    </dgm:pt>
    <dgm:pt modelId="{A481F364-4D29-4A36-8019-4F9662EE9F20}" type="sibTrans" cxnId="{5D4D42CF-42C0-4B60-AB39-25F44463B9B5}">
      <dgm:prSet/>
      <dgm:spPr/>
      <dgm:t>
        <a:bodyPr/>
        <a:lstStyle/>
        <a:p>
          <a:endParaRPr lang="en-US"/>
        </a:p>
      </dgm:t>
    </dgm:pt>
    <dgm:pt modelId="{32538D0A-F42A-47EB-9F9B-12D3ED30F0AE}" type="pres">
      <dgm:prSet presAssocID="{A88077EC-D774-4F28-A4AC-E045267AFE5C}" presName="linear" presStyleCnt="0">
        <dgm:presLayoutVars>
          <dgm:animLvl val="lvl"/>
          <dgm:resizeHandles val="exact"/>
        </dgm:presLayoutVars>
      </dgm:prSet>
      <dgm:spPr/>
      <dgm:t>
        <a:bodyPr/>
        <a:lstStyle/>
        <a:p>
          <a:endParaRPr lang="en-US"/>
        </a:p>
      </dgm:t>
    </dgm:pt>
    <dgm:pt modelId="{41E0533C-9816-4224-B226-3A7D19E162E6}" type="pres">
      <dgm:prSet presAssocID="{F64BD53E-B24E-4C3F-B0F5-AA8BEFD7AAF5}" presName="parentText" presStyleLbl="node1" presStyleIdx="0" presStyleCnt="2" custLinFactNeighborY="-9238">
        <dgm:presLayoutVars>
          <dgm:chMax val="0"/>
          <dgm:bulletEnabled val="1"/>
        </dgm:presLayoutVars>
      </dgm:prSet>
      <dgm:spPr/>
      <dgm:t>
        <a:bodyPr/>
        <a:lstStyle/>
        <a:p>
          <a:endParaRPr lang="en-US"/>
        </a:p>
      </dgm:t>
    </dgm:pt>
    <dgm:pt modelId="{A20C4B6C-22B8-46EA-821D-EC85BBEB9744}" type="pres">
      <dgm:prSet presAssocID="{F64BD53E-B24E-4C3F-B0F5-AA8BEFD7AAF5}" presName="childText" presStyleLbl="revTx" presStyleIdx="0" presStyleCnt="1">
        <dgm:presLayoutVars>
          <dgm:bulletEnabled val="1"/>
        </dgm:presLayoutVars>
      </dgm:prSet>
      <dgm:spPr/>
      <dgm:t>
        <a:bodyPr/>
        <a:lstStyle/>
        <a:p>
          <a:endParaRPr lang="en-US"/>
        </a:p>
      </dgm:t>
    </dgm:pt>
    <dgm:pt modelId="{09045DA8-D624-41EA-AD86-56E278F55E74}" type="pres">
      <dgm:prSet presAssocID="{B44D424F-DDEA-40F6-8324-C0AF70A09239}" presName="parentText" presStyleLbl="node1" presStyleIdx="1" presStyleCnt="2" custLinFactNeighborY="2865">
        <dgm:presLayoutVars>
          <dgm:chMax val="0"/>
          <dgm:bulletEnabled val="1"/>
        </dgm:presLayoutVars>
      </dgm:prSet>
      <dgm:spPr/>
      <dgm:t>
        <a:bodyPr/>
        <a:lstStyle/>
        <a:p>
          <a:endParaRPr lang="en-US"/>
        </a:p>
      </dgm:t>
    </dgm:pt>
  </dgm:ptLst>
  <dgm:cxnLst>
    <dgm:cxn modelId="{9CEA3AFD-7F9B-44BB-902D-75C32E6E20F8}" srcId="{A88077EC-D774-4F28-A4AC-E045267AFE5C}" destId="{F64BD53E-B24E-4C3F-B0F5-AA8BEFD7AAF5}" srcOrd="0" destOrd="0" parTransId="{4B38CEA3-E860-437A-A0E3-FFB2AE18C2DF}" sibTransId="{13D4AFE9-0D50-4FA3-AB69-BE3BF6736BDC}"/>
    <dgm:cxn modelId="{32C837E1-A2E0-41C9-A632-7EB810E44305}" type="presOf" srcId="{7471CE3C-EF87-4747-A452-77D382182D2C}" destId="{A20C4B6C-22B8-46EA-821D-EC85BBEB9744}" srcOrd="0" destOrd="1" presId="urn:microsoft.com/office/officeart/2005/8/layout/vList2"/>
    <dgm:cxn modelId="{9BA1D2A6-2B8C-41DF-BA41-4E705C3C0134}" srcId="{7471CE3C-EF87-4747-A452-77D382182D2C}" destId="{B65EA551-4702-4273-BEFD-BE1A6CFC9468}" srcOrd="0" destOrd="0" parTransId="{B29103B1-5DF4-42FC-9AE3-C88BE3123EAF}" sibTransId="{1FF4EE84-AC17-4E75-8A3F-0ACF8334B29E}"/>
    <dgm:cxn modelId="{5D4D42CF-42C0-4B60-AB39-25F44463B9B5}" srcId="{A88077EC-D774-4F28-A4AC-E045267AFE5C}" destId="{B44D424F-DDEA-40F6-8324-C0AF70A09239}" srcOrd="1" destOrd="0" parTransId="{9E4BE503-CC1B-476D-A9D5-213E3934168E}" sibTransId="{A481F364-4D29-4A36-8019-4F9662EE9F20}"/>
    <dgm:cxn modelId="{E973CD36-621B-4F8A-BDA2-D9D207E29D6B}" type="presOf" srcId="{B44D424F-DDEA-40F6-8324-C0AF70A09239}" destId="{09045DA8-D624-41EA-AD86-56E278F55E74}" srcOrd="0" destOrd="0" presId="urn:microsoft.com/office/officeart/2005/8/layout/vList2"/>
    <dgm:cxn modelId="{C84184D1-0E27-41FA-8C6B-809305F0B04B}" type="presOf" srcId="{F64BD53E-B24E-4C3F-B0F5-AA8BEFD7AAF5}" destId="{41E0533C-9816-4224-B226-3A7D19E162E6}" srcOrd="0" destOrd="0" presId="urn:microsoft.com/office/officeart/2005/8/layout/vList2"/>
    <dgm:cxn modelId="{E5B58086-0DB3-4B50-BBB5-06B185C3929F}" type="presOf" srcId="{AA117B5D-8F05-492A-BC44-825D6E680EA9}" destId="{A20C4B6C-22B8-46EA-821D-EC85BBEB9744}" srcOrd="0" destOrd="3" presId="urn:microsoft.com/office/officeart/2005/8/layout/vList2"/>
    <dgm:cxn modelId="{CFC29E8D-A373-4C58-920D-17E5C968970E}" type="presOf" srcId="{A88077EC-D774-4F28-A4AC-E045267AFE5C}" destId="{32538D0A-F42A-47EB-9F9B-12D3ED30F0AE}" srcOrd="0" destOrd="0" presId="urn:microsoft.com/office/officeart/2005/8/layout/vList2"/>
    <dgm:cxn modelId="{A67D04EC-5886-4F11-A300-F6D403304DE8}" type="presOf" srcId="{EA2002BE-6182-4FDB-8089-E223859652AB}" destId="{A20C4B6C-22B8-46EA-821D-EC85BBEB9744}" srcOrd="0" destOrd="0" presId="urn:microsoft.com/office/officeart/2005/8/layout/vList2"/>
    <dgm:cxn modelId="{00F84A4E-05C5-406F-961C-FD330068C047}" srcId="{F64BD53E-B24E-4C3F-B0F5-AA8BEFD7AAF5}" destId="{7471CE3C-EF87-4747-A452-77D382182D2C}" srcOrd="1" destOrd="0" parTransId="{B19C7A46-241D-442F-88EF-45C3CCF963D2}" sibTransId="{59338784-8228-4950-B3DE-B5A0B3D1DFEB}"/>
    <dgm:cxn modelId="{C2DA077D-FC73-4C7A-BAAD-334E8B5B4EA3}" srcId="{F64BD53E-B24E-4C3F-B0F5-AA8BEFD7AAF5}" destId="{EA2002BE-6182-4FDB-8089-E223859652AB}" srcOrd="0" destOrd="0" parTransId="{86E70625-7978-4A1A-BA1F-3D2460C5E729}" sibTransId="{1574125A-178C-413F-8774-336F42943F96}"/>
    <dgm:cxn modelId="{FFB76241-62DA-4389-BF0A-6BA61B4392F7}" srcId="{7471CE3C-EF87-4747-A452-77D382182D2C}" destId="{AA117B5D-8F05-492A-BC44-825D6E680EA9}" srcOrd="1" destOrd="0" parTransId="{7C79E44A-437E-4406-8102-90F049F6A8CE}" sibTransId="{BE9663C1-55D9-42CC-9994-27EEEFE902E4}"/>
    <dgm:cxn modelId="{4DC5A78C-372F-41BA-BFAC-D74D1DE89468}" type="presOf" srcId="{B65EA551-4702-4273-BEFD-BE1A6CFC9468}" destId="{A20C4B6C-22B8-46EA-821D-EC85BBEB9744}" srcOrd="0" destOrd="2" presId="urn:microsoft.com/office/officeart/2005/8/layout/vList2"/>
    <dgm:cxn modelId="{84EC0802-2959-46CE-9175-70F785971FBF}" type="presParOf" srcId="{32538D0A-F42A-47EB-9F9B-12D3ED30F0AE}" destId="{41E0533C-9816-4224-B226-3A7D19E162E6}" srcOrd="0" destOrd="0" presId="urn:microsoft.com/office/officeart/2005/8/layout/vList2"/>
    <dgm:cxn modelId="{0FC068A5-F556-46CD-934D-6128E4381E85}" type="presParOf" srcId="{32538D0A-F42A-47EB-9F9B-12D3ED30F0AE}" destId="{A20C4B6C-22B8-46EA-821D-EC85BBEB9744}" srcOrd="1" destOrd="0" presId="urn:microsoft.com/office/officeart/2005/8/layout/vList2"/>
    <dgm:cxn modelId="{3494DF8B-0A39-4C69-9B05-F556A21EB0DF}" type="presParOf" srcId="{32538D0A-F42A-47EB-9F9B-12D3ED30F0AE}" destId="{09045DA8-D624-41EA-AD86-56E278F55E7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82F863-5434-4F1C-B813-0149CE03EB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307AF34-6D1C-485E-9FF8-0ECC1828A836}">
      <dgm:prSet/>
      <dgm:spPr/>
      <dgm:t>
        <a:bodyPr/>
        <a:lstStyle/>
        <a:p>
          <a:pPr rtl="0"/>
          <a:r>
            <a:rPr lang="en-US" b="0" i="0" smtClean="0"/>
            <a:t>SDG&amp;E is seeking a reasonable limit on the number offers </a:t>
          </a:r>
          <a:endParaRPr lang="en-US"/>
        </a:p>
      </dgm:t>
    </dgm:pt>
    <dgm:pt modelId="{D4718FDB-C2D3-4B87-8726-3B97D5430671}" type="parTrans" cxnId="{3A5CF413-23E8-49E0-A5BB-BA653658914A}">
      <dgm:prSet/>
      <dgm:spPr/>
      <dgm:t>
        <a:bodyPr/>
        <a:lstStyle/>
        <a:p>
          <a:endParaRPr lang="en-US"/>
        </a:p>
      </dgm:t>
    </dgm:pt>
    <dgm:pt modelId="{DC16E5BB-1566-49A9-B88E-3D7194197647}" type="sibTrans" cxnId="{3A5CF413-23E8-49E0-A5BB-BA653658914A}">
      <dgm:prSet/>
      <dgm:spPr/>
      <dgm:t>
        <a:bodyPr/>
        <a:lstStyle/>
        <a:p>
          <a:endParaRPr lang="en-US"/>
        </a:p>
      </dgm:t>
    </dgm:pt>
    <dgm:pt modelId="{30AB2056-6773-49B0-AF25-820F731DE423}">
      <dgm:prSet/>
      <dgm:spPr/>
      <dgm:t>
        <a:bodyPr/>
        <a:lstStyle/>
        <a:p>
          <a:pPr rtl="0"/>
          <a:r>
            <a:rPr lang="en-US" b="0" i="0" smtClean="0"/>
            <a:t>For ESSEPC, DR and EE respondents, six offers is the limit</a:t>
          </a:r>
          <a:endParaRPr lang="en-US"/>
        </a:p>
      </dgm:t>
    </dgm:pt>
    <dgm:pt modelId="{A4405F9A-C4FA-43D0-9D8E-27AEA22F94E4}" type="parTrans" cxnId="{1EF655A2-C300-471E-A8D6-A285C03A434A}">
      <dgm:prSet/>
      <dgm:spPr/>
      <dgm:t>
        <a:bodyPr/>
        <a:lstStyle/>
        <a:p>
          <a:endParaRPr lang="en-US"/>
        </a:p>
      </dgm:t>
    </dgm:pt>
    <dgm:pt modelId="{49E9A222-DDF0-4DF4-A181-540803C2F095}" type="sibTrans" cxnId="{1EF655A2-C300-471E-A8D6-A285C03A434A}">
      <dgm:prSet/>
      <dgm:spPr/>
      <dgm:t>
        <a:bodyPr/>
        <a:lstStyle/>
        <a:p>
          <a:endParaRPr lang="en-US"/>
        </a:p>
      </dgm:t>
    </dgm:pt>
    <dgm:pt modelId="{37433BF1-5F3C-4734-B09C-A070D5170FCF}">
      <dgm:prSet/>
      <dgm:spPr/>
      <dgm:t>
        <a:bodyPr/>
        <a:lstStyle/>
        <a:p>
          <a:pPr rtl="0"/>
          <a:r>
            <a:rPr lang="en-US" b="0" i="0" dirty="0" smtClean="0"/>
            <a:t>For other respondents, limit is six mutually inclusive offers (i.e.: 6 packages or 6 option combinations)</a:t>
          </a:r>
          <a:endParaRPr lang="en-US" dirty="0"/>
        </a:p>
      </dgm:t>
    </dgm:pt>
    <dgm:pt modelId="{DD122C44-0884-4726-B754-D22807EBD7B8}" type="parTrans" cxnId="{C4CDDBE0-3C83-4CA6-A6D7-F3B81423B98F}">
      <dgm:prSet/>
      <dgm:spPr/>
      <dgm:t>
        <a:bodyPr/>
        <a:lstStyle/>
        <a:p>
          <a:endParaRPr lang="en-US"/>
        </a:p>
      </dgm:t>
    </dgm:pt>
    <dgm:pt modelId="{06CE8F2A-5943-4820-8B3E-37D829D69CA8}" type="sibTrans" cxnId="{C4CDDBE0-3C83-4CA6-A6D7-F3B81423B98F}">
      <dgm:prSet/>
      <dgm:spPr/>
      <dgm:t>
        <a:bodyPr/>
        <a:lstStyle/>
        <a:p>
          <a:endParaRPr lang="en-US"/>
        </a:p>
      </dgm:t>
    </dgm:pt>
    <dgm:pt modelId="{93B94D70-6886-4135-909A-F3C83F598E98}">
      <dgm:prSet/>
      <dgm:spPr/>
      <dgm:t>
        <a:bodyPr/>
        <a:lstStyle/>
        <a:p>
          <a:pPr rtl="0"/>
          <a:r>
            <a:rPr lang="en-US" b="0" i="0" dirty="0" smtClean="0"/>
            <a:t>Examples:</a:t>
          </a:r>
          <a:endParaRPr lang="en-US" dirty="0"/>
        </a:p>
      </dgm:t>
    </dgm:pt>
    <dgm:pt modelId="{4DC14A4E-E2C3-4361-8E40-D7F78BD77B56}" type="parTrans" cxnId="{EC2A3FA6-493D-4E4C-9970-F474A12F38E0}">
      <dgm:prSet/>
      <dgm:spPr/>
      <dgm:t>
        <a:bodyPr/>
        <a:lstStyle/>
        <a:p>
          <a:endParaRPr lang="en-US"/>
        </a:p>
      </dgm:t>
    </dgm:pt>
    <dgm:pt modelId="{A82E708E-819A-4123-B5EC-0F5DE2375373}" type="sibTrans" cxnId="{EC2A3FA6-493D-4E4C-9970-F474A12F38E0}">
      <dgm:prSet/>
      <dgm:spPr/>
      <dgm:t>
        <a:bodyPr/>
        <a:lstStyle/>
        <a:p>
          <a:endParaRPr lang="en-US"/>
        </a:p>
      </dgm:t>
    </dgm:pt>
    <dgm:pt modelId="{F1FED051-3AF5-40DB-BDE2-8AE9CCE6B7D7}">
      <dgm:prSet/>
      <dgm:spPr/>
      <dgm:t>
        <a:bodyPr/>
        <a:lstStyle/>
        <a:p>
          <a:pPr rtl="0"/>
          <a:r>
            <a:rPr lang="en-US" b="0" i="0" smtClean="0"/>
            <a:t>25 location ESSBOT offer, phased installations over a period of 4 years with 6 pricing combinations depending on on-line date – Acceptable</a:t>
          </a:r>
          <a:endParaRPr lang="en-US"/>
        </a:p>
      </dgm:t>
    </dgm:pt>
    <dgm:pt modelId="{2731855C-FF56-49F0-AF9E-FE788721615F}" type="parTrans" cxnId="{5705BB94-9EE4-47B3-A38F-5BF9DE511D4F}">
      <dgm:prSet/>
      <dgm:spPr/>
      <dgm:t>
        <a:bodyPr/>
        <a:lstStyle/>
        <a:p>
          <a:endParaRPr lang="en-US"/>
        </a:p>
      </dgm:t>
    </dgm:pt>
    <dgm:pt modelId="{14CEC6E3-6F61-4879-AD46-84B98A1D33A2}" type="sibTrans" cxnId="{5705BB94-9EE4-47B3-A38F-5BF9DE511D4F}">
      <dgm:prSet/>
      <dgm:spPr/>
      <dgm:t>
        <a:bodyPr/>
        <a:lstStyle/>
        <a:p>
          <a:endParaRPr lang="en-US"/>
        </a:p>
      </dgm:t>
    </dgm:pt>
    <dgm:pt modelId="{9C270D5E-D0DC-44B4-BA07-21AF32C6FC70}">
      <dgm:prSet/>
      <dgm:spPr/>
      <dgm:t>
        <a:bodyPr/>
        <a:lstStyle/>
        <a:p>
          <a:pPr rtl="0"/>
          <a:r>
            <a:rPr lang="en-US" b="0" i="0" dirty="0" smtClean="0"/>
            <a:t>25 location ESSBOT offer, phased installations over a period of 4 years with 10 pricing combinations depending on on-line date – NOT Acceptable (SDG&amp;E would ask the respondent to identify which 6 of the 10 pricing combinations to evaluate)</a:t>
          </a:r>
          <a:endParaRPr lang="en-US" dirty="0"/>
        </a:p>
      </dgm:t>
    </dgm:pt>
    <dgm:pt modelId="{A90A9926-8414-4914-B855-A955D5813483}" type="parTrans" cxnId="{39B18FDB-DA9A-4A76-838B-9EC35149F986}">
      <dgm:prSet/>
      <dgm:spPr/>
      <dgm:t>
        <a:bodyPr/>
        <a:lstStyle/>
        <a:p>
          <a:endParaRPr lang="en-US"/>
        </a:p>
      </dgm:t>
    </dgm:pt>
    <dgm:pt modelId="{D9B66F4A-7DCE-44F7-A7D2-B84C8AE1D745}" type="sibTrans" cxnId="{39B18FDB-DA9A-4A76-838B-9EC35149F986}">
      <dgm:prSet/>
      <dgm:spPr/>
      <dgm:t>
        <a:bodyPr/>
        <a:lstStyle/>
        <a:p>
          <a:endParaRPr lang="en-US"/>
        </a:p>
      </dgm:t>
    </dgm:pt>
    <dgm:pt modelId="{B4F3DCC2-D3AD-4CEC-AC66-49BE0F6CF994}">
      <dgm:prSet/>
      <dgm:spPr/>
      <dgm:t>
        <a:bodyPr/>
        <a:lstStyle/>
        <a:p>
          <a:pPr rtl="0"/>
          <a:r>
            <a:rPr lang="en-US" b="0" i="0" smtClean="0"/>
            <a:t>10 location ESSEPC offer, phased installations over 4 years with 2 pricing combinations – Acceptable</a:t>
          </a:r>
          <a:endParaRPr lang="en-US"/>
        </a:p>
      </dgm:t>
    </dgm:pt>
    <dgm:pt modelId="{8CE62197-BDEB-4A6C-A56F-51D1A076CF39}" type="parTrans" cxnId="{FF7D603A-91C2-4FD3-9BE7-8970C9A7B5B6}">
      <dgm:prSet/>
      <dgm:spPr/>
      <dgm:t>
        <a:bodyPr/>
        <a:lstStyle/>
        <a:p>
          <a:endParaRPr lang="en-US"/>
        </a:p>
      </dgm:t>
    </dgm:pt>
    <dgm:pt modelId="{21191700-E847-4D38-975C-6609395C80D8}" type="sibTrans" cxnId="{FF7D603A-91C2-4FD3-9BE7-8970C9A7B5B6}">
      <dgm:prSet/>
      <dgm:spPr/>
      <dgm:t>
        <a:bodyPr/>
        <a:lstStyle/>
        <a:p>
          <a:endParaRPr lang="en-US"/>
        </a:p>
      </dgm:t>
    </dgm:pt>
    <dgm:pt modelId="{CAD323F5-472D-4A94-85D8-75677DBFA6A8}">
      <dgm:prSet/>
      <dgm:spPr/>
      <dgm:t>
        <a:bodyPr/>
        <a:lstStyle/>
        <a:p>
          <a:pPr rtl="0"/>
          <a:r>
            <a:rPr lang="en-US" b="0" i="0" dirty="0" smtClean="0"/>
            <a:t>Each ‘package’ of projects (or ‘option combinations’) would constitute a mutually                       inclusive offer </a:t>
          </a:r>
          <a:endParaRPr lang="en-US" dirty="0"/>
        </a:p>
      </dgm:t>
    </dgm:pt>
    <dgm:pt modelId="{738A5012-6B6F-413A-A44D-EDC56E6E79E8}" type="sibTrans" cxnId="{C16CFCD4-D58D-4A19-9FEB-A50CE6327E9E}">
      <dgm:prSet/>
      <dgm:spPr/>
      <dgm:t>
        <a:bodyPr/>
        <a:lstStyle/>
        <a:p>
          <a:endParaRPr lang="en-US"/>
        </a:p>
      </dgm:t>
    </dgm:pt>
    <dgm:pt modelId="{93860550-D5A1-498B-AB1A-54DB25D13E29}" type="parTrans" cxnId="{C16CFCD4-D58D-4A19-9FEB-A50CE6327E9E}">
      <dgm:prSet/>
      <dgm:spPr/>
      <dgm:t>
        <a:bodyPr/>
        <a:lstStyle/>
        <a:p>
          <a:endParaRPr lang="en-US"/>
        </a:p>
      </dgm:t>
    </dgm:pt>
    <dgm:pt modelId="{73C01260-AC46-43D1-9E0D-DE6775030AA8}">
      <dgm:prSet/>
      <dgm:spPr/>
      <dgm:t>
        <a:bodyPr/>
        <a:lstStyle/>
        <a:p>
          <a:pPr rtl="0"/>
          <a:r>
            <a:rPr lang="en-US" b="0" i="0" dirty="0" smtClean="0"/>
            <a:t>Multiple combinations of project attributes/locations are allowed</a:t>
          </a:r>
          <a:endParaRPr lang="en-US" dirty="0"/>
        </a:p>
      </dgm:t>
    </dgm:pt>
    <dgm:pt modelId="{8BA65CDD-7300-4AC4-977F-D9ECC9902A53}" type="parTrans" cxnId="{C94A44A5-0074-4700-81F0-1478238CC590}">
      <dgm:prSet/>
      <dgm:spPr/>
      <dgm:t>
        <a:bodyPr/>
        <a:lstStyle/>
        <a:p>
          <a:endParaRPr lang="en-US"/>
        </a:p>
      </dgm:t>
    </dgm:pt>
    <dgm:pt modelId="{B55D5FE4-CA84-43AB-BDE0-21A2E12BB621}" type="sibTrans" cxnId="{C94A44A5-0074-4700-81F0-1478238CC590}">
      <dgm:prSet/>
      <dgm:spPr/>
      <dgm:t>
        <a:bodyPr/>
        <a:lstStyle/>
        <a:p>
          <a:endParaRPr lang="en-US"/>
        </a:p>
      </dgm:t>
    </dgm:pt>
    <dgm:pt modelId="{100F2A17-4E0F-445C-A62F-1C66014EB373}" type="pres">
      <dgm:prSet presAssocID="{D582F863-5434-4F1C-B813-0149CE03EB5F}" presName="linear" presStyleCnt="0">
        <dgm:presLayoutVars>
          <dgm:animLvl val="lvl"/>
          <dgm:resizeHandles val="exact"/>
        </dgm:presLayoutVars>
      </dgm:prSet>
      <dgm:spPr/>
      <dgm:t>
        <a:bodyPr/>
        <a:lstStyle/>
        <a:p>
          <a:endParaRPr lang="en-US"/>
        </a:p>
      </dgm:t>
    </dgm:pt>
    <dgm:pt modelId="{31FE3115-4AAF-4F11-9E79-BB46D2FE17E5}" type="pres">
      <dgm:prSet presAssocID="{C307AF34-6D1C-485E-9FF8-0ECC1828A836}" presName="parentText" presStyleLbl="node1" presStyleIdx="0" presStyleCnt="2">
        <dgm:presLayoutVars>
          <dgm:chMax val="0"/>
          <dgm:bulletEnabled val="1"/>
        </dgm:presLayoutVars>
      </dgm:prSet>
      <dgm:spPr/>
      <dgm:t>
        <a:bodyPr/>
        <a:lstStyle/>
        <a:p>
          <a:endParaRPr lang="en-US"/>
        </a:p>
      </dgm:t>
    </dgm:pt>
    <dgm:pt modelId="{F8EE62DC-5B7A-4FD4-AED5-1D48625A1573}" type="pres">
      <dgm:prSet presAssocID="{C307AF34-6D1C-485E-9FF8-0ECC1828A836}" presName="childText" presStyleLbl="revTx" presStyleIdx="0" presStyleCnt="2">
        <dgm:presLayoutVars>
          <dgm:bulletEnabled val="1"/>
        </dgm:presLayoutVars>
      </dgm:prSet>
      <dgm:spPr/>
      <dgm:t>
        <a:bodyPr/>
        <a:lstStyle/>
        <a:p>
          <a:endParaRPr lang="en-US"/>
        </a:p>
      </dgm:t>
    </dgm:pt>
    <dgm:pt modelId="{E24ABB40-955B-4A6C-B35E-92D1A4A51CA7}" type="pres">
      <dgm:prSet presAssocID="{93B94D70-6886-4135-909A-F3C83F598E98}" presName="parentText" presStyleLbl="node1" presStyleIdx="1" presStyleCnt="2">
        <dgm:presLayoutVars>
          <dgm:chMax val="0"/>
          <dgm:bulletEnabled val="1"/>
        </dgm:presLayoutVars>
      </dgm:prSet>
      <dgm:spPr/>
      <dgm:t>
        <a:bodyPr/>
        <a:lstStyle/>
        <a:p>
          <a:endParaRPr lang="en-US"/>
        </a:p>
      </dgm:t>
    </dgm:pt>
    <dgm:pt modelId="{10EF1777-366C-4173-996A-CAAB7FFE8AAE}" type="pres">
      <dgm:prSet presAssocID="{93B94D70-6886-4135-909A-F3C83F598E98}" presName="childText" presStyleLbl="revTx" presStyleIdx="1" presStyleCnt="2">
        <dgm:presLayoutVars>
          <dgm:bulletEnabled val="1"/>
        </dgm:presLayoutVars>
      </dgm:prSet>
      <dgm:spPr/>
      <dgm:t>
        <a:bodyPr/>
        <a:lstStyle/>
        <a:p>
          <a:endParaRPr lang="en-US"/>
        </a:p>
      </dgm:t>
    </dgm:pt>
  </dgm:ptLst>
  <dgm:cxnLst>
    <dgm:cxn modelId="{FF7D603A-91C2-4FD3-9BE7-8970C9A7B5B6}" srcId="{93B94D70-6886-4135-909A-F3C83F598E98}" destId="{B4F3DCC2-D3AD-4CEC-AC66-49BE0F6CF994}" srcOrd="2" destOrd="0" parTransId="{8CE62197-BDEB-4A6C-A56F-51D1A076CF39}" sibTransId="{21191700-E847-4D38-975C-6609395C80D8}"/>
    <dgm:cxn modelId="{C16CFCD4-D58D-4A19-9FEB-A50CE6327E9E}" srcId="{C307AF34-6D1C-485E-9FF8-0ECC1828A836}" destId="{CAD323F5-472D-4A94-85D8-75677DBFA6A8}" srcOrd="3" destOrd="0" parTransId="{93860550-D5A1-498B-AB1A-54DB25D13E29}" sibTransId="{738A5012-6B6F-413A-A44D-EDC56E6E79E8}"/>
    <dgm:cxn modelId="{D9FD105B-2536-41CF-BE19-59E560382D33}" type="presOf" srcId="{93B94D70-6886-4135-909A-F3C83F598E98}" destId="{E24ABB40-955B-4A6C-B35E-92D1A4A51CA7}" srcOrd="0" destOrd="0" presId="urn:microsoft.com/office/officeart/2005/8/layout/vList2"/>
    <dgm:cxn modelId="{DB751A15-6AC1-4096-997F-2327BB9CD8B8}" type="presOf" srcId="{C307AF34-6D1C-485E-9FF8-0ECC1828A836}" destId="{31FE3115-4AAF-4F11-9E79-BB46D2FE17E5}" srcOrd="0" destOrd="0" presId="urn:microsoft.com/office/officeart/2005/8/layout/vList2"/>
    <dgm:cxn modelId="{87352CE6-1E77-4521-AD1B-EE3BD7452F21}" type="presOf" srcId="{73C01260-AC46-43D1-9E0D-DE6775030AA8}" destId="{F8EE62DC-5B7A-4FD4-AED5-1D48625A1573}" srcOrd="0" destOrd="2" presId="urn:microsoft.com/office/officeart/2005/8/layout/vList2"/>
    <dgm:cxn modelId="{5705BB94-9EE4-47B3-A38F-5BF9DE511D4F}" srcId="{93B94D70-6886-4135-909A-F3C83F598E98}" destId="{F1FED051-3AF5-40DB-BDE2-8AE9CCE6B7D7}" srcOrd="0" destOrd="0" parTransId="{2731855C-FF56-49F0-AF9E-FE788721615F}" sibTransId="{14CEC6E3-6F61-4879-AD46-84B98A1D33A2}"/>
    <dgm:cxn modelId="{25234CC2-45CA-447B-AF83-F391EE4CA0BD}" type="presOf" srcId="{9C270D5E-D0DC-44B4-BA07-21AF32C6FC70}" destId="{10EF1777-366C-4173-996A-CAAB7FFE8AAE}" srcOrd="0" destOrd="1" presId="urn:microsoft.com/office/officeart/2005/8/layout/vList2"/>
    <dgm:cxn modelId="{1B0ADB70-1822-4DFD-9127-FDEBD3761D03}" type="presOf" srcId="{B4F3DCC2-D3AD-4CEC-AC66-49BE0F6CF994}" destId="{10EF1777-366C-4173-996A-CAAB7FFE8AAE}" srcOrd="0" destOrd="2" presId="urn:microsoft.com/office/officeart/2005/8/layout/vList2"/>
    <dgm:cxn modelId="{C94A44A5-0074-4700-81F0-1478238CC590}" srcId="{C307AF34-6D1C-485E-9FF8-0ECC1828A836}" destId="{73C01260-AC46-43D1-9E0D-DE6775030AA8}" srcOrd="2" destOrd="0" parTransId="{8BA65CDD-7300-4AC4-977F-D9ECC9902A53}" sibTransId="{B55D5FE4-CA84-43AB-BDE0-21A2E12BB621}"/>
    <dgm:cxn modelId="{B0B278D9-27FC-4070-9633-76B4D72C7D0E}" type="presOf" srcId="{CAD323F5-472D-4A94-85D8-75677DBFA6A8}" destId="{F8EE62DC-5B7A-4FD4-AED5-1D48625A1573}" srcOrd="0" destOrd="3" presId="urn:microsoft.com/office/officeart/2005/8/layout/vList2"/>
    <dgm:cxn modelId="{6ECED82B-1508-4529-AAB6-B734204A0E3B}" type="presOf" srcId="{D582F863-5434-4F1C-B813-0149CE03EB5F}" destId="{100F2A17-4E0F-445C-A62F-1C66014EB373}" srcOrd="0" destOrd="0" presId="urn:microsoft.com/office/officeart/2005/8/layout/vList2"/>
    <dgm:cxn modelId="{1EF655A2-C300-471E-A8D6-A285C03A434A}" srcId="{C307AF34-6D1C-485E-9FF8-0ECC1828A836}" destId="{30AB2056-6773-49B0-AF25-820F731DE423}" srcOrd="0" destOrd="0" parTransId="{A4405F9A-C4FA-43D0-9D8E-27AEA22F94E4}" sibTransId="{49E9A222-DDF0-4DF4-A181-540803C2F095}"/>
    <dgm:cxn modelId="{849B187A-896E-4E90-9AFE-623C69B0269D}" type="presOf" srcId="{30AB2056-6773-49B0-AF25-820F731DE423}" destId="{F8EE62DC-5B7A-4FD4-AED5-1D48625A1573}" srcOrd="0" destOrd="0" presId="urn:microsoft.com/office/officeart/2005/8/layout/vList2"/>
    <dgm:cxn modelId="{0F88E896-D58A-45ED-B901-4488911B6105}" type="presOf" srcId="{F1FED051-3AF5-40DB-BDE2-8AE9CCE6B7D7}" destId="{10EF1777-366C-4173-996A-CAAB7FFE8AAE}" srcOrd="0" destOrd="0" presId="urn:microsoft.com/office/officeart/2005/8/layout/vList2"/>
    <dgm:cxn modelId="{39B18FDB-DA9A-4A76-838B-9EC35149F986}" srcId="{93B94D70-6886-4135-909A-F3C83F598E98}" destId="{9C270D5E-D0DC-44B4-BA07-21AF32C6FC70}" srcOrd="1" destOrd="0" parTransId="{A90A9926-8414-4914-B855-A955D5813483}" sibTransId="{D9B66F4A-7DCE-44F7-A7D2-B84C8AE1D745}"/>
    <dgm:cxn modelId="{EC2A3FA6-493D-4E4C-9970-F474A12F38E0}" srcId="{D582F863-5434-4F1C-B813-0149CE03EB5F}" destId="{93B94D70-6886-4135-909A-F3C83F598E98}" srcOrd="1" destOrd="0" parTransId="{4DC14A4E-E2C3-4361-8E40-D7F78BD77B56}" sibTransId="{A82E708E-819A-4123-B5EC-0F5DE2375373}"/>
    <dgm:cxn modelId="{C4CDDBE0-3C83-4CA6-A6D7-F3B81423B98F}" srcId="{C307AF34-6D1C-485E-9FF8-0ECC1828A836}" destId="{37433BF1-5F3C-4734-B09C-A070D5170FCF}" srcOrd="1" destOrd="0" parTransId="{DD122C44-0884-4726-B754-D22807EBD7B8}" sibTransId="{06CE8F2A-5943-4820-8B3E-37D829D69CA8}"/>
    <dgm:cxn modelId="{3A5CF413-23E8-49E0-A5BB-BA653658914A}" srcId="{D582F863-5434-4F1C-B813-0149CE03EB5F}" destId="{C307AF34-6D1C-485E-9FF8-0ECC1828A836}" srcOrd="0" destOrd="0" parTransId="{D4718FDB-C2D3-4B87-8726-3B97D5430671}" sibTransId="{DC16E5BB-1566-49A9-B88E-3D7194197647}"/>
    <dgm:cxn modelId="{37A1E11D-5274-4201-87AE-E54F08B59048}" type="presOf" srcId="{37433BF1-5F3C-4734-B09C-A070D5170FCF}" destId="{F8EE62DC-5B7A-4FD4-AED5-1D48625A1573}" srcOrd="0" destOrd="1" presId="urn:microsoft.com/office/officeart/2005/8/layout/vList2"/>
    <dgm:cxn modelId="{42F08913-0176-463A-A934-953E3D8F5F85}" type="presParOf" srcId="{100F2A17-4E0F-445C-A62F-1C66014EB373}" destId="{31FE3115-4AAF-4F11-9E79-BB46D2FE17E5}" srcOrd="0" destOrd="0" presId="urn:microsoft.com/office/officeart/2005/8/layout/vList2"/>
    <dgm:cxn modelId="{F17089FB-4070-408E-AA82-F7A48DB6FFD4}" type="presParOf" srcId="{100F2A17-4E0F-445C-A62F-1C66014EB373}" destId="{F8EE62DC-5B7A-4FD4-AED5-1D48625A1573}" srcOrd="1" destOrd="0" presId="urn:microsoft.com/office/officeart/2005/8/layout/vList2"/>
    <dgm:cxn modelId="{9A245549-5C04-4F02-A424-12F6CDB7786D}" type="presParOf" srcId="{100F2A17-4E0F-445C-A62F-1C66014EB373}" destId="{E24ABB40-955B-4A6C-B35E-92D1A4A51CA7}" srcOrd="2" destOrd="0" presId="urn:microsoft.com/office/officeart/2005/8/layout/vList2"/>
    <dgm:cxn modelId="{4373C668-32A9-413C-A95E-71F941D3B89E}" type="presParOf" srcId="{100F2A17-4E0F-445C-A62F-1C66014EB373}" destId="{10EF1777-366C-4173-996A-CAAB7FFE8AA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D30F0B-F1C0-4E0B-8F17-204668FCB90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736DAD3-9BBD-4886-8B10-66EA574F6C38}">
      <dgm:prSet/>
      <dgm:spPr/>
      <dgm:t>
        <a:bodyPr/>
        <a:lstStyle/>
        <a:p>
          <a:pPr rtl="0"/>
          <a:r>
            <a:rPr lang="en-US" smtClean="0"/>
            <a:t>8. 	Inconsistent contract terms between worksheets</a:t>
          </a:r>
          <a:endParaRPr lang="en-US"/>
        </a:p>
      </dgm:t>
    </dgm:pt>
    <dgm:pt modelId="{7FEC450E-2967-483A-B30F-9D25096ACBFC}" type="parTrans" cxnId="{E3131CE4-B39A-4EC4-AD20-44D7CC039C15}">
      <dgm:prSet/>
      <dgm:spPr/>
      <dgm:t>
        <a:bodyPr/>
        <a:lstStyle/>
        <a:p>
          <a:endParaRPr lang="en-US"/>
        </a:p>
      </dgm:t>
    </dgm:pt>
    <dgm:pt modelId="{34E14CB5-3F78-4A68-B077-2D8ECCBE6A7C}" type="sibTrans" cxnId="{E3131CE4-B39A-4EC4-AD20-44D7CC039C15}">
      <dgm:prSet/>
      <dgm:spPr/>
      <dgm:t>
        <a:bodyPr/>
        <a:lstStyle/>
        <a:p>
          <a:endParaRPr lang="en-US"/>
        </a:p>
      </dgm:t>
    </dgm:pt>
    <dgm:pt modelId="{328E4315-83B7-44E4-B352-D0322BDAB16F}">
      <dgm:prSet/>
      <dgm:spPr/>
      <dgm:t>
        <a:bodyPr/>
        <a:lstStyle/>
        <a:p>
          <a:pPr rtl="0"/>
          <a:r>
            <a:rPr lang="en-US" dirty="0" smtClean="0"/>
            <a:t>Prices and deliveries should start at the same date as the contract start date.  Deliveries and prices should stop in the final contract year.  Pricing forms for contracts of 15 year terms that only have 10 years of pricing and deliveries, or any other mismatch that is not explained in the pricing form, may be declared non-conforming and rejected</a:t>
          </a:r>
          <a:endParaRPr lang="en-US" dirty="0"/>
        </a:p>
      </dgm:t>
    </dgm:pt>
    <dgm:pt modelId="{136495FC-0E62-4B1D-926C-15B5BF39D2AF}" type="parTrans" cxnId="{8851606F-A48C-4935-82FF-121BFFA82DC6}">
      <dgm:prSet/>
      <dgm:spPr/>
      <dgm:t>
        <a:bodyPr/>
        <a:lstStyle/>
        <a:p>
          <a:endParaRPr lang="en-US"/>
        </a:p>
      </dgm:t>
    </dgm:pt>
    <dgm:pt modelId="{329EF9DF-7ABA-43C2-A07B-A598887CF2E0}" type="sibTrans" cxnId="{8851606F-A48C-4935-82FF-121BFFA82DC6}">
      <dgm:prSet/>
      <dgm:spPr/>
      <dgm:t>
        <a:bodyPr/>
        <a:lstStyle/>
        <a:p>
          <a:endParaRPr lang="en-US"/>
        </a:p>
      </dgm:t>
    </dgm:pt>
    <dgm:pt modelId="{8708718E-7C37-474C-BBA4-B348189128E4}">
      <dgm:prSet/>
      <dgm:spPr/>
      <dgm:t>
        <a:bodyPr/>
        <a:lstStyle/>
        <a:p>
          <a:pPr rtl="0"/>
          <a:r>
            <a:rPr lang="en-US" dirty="0" smtClean="0"/>
            <a:t>7. 	No specific project location</a:t>
          </a:r>
          <a:endParaRPr lang="en-US" dirty="0"/>
        </a:p>
      </dgm:t>
    </dgm:pt>
    <dgm:pt modelId="{0D665E8A-4036-4A62-BEC0-F82FD5699596}" type="parTrans" cxnId="{0E24BE0E-CC15-463D-B275-75435C8A81F9}">
      <dgm:prSet/>
      <dgm:spPr/>
      <dgm:t>
        <a:bodyPr/>
        <a:lstStyle/>
        <a:p>
          <a:endParaRPr lang="en-US"/>
        </a:p>
      </dgm:t>
    </dgm:pt>
    <dgm:pt modelId="{BF48C67B-7055-41D6-8359-44821B637498}" type="sibTrans" cxnId="{0E24BE0E-CC15-463D-B275-75435C8A81F9}">
      <dgm:prSet/>
      <dgm:spPr/>
      <dgm:t>
        <a:bodyPr/>
        <a:lstStyle/>
        <a:p>
          <a:endParaRPr lang="en-US"/>
        </a:p>
      </dgm:t>
    </dgm:pt>
    <dgm:pt modelId="{531D63EE-4258-4A78-B2F9-1E4C38D7AAA7}">
      <dgm:prSet/>
      <dgm:spPr/>
      <dgm:t>
        <a:bodyPr/>
        <a:lstStyle/>
        <a:p>
          <a:pPr rtl="0"/>
          <a:r>
            <a:rPr lang="en-US" dirty="0" smtClean="0"/>
            <a:t>At the very least, a bid must have a fixed physical location.  Entering vague information such as “Anywhere in Southern California” or “Any location in conformance with CEC regulatory guidelines and California Public Utilities Code” will result in the bid being declared non-conforming and rejected. Does not apply to ESSEPC.</a:t>
          </a:r>
          <a:endParaRPr lang="en-US" b="1" dirty="0">
            <a:solidFill>
              <a:srgbClr val="FF0000"/>
            </a:solidFill>
          </a:endParaRPr>
        </a:p>
      </dgm:t>
    </dgm:pt>
    <dgm:pt modelId="{E74190E1-928A-4C6B-B8B6-BA18A97CDFAA}" type="parTrans" cxnId="{3E1FE94E-F897-4080-BD9E-763D12C21C91}">
      <dgm:prSet/>
      <dgm:spPr/>
      <dgm:t>
        <a:bodyPr/>
        <a:lstStyle/>
        <a:p>
          <a:endParaRPr lang="en-US"/>
        </a:p>
      </dgm:t>
    </dgm:pt>
    <dgm:pt modelId="{97A9FA28-39B8-457E-AFCD-273798B8632D}" type="sibTrans" cxnId="{3E1FE94E-F897-4080-BD9E-763D12C21C91}">
      <dgm:prSet/>
      <dgm:spPr/>
      <dgm:t>
        <a:bodyPr/>
        <a:lstStyle/>
        <a:p>
          <a:endParaRPr lang="en-US"/>
        </a:p>
      </dgm:t>
    </dgm:pt>
    <dgm:pt modelId="{0C90F536-5255-498E-9A8C-9D91867F31E9}">
      <dgm:prSet/>
      <dgm:spPr/>
      <dgm:t>
        <a:bodyPr/>
        <a:lstStyle/>
        <a:p>
          <a:pPr rtl="0"/>
          <a:r>
            <a:rPr lang="en-US" dirty="0" smtClean="0"/>
            <a:t>6. 	Using incorrect units</a:t>
          </a:r>
          <a:endParaRPr lang="en-US" dirty="0"/>
        </a:p>
      </dgm:t>
    </dgm:pt>
    <dgm:pt modelId="{0B779A3D-AA97-42F1-9538-BDFC55ECE2E0}" type="parTrans" cxnId="{57E1072D-56B9-4D0F-B57E-C4788EDB36E0}">
      <dgm:prSet/>
      <dgm:spPr/>
      <dgm:t>
        <a:bodyPr/>
        <a:lstStyle/>
        <a:p>
          <a:endParaRPr lang="en-US"/>
        </a:p>
      </dgm:t>
    </dgm:pt>
    <dgm:pt modelId="{07616EE4-323E-4090-967C-44C8EB191AA7}" type="sibTrans" cxnId="{57E1072D-56B9-4D0F-B57E-C4788EDB36E0}">
      <dgm:prSet/>
      <dgm:spPr/>
      <dgm:t>
        <a:bodyPr/>
        <a:lstStyle/>
        <a:p>
          <a:endParaRPr lang="en-US"/>
        </a:p>
      </dgm:t>
    </dgm:pt>
    <dgm:pt modelId="{CC0555F3-D662-4152-A2FE-D823A09FF0D9}">
      <dgm:prSet/>
      <dgm:spPr/>
      <dgm:t>
        <a:bodyPr/>
        <a:lstStyle/>
        <a:p>
          <a:pPr rtl="0"/>
          <a:r>
            <a:rPr lang="en-US" dirty="0" smtClean="0"/>
            <a:t>Offer form entries that are inconsistent with the units shown at the top of the pricing form column may require corrections.  For example: $/</a:t>
          </a:r>
          <a:r>
            <a:rPr lang="en-US" dirty="0" err="1" smtClean="0"/>
            <a:t>MWh</a:t>
          </a:r>
          <a:r>
            <a:rPr lang="en-US" dirty="0" smtClean="0"/>
            <a:t> vs. cents/kWh </a:t>
          </a:r>
          <a:endParaRPr lang="en-US" b="1" dirty="0">
            <a:solidFill>
              <a:srgbClr val="FF0000"/>
            </a:solidFill>
          </a:endParaRPr>
        </a:p>
      </dgm:t>
    </dgm:pt>
    <dgm:pt modelId="{2FFED63B-7C17-477E-B3B6-CF95366177E0}" type="parTrans" cxnId="{18EAB455-8174-4757-945E-B6CAF4AD98D1}">
      <dgm:prSet/>
      <dgm:spPr/>
      <dgm:t>
        <a:bodyPr/>
        <a:lstStyle/>
        <a:p>
          <a:endParaRPr lang="en-US"/>
        </a:p>
      </dgm:t>
    </dgm:pt>
    <dgm:pt modelId="{A80FC3FD-F69F-48BA-B0DA-7E5093F8FF94}" type="sibTrans" cxnId="{18EAB455-8174-4757-945E-B6CAF4AD98D1}">
      <dgm:prSet/>
      <dgm:spPr/>
      <dgm:t>
        <a:bodyPr/>
        <a:lstStyle/>
        <a:p>
          <a:endParaRPr lang="en-US"/>
        </a:p>
      </dgm:t>
    </dgm:pt>
    <dgm:pt modelId="{13D2C50B-4CFA-4D45-8149-A2B5ADF894CD}" type="pres">
      <dgm:prSet presAssocID="{94D30F0B-F1C0-4E0B-8F17-204668FCB905}" presName="linear" presStyleCnt="0">
        <dgm:presLayoutVars>
          <dgm:animLvl val="lvl"/>
          <dgm:resizeHandles val="exact"/>
        </dgm:presLayoutVars>
      </dgm:prSet>
      <dgm:spPr/>
      <dgm:t>
        <a:bodyPr/>
        <a:lstStyle/>
        <a:p>
          <a:endParaRPr lang="en-US"/>
        </a:p>
      </dgm:t>
    </dgm:pt>
    <dgm:pt modelId="{7573E2D3-EF3A-455B-B653-B282FF532485}" type="pres">
      <dgm:prSet presAssocID="{4736DAD3-9BBD-4886-8B10-66EA574F6C38}" presName="parentText" presStyleLbl="node1" presStyleIdx="0" presStyleCnt="3">
        <dgm:presLayoutVars>
          <dgm:chMax val="0"/>
          <dgm:bulletEnabled val="1"/>
        </dgm:presLayoutVars>
      </dgm:prSet>
      <dgm:spPr/>
      <dgm:t>
        <a:bodyPr/>
        <a:lstStyle/>
        <a:p>
          <a:endParaRPr lang="en-US"/>
        </a:p>
      </dgm:t>
    </dgm:pt>
    <dgm:pt modelId="{AA0E0B01-704B-4709-9E2B-41E2FCAADCCC}" type="pres">
      <dgm:prSet presAssocID="{4736DAD3-9BBD-4886-8B10-66EA574F6C38}" presName="childText" presStyleLbl="revTx" presStyleIdx="0" presStyleCnt="3">
        <dgm:presLayoutVars>
          <dgm:bulletEnabled val="1"/>
        </dgm:presLayoutVars>
      </dgm:prSet>
      <dgm:spPr/>
      <dgm:t>
        <a:bodyPr/>
        <a:lstStyle/>
        <a:p>
          <a:endParaRPr lang="en-US"/>
        </a:p>
      </dgm:t>
    </dgm:pt>
    <dgm:pt modelId="{E40AECD1-C83E-4A38-A964-94DF1E8F4E0D}" type="pres">
      <dgm:prSet presAssocID="{8708718E-7C37-474C-BBA4-B348189128E4}" presName="parentText" presStyleLbl="node1" presStyleIdx="1" presStyleCnt="3">
        <dgm:presLayoutVars>
          <dgm:chMax val="0"/>
          <dgm:bulletEnabled val="1"/>
        </dgm:presLayoutVars>
      </dgm:prSet>
      <dgm:spPr/>
      <dgm:t>
        <a:bodyPr/>
        <a:lstStyle/>
        <a:p>
          <a:endParaRPr lang="en-US"/>
        </a:p>
      </dgm:t>
    </dgm:pt>
    <dgm:pt modelId="{D23A7AF6-F20F-4CBE-B508-533F9DEDBE0F}" type="pres">
      <dgm:prSet presAssocID="{8708718E-7C37-474C-BBA4-B348189128E4}" presName="childText" presStyleLbl="revTx" presStyleIdx="1" presStyleCnt="3">
        <dgm:presLayoutVars>
          <dgm:bulletEnabled val="1"/>
        </dgm:presLayoutVars>
      </dgm:prSet>
      <dgm:spPr/>
      <dgm:t>
        <a:bodyPr/>
        <a:lstStyle/>
        <a:p>
          <a:endParaRPr lang="en-US"/>
        </a:p>
      </dgm:t>
    </dgm:pt>
    <dgm:pt modelId="{DE506C53-F015-4512-A4F4-572514E65565}" type="pres">
      <dgm:prSet presAssocID="{0C90F536-5255-498E-9A8C-9D91867F31E9}" presName="parentText" presStyleLbl="node1" presStyleIdx="2" presStyleCnt="3">
        <dgm:presLayoutVars>
          <dgm:chMax val="0"/>
          <dgm:bulletEnabled val="1"/>
        </dgm:presLayoutVars>
      </dgm:prSet>
      <dgm:spPr/>
      <dgm:t>
        <a:bodyPr/>
        <a:lstStyle/>
        <a:p>
          <a:endParaRPr lang="en-US"/>
        </a:p>
      </dgm:t>
    </dgm:pt>
    <dgm:pt modelId="{BFF283DC-15FF-4A16-B4FF-B94D2A2125EF}" type="pres">
      <dgm:prSet presAssocID="{0C90F536-5255-498E-9A8C-9D91867F31E9}" presName="childText" presStyleLbl="revTx" presStyleIdx="2" presStyleCnt="3">
        <dgm:presLayoutVars>
          <dgm:bulletEnabled val="1"/>
        </dgm:presLayoutVars>
      </dgm:prSet>
      <dgm:spPr/>
      <dgm:t>
        <a:bodyPr/>
        <a:lstStyle/>
        <a:p>
          <a:endParaRPr lang="en-US"/>
        </a:p>
      </dgm:t>
    </dgm:pt>
  </dgm:ptLst>
  <dgm:cxnLst>
    <dgm:cxn modelId="{C82B672C-A168-432C-B946-6D869A825366}" type="presOf" srcId="{328E4315-83B7-44E4-B352-D0322BDAB16F}" destId="{AA0E0B01-704B-4709-9E2B-41E2FCAADCCC}" srcOrd="0" destOrd="0" presId="urn:microsoft.com/office/officeart/2005/8/layout/vList2"/>
    <dgm:cxn modelId="{268420BA-2105-4ACD-9948-10ED56316D69}" type="presOf" srcId="{0C90F536-5255-498E-9A8C-9D91867F31E9}" destId="{DE506C53-F015-4512-A4F4-572514E65565}" srcOrd="0" destOrd="0" presId="urn:microsoft.com/office/officeart/2005/8/layout/vList2"/>
    <dgm:cxn modelId="{0E24BE0E-CC15-463D-B275-75435C8A81F9}" srcId="{94D30F0B-F1C0-4E0B-8F17-204668FCB905}" destId="{8708718E-7C37-474C-BBA4-B348189128E4}" srcOrd="1" destOrd="0" parTransId="{0D665E8A-4036-4A62-BEC0-F82FD5699596}" sibTransId="{BF48C67B-7055-41D6-8359-44821B637498}"/>
    <dgm:cxn modelId="{3E1FE94E-F897-4080-BD9E-763D12C21C91}" srcId="{8708718E-7C37-474C-BBA4-B348189128E4}" destId="{531D63EE-4258-4A78-B2F9-1E4C38D7AAA7}" srcOrd="0" destOrd="0" parTransId="{E74190E1-928A-4C6B-B8B6-BA18A97CDFAA}" sibTransId="{97A9FA28-39B8-457E-AFCD-273798B8632D}"/>
    <dgm:cxn modelId="{8851606F-A48C-4935-82FF-121BFFA82DC6}" srcId="{4736DAD3-9BBD-4886-8B10-66EA574F6C38}" destId="{328E4315-83B7-44E4-B352-D0322BDAB16F}" srcOrd="0" destOrd="0" parTransId="{136495FC-0E62-4B1D-926C-15B5BF39D2AF}" sibTransId="{329EF9DF-7ABA-43C2-A07B-A598887CF2E0}"/>
    <dgm:cxn modelId="{DD0D3854-1BA9-4FA8-9C3B-BB1F60B13DB0}" type="presOf" srcId="{CC0555F3-D662-4152-A2FE-D823A09FF0D9}" destId="{BFF283DC-15FF-4A16-B4FF-B94D2A2125EF}" srcOrd="0" destOrd="0" presId="urn:microsoft.com/office/officeart/2005/8/layout/vList2"/>
    <dgm:cxn modelId="{57E1072D-56B9-4D0F-B57E-C4788EDB36E0}" srcId="{94D30F0B-F1C0-4E0B-8F17-204668FCB905}" destId="{0C90F536-5255-498E-9A8C-9D91867F31E9}" srcOrd="2" destOrd="0" parTransId="{0B779A3D-AA97-42F1-9538-BDFC55ECE2E0}" sibTransId="{07616EE4-323E-4090-967C-44C8EB191AA7}"/>
    <dgm:cxn modelId="{E3131CE4-B39A-4EC4-AD20-44D7CC039C15}" srcId="{94D30F0B-F1C0-4E0B-8F17-204668FCB905}" destId="{4736DAD3-9BBD-4886-8B10-66EA574F6C38}" srcOrd="0" destOrd="0" parTransId="{7FEC450E-2967-483A-B30F-9D25096ACBFC}" sibTransId="{34E14CB5-3F78-4A68-B077-2D8ECCBE6A7C}"/>
    <dgm:cxn modelId="{AC62B11E-9793-4FE8-8AF0-6396BD497CE4}" type="presOf" srcId="{8708718E-7C37-474C-BBA4-B348189128E4}" destId="{E40AECD1-C83E-4A38-A964-94DF1E8F4E0D}" srcOrd="0" destOrd="0" presId="urn:microsoft.com/office/officeart/2005/8/layout/vList2"/>
    <dgm:cxn modelId="{6BB9D7BD-E7B6-4876-AA37-2FC1057029E2}" type="presOf" srcId="{4736DAD3-9BBD-4886-8B10-66EA574F6C38}" destId="{7573E2D3-EF3A-455B-B653-B282FF532485}" srcOrd="0" destOrd="0" presId="urn:microsoft.com/office/officeart/2005/8/layout/vList2"/>
    <dgm:cxn modelId="{EF4DA7F9-78D4-4E73-823B-239B81BE965E}" type="presOf" srcId="{531D63EE-4258-4A78-B2F9-1E4C38D7AAA7}" destId="{D23A7AF6-F20F-4CBE-B508-533F9DEDBE0F}" srcOrd="0" destOrd="0" presId="urn:microsoft.com/office/officeart/2005/8/layout/vList2"/>
    <dgm:cxn modelId="{9037B0F5-FA5E-4A12-95CD-307C843B35A8}" type="presOf" srcId="{94D30F0B-F1C0-4E0B-8F17-204668FCB905}" destId="{13D2C50B-4CFA-4D45-8149-A2B5ADF894CD}" srcOrd="0" destOrd="0" presId="urn:microsoft.com/office/officeart/2005/8/layout/vList2"/>
    <dgm:cxn modelId="{18EAB455-8174-4757-945E-B6CAF4AD98D1}" srcId="{0C90F536-5255-498E-9A8C-9D91867F31E9}" destId="{CC0555F3-D662-4152-A2FE-D823A09FF0D9}" srcOrd="0" destOrd="0" parTransId="{2FFED63B-7C17-477E-B3B6-CF95366177E0}" sibTransId="{A80FC3FD-F69F-48BA-B0DA-7E5093F8FF94}"/>
    <dgm:cxn modelId="{62E0E3F5-8264-4061-B34D-CC23FEA481AA}" type="presParOf" srcId="{13D2C50B-4CFA-4D45-8149-A2B5ADF894CD}" destId="{7573E2D3-EF3A-455B-B653-B282FF532485}" srcOrd="0" destOrd="0" presId="urn:microsoft.com/office/officeart/2005/8/layout/vList2"/>
    <dgm:cxn modelId="{BBB00AC5-6BDF-4043-BCBD-30E89054CD73}" type="presParOf" srcId="{13D2C50B-4CFA-4D45-8149-A2B5ADF894CD}" destId="{AA0E0B01-704B-4709-9E2B-41E2FCAADCCC}" srcOrd="1" destOrd="0" presId="urn:microsoft.com/office/officeart/2005/8/layout/vList2"/>
    <dgm:cxn modelId="{6ADB3F81-2795-4E56-91D6-A4ECEC3BAB69}" type="presParOf" srcId="{13D2C50B-4CFA-4D45-8149-A2B5ADF894CD}" destId="{E40AECD1-C83E-4A38-A964-94DF1E8F4E0D}" srcOrd="2" destOrd="0" presId="urn:microsoft.com/office/officeart/2005/8/layout/vList2"/>
    <dgm:cxn modelId="{9362105E-D5DC-4B6E-B2DC-E289BE18572D}" type="presParOf" srcId="{13D2C50B-4CFA-4D45-8149-A2B5ADF894CD}" destId="{D23A7AF6-F20F-4CBE-B508-533F9DEDBE0F}" srcOrd="3" destOrd="0" presId="urn:microsoft.com/office/officeart/2005/8/layout/vList2"/>
    <dgm:cxn modelId="{889C2F8A-C15A-446A-AE60-E48A1028BBBF}" type="presParOf" srcId="{13D2C50B-4CFA-4D45-8149-A2B5ADF894CD}" destId="{DE506C53-F015-4512-A4F4-572514E65565}" srcOrd="4" destOrd="0" presId="urn:microsoft.com/office/officeart/2005/8/layout/vList2"/>
    <dgm:cxn modelId="{0A922E6A-B5C7-4553-A39A-B232D3B07909}" type="presParOf" srcId="{13D2C50B-4CFA-4D45-8149-A2B5ADF894CD}" destId="{BFF283DC-15FF-4A16-B4FF-B94D2A2125E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20A2AD-FE0D-44F2-9B78-435EC7B8C7F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8632B95-A7E4-4A71-BA6D-7030265C9AC8}">
      <dgm:prSet/>
      <dgm:spPr/>
      <dgm:t>
        <a:bodyPr/>
        <a:lstStyle/>
        <a:p>
          <a:pPr rtl="0"/>
          <a:r>
            <a:rPr lang="en-US" smtClean="0"/>
            <a:t>5. 	Bidding DC capacity and energy instead of AC capacity and energy</a:t>
          </a:r>
          <a:endParaRPr lang="en-US"/>
        </a:p>
      </dgm:t>
    </dgm:pt>
    <dgm:pt modelId="{9E1B5481-25C0-450F-9AAD-49AF0F116D43}" type="parTrans" cxnId="{A5CB8EF8-BD51-47A9-9C57-2617F0FE0FD8}">
      <dgm:prSet/>
      <dgm:spPr/>
      <dgm:t>
        <a:bodyPr/>
        <a:lstStyle/>
        <a:p>
          <a:endParaRPr lang="en-US"/>
        </a:p>
      </dgm:t>
    </dgm:pt>
    <dgm:pt modelId="{84D48435-DEF3-4790-BE24-166DC71713C3}" type="sibTrans" cxnId="{A5CB8EF8-BD51-47A9-9C57-2617F0FE0FD8}">
      <dgm:prSet/>
      <dgm:spPr/>
      <dgm:t>
        <a:bodyPr/>
        <a:lstStyle/>
        <a:p>
          <a:endParaRPr lang="en-US"/>
        </a:p>
      </dgm:t>
    </dgm:pt>
    <dgm:pt modelId="{3D2F054F-4BFD-4C3A-A19E-A6A9794D67FE}">
      <dgm:prSet/>
      <dgm:spPr/>
      <dgm:t>
        <a:bodyPr/>
        <a:lstStyle/>
        <a:p>
          <a:pPr rtl="0"/>
          <a:r>
            <a:rPr lang="en-US" dirty="0" smtClean="0"/>
            <a:t>Important for solar PV developers.  Utilities do not sell DC electricity to retail customers.  Bidding DC megawatts and megawatt-hours will cause inaccurate contract evaluations, and such bids may be declared  non-conforming and rejected</a:t>
          </a:r>
          <a:endParaRPr lang="en-US" dirty="0"/>
        </a:p>
      </dgm:t>
    </dgm:pt>
    <dgm:pt modelId="{E64A8D90-5380-4B38-B70A-F8C942493979}" type="parTrans" cxnId="{1D899229-0450-446A-97E9-95DCFA671987}">
      <dgm:prSet/>
      <dgm:spPr/>
      <dgm:t>
        <a:bodyPr/>
        <a:lstStyle/>
        <a:p>
          <a:endParaRPr lang="en-US"/>
        </a:p>
      </dgm:t>
    </dgm:pt>
    <dgm:pt modelId="{49BFD3D0-91DF-4658-AF00-39C7B8EB6F43}" type="sibTrans" cxnId="{1D899229-0450-446A-97E9-95DCFA671987}">
      <dgm:prSet/>
      <dgm:spPr/>
      <dgm:t>
        <a:bodyPr/>
        <a:lstStyle/>
        <a:p>
          <a:endParaRPr lang="en-US"/>
        </a:p>
      </dgm:t>
    </dgm:pt>
    <dgm:pt modelId="{FA616BE8-9FB6-4821-82DF-EC1A57A19606}">
      <dgm:prSet/>
      <dgm:spPr/>
      <dgm:t>
        <a:bodyPr/>
        <a:lstStyle/>
        <a:p>
          <a:pPr rtl="0"/>
          <a:r>
            <a:rPr lang="en-US" smtClean="0"/>
            <a:t>4. 	Adding or renaming worksheets</a:t>
          </a:r>
          <a:endParaRPr lang="en-US"/>
        </a:p>
      </dgm:t>
    </dgm:pt>
    <dgm:pt modelId="{EDF5569F-5C22-41DB-B913-5C3C0625D339}" type="parTrans" cxnId="{99737841-D948-4915-BA10-5160E5205122}">
      <dgm:prSet/>
      <dgm:spPr/>
      <dgm:t>
        <a:bodyPr/>
        <a:lstStyle/>
        <a:p>
          <a:endParaRPr lang="en-US"/>
        </a:p>
      </dgm:t>
    </dgm:pt>
    <dgm:pt modelId="{14EE6243-0C15-4495-B403-46672419928D}" type="sibTrans" cxnId="{99737841-D948-4915-BA10-5160E5205122}">
      <dgm:prSet/>
      <dgm:spPr/>
      <dgm:t>
        <a:bodyPr/>
        <a:lstStyle/>
        <a:p>
          <a:endParaRPr lang="en-US"/>
        </a:p>
      </dgm:t>
    </dgm:pt>
    <dgm:pt modelId="{35E8EB03-62D0-4781-93C1-50E8B6EF1DBA}">
      <dgm:prSet/>
      <dgm:spPr/>
      <dgm:t>
        <a:bodyPr/>
        <a:lstStyle/>
        <a:p>
          <a:pPr rtl="0"/>
          <a:r>
            <a:rPr lang="en-US" dirty="0" smtClean="0"/>
            <a:t>If the bid has multiple options for pricing/COD/deliveries/etc., fill out separate pricing forms for each option.  Adding worksheets, or renaming worksheets, create problems with interpretation and processing, and the bid may be declared non-conforming and rejected</a:t>
          </a:r>
          <a:endParaRPr lang="en-US" dirty="0"/>
        </a:p>
      </dgm:t>
    </dgm:pt>
    <dgm:pt modelId="{FCE52A8C-90A5-4E55-954D-294756BC26FF}" type="parTrans" cxnId="{A05C6567-0DCF-47BB-8E2F-4D839EB4FE00}">
      <dgm:prSet/>
      <dgm:spPr/>
      <dgm:t>
        <a:bodyPr/>
        <a:lstStyle/>
        <a:p>
          <a:endParaRPr lang="en-US"/>
        </a:p>
      </dgm:t>
    </dgm:pt>
    <dgm:pt modelId="{2B402F52-3E68-4A97-823D-D4CBFA4A97B7}" type="sibTrans" cxnId="{A05C6567-0DCF-47BB-8E2F-4D839EB4FE00}">
      <dgm:prSet/>
      <dgm:spPr/>
      <dgm:t>
        <a:bodyPr/>
        <a:lstStyle/>
        <a:p>
          <a:endParaRPr lang="en-US"/>
        </a:p>
      </dgm:t>
    </dgm:pt>
    <dgm:pt modelId="{7F22751C-308A-430F-AAA4-AFF56BB35C78}">
      <dgm:prSet/>
      <dgm:spPr/>
      <dgm:t>
        <a:bodyPr/>
        <a:lstStyle/>
        <a:p>
          <a:pPr rtl="0"/>
          <a:r>
            <a:rPr lang="en-US" smtClean="0"/>
            <a:t>3. 	Wrong project technology</a:t>
          </a:r>
          <a:endParaRPr lang="en-US"/>
        </a:p>
      </dgm:t>
    </dgm:pt>
    <dgm:pt modelId="{C28B83AF-9B04-400B-8E2D-826E51DF07A3}" type="parTrans" cxnId="{144F1C1C-ACD8-45AA-AE5F-6665B5870223}">
      <dgm:prSet/>
      <dgm:spPr/>
      <dgm:t>
        <a:bodyPr/>
        <a:lstStyle/>
        <a:p>
          <a:endParaRPr lang="en-US"/>
        </a:p>
      </dgm:t>
    </dgm:pt>
    <dgm:pt modelId="{39B6B66F-4490-4833-924C-3A53733F47F1}" type="sibTrans" cxnId="{144F1C1C-ACD8-45AA-AE5F-6665B5870223}">
      <dgm:prSet/>
      <dgm:spPr/>
      <dgm:t>
        <a:bodyPr/>
        <a:lstStyle/>
        <a:p>
          <a:endParaRPr lang="en-US"/>
        </a:p>
      </dgm:t>
    </dgm:pt>
    <dgm:pt modelId="{9AB4739D-F452-4B3B-B29F-4DA683FF36E1}">
      <dgm:prSet/>
      <dgm:spPr/>
      <dgm:t>
        <a:bodyPr/>
        <a:lstStyle/>
        <a:p>
          <a:pPr rtl="0"/>
          <a:r>
            <a:rPr lang="en-US" dirty="0" smtClean="0"/>
            <a:t>Make sure that the Project Information form describes the technology as “Solar PV” if it is solar photovoltaics, “Wind “ if the project is wind, etc.  For projects that are a combination of technologies, enter “Hybrid”</a:t>
          </a:r>
          <a:endParaRPr lang="en-US" dirty="0"/>
        </a:p>
      </dgm:t>
    </dgm:pt>
    <dgm:pt modelId="{08103DEE-CDB2-43F7-A637-19B227FBC212}" type="parTrans" cxnId="{BC4B6945-FA16-4D66-B048-00D26F211BAE}">
      <dgm:prSet/>
      <dgm:spPr/>
      <dgm:t>
        <a:bodyPr/>
        <a:lstStyle/>
        <a:p>
          <a:endParaRPr lang="en-US"/>
        </a:p>
      </dgm:t>
    </dgm:pt>
    <dgm:pt modelId="{2ECE42C4-EC7D-47BB-ACF8-26DCAEEB7873}" type="sibTrans" cxnId="{BC4B6945-FA16-4D66-B048-00D26F211BAE}">
      <dgm:prSet/>
      <dgm:spPr/>
      <dgm:t>
        <a:bodyPr/>
        <a:lstStyle/>
        <a:p>
          <a:endParaRPr lang="en-US"/>
        </a:p>
      </dgm:t>
    </dgm:pt>
    <dgm:pt modelId="{6AAD6A1D-4929-4DB3-BB58-B6BD8F35FD5D}">
      <dgm:prSet/>
      <dgm:spPr/>
      <dgm:t>
        <a:bodyPr/>
        <a:lstStyle/>
        <a:p>
          <a:pPr rtl="0"/>
          <a:r>
            <a:rPr lang="en-US" smtClean="0"/>
            <a:t>2.	Pricing form data inconsistent with project description form</a:t>
          </a:r>
          <a:endParaRPr lang="en-US"/>
        </a:p>
      </dgm:t>
    </dgm:pt>
    <dgm:pt modelId="{D9A21510-7C0B-4ED2-AF48-5C638DC67541}" type="parTrans" cxnId="{0EF77AE5-BBC8-4832-A06D-7CC4C88690BD}">
      <dgm:prSet/>
      <dgm:spPr/>
      <dgm:t>
        <a:bodyPr/>
        <a:lstStyle/>
        <a:p>
          <a:endParaRPr lang="en-US"/>
        </a:p>
      </dgm:t>
    </dgm:pt>
    <dgm:pt modelId="{12EF4092-E69D-4824-91E5-EAE4346EDCCD}" type="sibTrans" cxnId="{0EF77AE5-BBC8-4832-A06D-7CC4C88690BD}">
      <dgm:prSet/>
      <dgm:spPr/>
      <dgm:t>
        <a:bodyPr/>
        <a:lstStyle/>
        <a:p>
          <a:endParaRPr lang="en-US"/>
        </a:p>
      </dgm:t>
    </dgm:pt>
    <dgm:pt modelId="{192EA3D1-397C-421E-974E-F5A601F990A5}">
      <dgm:prSet/>
      <dgm:spPr/>
      <dgm:t>
        <a:bodyPr/>
        <a:lstStyle/>
        <a:p>
          <a:pPr rtl="0"/>
          <a:r>
            <a:rPr lang="en-US" dirty="0" smtClean="0"/>
            <a:t>The Project Description Form and the Pricing Forms should describe the same project and pricing options.  If options are submitted that are inconsistent with the Project Description Form, the options may be declared non-conforming and rejected.  If none of the submitted pricing forms match the Project Description Form, the entire bid may be rejected</a:t>
          </a:r>
          <a:endParaRPr lang="en-US" dirty="0"/>
        </a:p>
      </dgm:t>
    </dgm:pt>
    <dgm:pt modelId="{5D667ED4-50CA-4C4D-AD16-2CA073FBEDB2}" type="parTrans" cxnId="{222C0F51-8675-4141-944E-F940A4393CC2}">
      <dgm:prSet/>
      <dgm:spPr/>
      <dgm:t>
        <a:bodyPr/>
        <a:lstStyle/>
        <a:p>
          <a:endParaRPr lang="en-US"/>
        </a:p>
      </dgm:t>
    </dgm:pt>
    <dgm:pt modelId="{C63F3B72-8A20-4A2A-888B-FF954F9BE499}" type="sibTrans" cxnId="{222C0F51-8675-4141-944E-F940A4393CC2}">
      <dgm:prSet/>
      <dgm:spPr/>
      <dgm:t>
        <a:bodyPr/>
        <a:lstStyle/>
        <a:p>
          <a:endParaRPr lang="en-US"/>
        </a:p>
      </dgm:t>
    </dgm:pt>
    <dgm:pt modelId="{B7EDA102-DBF0-4776-AF8C-12088F0C92AF}" type="pres">
      <dgm:prSet presAssocID="{4020A2AD-FE0D-44F2-9B78-435EC7B8C7F9}" presName="linear" presStyleCnt="0">
        <dgm:presLayoutVars>
          <dgm:animLvl val="lvl"/>
          <dgm:resizeHandles val="exact"/>
        </dgm:presLayoutVars>
      </dgm:prSet>
      <dgm:spPr/>
      <dgm:t>
        <a:bodyPr/>
        <a:lstStyle/>
        <a:p>
          <a:endParaRPr lang="en-US"/>
        </a:p>
      </dgm:t>
    </dgm:pt>
    <dgm:pt modelId="{7DEDE373-0219-4066-9245-5069B38FAEF3}" type="pres">
      <dgm:prSet presAssocID="{88632B95-A7E4-4A71-BA6D-7030265C9AC8}" presName="parentText" presStyleLbl="node1" presStyleIdx="0" presStyleCnt="4">
        <dgm:presLayoutVars>
          <dgm:chMax val="0"/>
          <dgm:bulletEnabled val="1"/>
        </dgm:presLayoutVars>
      </dgm:prSet>
      <dgm:spPr/>
      <dgm:t>
        <a:bodyPr/>
        <a:lstStyle/>
        <a:p>
          <a:endParaRPr lang="en-US"/>
        </a:p>
      </dgm:t>
    </dgm:pt>
    <dgm:pt modelId="{712229FD-4F03-43DC-A026-0E065EF7F24A}" type="pres">
      <dgm:prSet presAssocID="{88632B95-A7E4-4A71-BA6D-7030265C9AC8}" presName="childText" presStyleLbl="revTx" presStyleIdx="0" presStyleCnt="4">
        <dgm:presLayoutVars>
          <dgm:bulletEnabled val="1"/>
        </dgm:presLayoutVars>
      </dgm:prSet>
      <dgm:spPr/>
      <dgm:t>
        <a:bodyPr/>
        <a:lstStyle/>
        <a:p>
          <a:endParaRPr lang="en-US"/>
        </a:p>
      </dgm:t>
    </dgm:pt>
    <dgm:pt modelId="{A88B58CE-8F2E-456E-8435-3FC500030441}" type="pres">
      <dgm:prSet presAssocID="{FA616BE8-9FB6-4821-82DF-EC1A57A19606}" presName="parentText" presStyleLbl="node1" presStyleIdx="1" presStyleCnt="4">
        <dgm:presLayoutVars>
          <dgm:chMax val="0"/>
          <dgm:bulletEnabled val="1"/>
        </dgm:presLayoutVars>
      </dgm:prSet>
      <dgm:spPr/>
      <dgm:t>
        <a:bodyPr/>
        <a:lstStyle/>
        <a:p>
          <a:endParaRPr lang="en-US"/>
        </a:p>
      </dgm:t>
    </dgm:pt>
    <dgm:pt modelId="{E0905B19-72DB-4092-8E6B-F056AB28C25E}" type="pres">
      <dgm:prSet presAssocID="{FA616BE8-9FB6-4821-82DF-EC1A57A19606}" presName="childText" presStyleLbl="revTx" presStyleIdx="1" presStyleCnt="4">
        <dgm:presLayoutVars>
          <dgm:bulletEnabled val="1"/>
        </dgm:presLayoutVars>
      </dgm:prSet>
      <dgm:spPr/>
      <dgm:t>
        <a:bodyPr/>
        <a:lstStyle/>
        <a:p>
          <a:endParaRPr lang="en-US"/>
        </a:p>
      </dgm:t>
    </dgm:pt>
    <dgm:pt modelId="{82D485DE-E604-4A5A-A0F1-E55BE6CA24A2}" type="pres">
      <dgm:prSet presAssocID="{7F22751C-308A-430F-AAA4-AFF56BB35C78}" presName="parentText" presStyleLbl="node1" presStyleIdx="2" presStyleCnt="4">
        <dgm:presLayoutVars>
          <dgm:chMax val="0"/>
          <dgm:bulletEnabled val="1"/>
        </dgm:presLayoutVars>
      </dgm:prSet>
      <dgm:spPr/>
      <dgm:t>
        <a:bodyPr/>
        <a:lstStyle/>
        <a:p>
          <a:endParaRPr lang="en-US"/>
        </a:p>
      </dgm:t>
    </dgm:pt>
    <dgm:pt modelId="{CD6542E9-6295-4133-951A-2211104DDEE3}" type="pres">
      <dgm:prSet presAssocID="{7F22751C-308A-430F-AAA4-AFF56BB35C78}" presName="childText" presStyleLbl="revTx" presStyleIdx="2" presStyleCnt="4">
        <dgm:presLayoutVars>
          <dgm:bulletEnabled val="1"/>
        </dgm:presLayoutVars>
      </dgm:prSet>
      <dgm:spPr/>
      <dgm:t>
        <a:bodyPr/>
        <a:lstStyle/>
        <a:p>
          <a:endParaRPr lang="en-US"/>
        </a:p>
      </dgm:t>
    </dgm:pt>
    <dgm:pt modelId="{1DEBCE4B-B8B2-43F7-A5A4-8F03B48C5D22}" type="pres">
      <dgm:prSet presAssocID="{6AAD6A1D-4929-4DB3-BB58-B6BD8F35FD5D}" presName="parentText" presStyleLbl="node1" presStyleIdx="3" presStyleCnt="4">
        <dgm:presLayoutVars>
          <dgm:chMax val="0"/>
          <dgm:bulletEnabled val="1"/>
        </dgm:presLayoutVars>
      </dgm:prSet>
      <dgm:spPr/>
      <dgm:t>
        <a:bodyPr/>
        <a:lstStyle/>
        <a:p>
          <a:endParaRPr lang="en-US"/>
        </a:p>
      </dgm:t>
    </dgm:pt>
    <dgm:pt modelId="{7B5CE29D-7958-445A-A637-8AA349B90686}" type="pres">
      <dgm:prSet presAssocID="{6AAD6A1D-4929-4DB3-BB58-B6BD8F35FD5D}" presName="childText" presStyleLbl="revTx" presStyleIdx="3" presStyleCnt="4">
        <dgm:presLayoutVars>
          <dgm:bulletEnabled val="1"/>
        </dgm:presLayoutVars>
      </dgm:prSet>
      <dgm:spPr/>
      <dgm:t>
        <a:bodyPr/>
        <a:lstStyle/>
        <a:p>
          <a:endParaRPr lang="en-US"/>
        </a:p>
      </dgm:t>
    </dgm:pt>
  </dgm:ptLst>
  <dgm:cxnLst>
    <dgm:cxn modelId="{186C2154-E410-4AD1-8B92-916EF9365271}" type="presOf" srcId="{6AAD6A1D-4929-4DB3-BB58-B6BD8F35FD5D}" destId="{1DEBCE4B-B8B2-43F7-A5A4-8F03B48C5D22}" srcOrd="0" destOrd="0" presId="urn:microsoft.com/office/officeart/2005/8/layout/vList2"/>
    <dgm:cxn modelId="{0EF77AE5-BBC8-4832-A06D-7CC4C88690BD}" srcId="{4020A2AD-FE0D-44F2-9B78-435EC7B8C7F9}" destId="{6AAD6A1D-4929-4DB3-BB58-B6BD8F35FD5D}" srcOrd="3" destOrd="0" parTransId="{D9A21510-7C0B-4ED2-AF48-5C638DC67541}" sibTransId="{12EF4092-E69D-4824-91E5-EAE4346EDCCD}"/>
    <dgm:cxn modelId="{9D7EACEF-9CF9-45CE-B7AA-648B23FBCC78}" type="presOf" srcId="{7F22751C-308A-430F-AAA4-AFF56BB35C78}" destId="{82D485DE-E604-4A5A-A0F1-E55BE6CA24A2}" srcOrd="0" destOrd="0" presId="urn:microsoft.com/office/officeart/2005/8/layout/vList2"/>
    <dgm:cxn modelId="{A0CE0DE6-880B-49BD-8141-FDF505AEB5F1}" type="presOf" srcId="{FA616BE8-9FB6-4821-82DF-EC1A57A19606}" destId="{A88B58CE-8F2E-456E-8435-3FC500030441}" srcOrd="0" destOrd="0" presId="urn:microsoft.com/office/officeart/2005/8/layout/vList2"/>
    <dgm:cxn modelId="{DB59F1FA-6200-4E13-A5DC-6FC62D2AEE58}" type="presOf" srcId="{88632B95-A7E4-4A71-BA6D-7030265C9AC8}" destId="{7DEDE373-0219-4066-9245-5069B38FAEF3}" srcOrd="0" destOrd="0" presId="urn:microsoft.com/office/officeart/2005/8/layout/vList2"/>
    <dgm:cxn modelId="{99737841-D948-4915-BA10-5160E5205122}" srcId="{4020A2AD-FE0D-44F2-9B78-435EC7B8C7F9}" destId="{FA616BE8-9FB6-4821-82DF-EC1A57A19606}" srcOrd="1" destOrd="0" parTransId="{EDF5569F-5C22-41DB-B913-5C3C0625D339}" sibTransId="{14EE6243-0C15-4495-B403-46672419928D}"/>
    <dgm:cxn modelId="{53B988F7-737F-4E2D-A93F-8EA6E3713A45}" type="presOf" srcId="{35E8EB03-62D0-4781-93C1-50E8B6EF1DBA}" destId="{E0905B19-72DB-4092-8E6B-F056AB28C25E}" srcOrd="0" destOrd="0" presId="urn:microsoft.com/office/officeart/2005/8/layout/vList2"/>
    <dgm:cxn modelId="{A5CB8EF8-BD51-47A9-9C57-2617F0FE0FD8}" srcId="{4020A2AD-FE0D-44F2-9B78-435EC7B8C7F9}" destId="{88632B95-A7E4-4A71-BA6D-7030265C9AC8}" srcOrd="0" destOrd="0" parTransId="{9E1B5481-25C0-450F-9AAD-49AF0F116D43}" sibTransId="{84D48435-DEF3-4790-BE24-166DC71713C3}"/>
    <dgm:cxn modelId="{CBB89B36-584D-48A8-9900-843AA74345AB}" type="presOf" srcId="{4020A2AD-FE0D-44F2-9B78-435EC7B8C7F9}" destId="{B7EDA102-DBF0-4776-AF8C-12088F0C92AF}" srcOrd="0" destOrd="0" presId="urn:microsoft.com/office/officeart/2005/8/layout/vList2"/>
    <dgm:cxn modelId="{A05C6567-0DCF-47BB-8E2F-4D839EB4FE00}" srcId="{FA616BE8-9FB6-4821-82DF-EC1A57A19606}" destId="{35E8EB03-62D0-4781-93C1-50E8B6EF1DBA}" srcOrd="0" destOrd="0" parTransId="{FCE52A8C-90A5-4E55-954D-294756BC26FF}" sibTransId="{2B402F52-3E68-4A97-823D-D4CBFA4A97B7}"/>
    <dgm:cxn modelId="{1D899229-0450-446A-97E9-95DCFA671987}" srcId="{88632B95-A7E4-4A71-BA6D-7030265C9AC8}" destId="{3D2F054F-4BFD-4C3A-A19E-A6A9794D67FE}" srcOrd="0" destOrd="0" parTransId="{E64A8D90-5380-4B38-B70A-F8C942493979}" sibTransId="{49BFD3D0-91DF-4658-AF00-39C7B8EB6F43}"/>
    <dgm:cxn modelId="{0D217C75-45D0-4ECC-89FB-6E94B67DB200}" type="presOf" srcId="{9AB4739D-F452-4B3B-B29F-4DA683FF36E1}" destId="{CD6542E9-6295-4133-951A-2211104DDEE3}" srcOrd="0" destOrd="0" presId="urn:microsoft.com/office/officeart/2005/8/layout/vList2"/>
    <dgm:cxn modelId="{996CEBD7-6CC7-4FB0-A612-1BCC5598C4CE}" type="presOf" srcId="{192EA3D1-397C-421E-974E-F5A601F990A5}" destId="{7B5CE29D-7958-445A-A637-8AA349B90686}" srcOrd="0" destOrd="0" presId="urn:microsoft.com/office/officeart/2005/8/layout/vList2"/>
    <dgm:cxn modelId="{BC4B6945-FA16-4D66-B048-00D26F211BAE}" srcId="{7F22751C-308A-430F-AAA4-AFF56BB35C78}" destId="{9AB4739D-F452-4B3B-B29F-4DA683FF36E1}" srcOrd="0" destOrd="0" parTransId="{08103DEE-CDB2-43F7-A637-19B227FBC212}" sibTransId="{2ECE42C4-EC7D-47BB-ACF8-26DCAEEB7873}"/>
    <dgm:cxn modelId="{222C0F51-8675-4141-944E-F940A4393CC2}" srcId="{6AAD6A1D-4929-4DB3-BB58-B6BD8F35FD5D}" destId="{192EA3D1-397C-421E-974E-F5A601F990A5}" srcOrd="0" destOrd="0" parTransId="{5D667ED4-50CA-4C4D-AD16-2CA073FBEDB2}" sibTransId="{C63F3B72-8A20-4A2A-888B-FF954F9BE499}"/>
    <dgm:cxn modelId="{144F1C1C-ACD8-45AA-AE5F-6665B5870223}" srcId="{4020A2AD-FE0D-44F2-9B78-435EC7B8C7F9}" destId="{7F22751C-308A-430F-AAA4-AFF56BB35C78}" srcOrd="2" destOrd="0" parTransId="{C28B83AF-9B04-400B-8E2D-826E51DF07A3}" sibTransId="{39B6B66F-4490-4833-924C-3A53733F47F1}"/>
    <dgm:cxn modelId="{91393F9A-54AF-4110-8CEE-FECBF3774786}" type="presOf" srcId="{3D2F054F-4BFD-4C3A-A19E-A6A9794D67FE}" destId="{712229FD-4F03-43DC-A026-0E065EF7F24A}" srcOrd="0" destOrd="0" presId="urn:microsoft.com/office/officeart/2005/8/layout/vList2"/>
    <dgm:cxn modelId="{D02DE2BA-7231-4A7B-AF4C-02ED3F5E3323}" type="presParOf" srcId="{B7EDA102-DBF0-4776-AF8C-12088F0C92AF}" destId="{7DEDE373-0219-4066-9245-5069B38FAEF3}" srcOrd="0" destOrd="0" presId="urn:microsoft.com/office/officeart/2005/8/layout/vList2"/>
    <dgm:cxn modelId="{F47CD8E9-FF2A-41D0-8D90-C213062C7FCD}" type="presParOf" srcId="{B7EDA102-DBF0-4776-AF8C-12088F0C92AF}" destId="{712229FD-4F03-43DC-A026-0E065EF7F24A}" srcOrd="1" destOrd="0" presId="urn:microsoft.com/office/officeart/2005/8/layout/vList2"/>
    <dgm:cxn modelId="{CCD94ADD-1E6F-4B58-9443-DDE8147ADC1E}" type="presParOf" srcId="{B7EDA102-DBF0-4776-AF8C-12088F0C92AF}" destId="{A88B58CE-8F2E-456E-8435-3FC500030441}" srcOrd="2" destOrd="0" presId="urn:microsoft.com/office/officeart/2005/8/layout/vList2"/>
    <dgm:cxn modelId="{902D7379-63B1-4CBC-815E-63A9A397457D}" type="presParOf" srcId="{B7EDA102-DBF0-4776-AF8C-12088F0C92AF}" destId="{E0905B19-72DB-4092-8E6B-F056AB28C25E}" srcOrd="3" destOrd="0" presId="urn:microsoft.com/office/officeart/2005/8/layout/vList2"/>
    <dgm:cxn modelId="{FA78EDD1-A5DB-4518-9AFA-A6B8BC434DED}" type="presParOf" srcId="{B7EDA102-DBF0-4776-AF8C-12088F0C92AF}" destId="{82D485DE-E604-4A5A-A0F1-E55BE6CA24A2}" srcOrd="4" destOrd="0" presId="urn:microsoft.com/office/officeart/2005/8/layout/vList2"/>
    <dgm:cxn modelId="{11AA8816-E0BD-4775-B3D6-CBAD8CDE5A5F}" type="presParOf" srcId="{B7EDA102-DBF0-4776-AF8C-12088F0C92AF}" destId="{CD6542E9-6295-4133-951A-2211104DDEE3}" srcOrd="5" destOrd="0" presId="urn:microsoft.com/office/officeart/2005/8/layout/vList2"/>
    <dgm:cxn modelId="{1B11DDB7-8FB3-4694-B91D-517696572CBC}" type="presParOf" srcId="{B7EDA102-DBF0-4776-AF8C-12088F0C92AF}" destId="{1DEBCE4B-B8B2-43F7-A5A4-8F03B48C5D22}" srcOrd="6" destOrd="0" presId="urn:microsoft.com/office/officeart/2005/8/layout/vList2"/>
    <dgm:cxn modelId="{68594E83-1E4B-4358-A693-CBD8E3F16B35}" type="presParOf" srcId="{B7EDA102-DBF0-4776-AF8C-12088F0C92AF}" destId="{7B5CE29D-7958-445A-A637-8AA349B906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15B520-5A26-4430-A70E-A20655FAD5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E694AE9-74FC-42A7-8063-E52574EBB844}">
      <dgm:prSet/>
      <dgm:spPr/>
      <dgm:t>
        <a:bodyPr/>
        <a:lstStyle/>
        <a:p>
          <a:pPr rtl="0"/>
          <a:r>
            <a:rPr lang="en-US" dirty="0" smtClean="0"/>
            <a:t>1.  Making the utility fill out your bid form</a:t>
          </a:r>
          <a:endParaRPr lang="en-US" dirty="0"/>
        </a:p>
      </dgm:t>
    </dgm:pt>
    <dgm:pt modelId="{1ABC2424-135B-4887-846A-7C9A7294B323}" type="parTrans" cxnId="{90EAC5E9-05DE-4B53-A30F-850D01A9547A}">
      <dgm:prSet/>
      <dgm:spPr/>
      <dgm:t>
        <a:bodyPr/>
        <a:lstStyle/>
        <a:p>
          <a:endParaRPr lang="en-US"/>
        </a:p>
      </dgm:t>
    </dgm:pt>
    <dgm:pt modelId="{2F9A2E67-202A-4EB9-A7D8-1D5D9F8AB60F}" type="sibTrans" cxnId="{90EAC5E9-05DE-4B53-A30F-850D01A9547A}">
      <dgm:prSet/>
      <dgm:spPr/>
      <dgm:t>
        <a:bodyPr/>
        <a:lstStyle/>
        <a:p>
          <a:endParaRPr lang="en-US"/>
        </a:p>
      </dgm:t>
    </dgm:pt>
    <dgm:pt modelId="{CD460131-8CE1-4342-A986-64BDB86AE154}">
      <dgm:prSet/>
      <dgm:spPr/>
      <dgm:t>
        <a:bodyPr/>
        <a:lstStyle/>
        <a:p>
          <a:pPr rtl="0"/>
          <a:r>
            <a:rPr lang="en-US" dirty="0" smtClean="0"/>
            <a:t>Bidders must be evaluated fairly, and the utility must demonstrate that bidders have been treated equally in an RFO.  Creating ambiguities in a pricing form that forces the utility to “fill out” critical sections, either as additions or corrections, is not only a time-consuming process that can lead to inaccuracies, but can also be construed as special treatment of bidders, creating conflict of interest and jeopardizing the integrity of the RFO process</a:t>
          </a:r>
          <a:endParaRPr lang="en-US" dirty="0"/>
        </a:p>
      </dgm:t>
    </dgm:pt>
    <dgm:pt modelId="{E527CCD5-67A2-419D-87AE-57AC5F90D80B}" type="parTrans" cxnId="{A34A1D02-4C6C-483F-8409-7913163EF049}">
      <dgm:prSet/>
      <dgm:spPr/>
      <dgm:t>
        <a:bodyPr/>
        <a:lstStyle/>
        <a:p>
          <a:endParaRPr lang="en-US"/>
        </a:p>
      </dgm:t>
    </dgm:pt>
    <dgm:pt modelId="{929CE7B3-1A87-4DA5-BA0C-55E444A5AF25}" type="sibTrans" cxnId="{A34A1D02-4C6C-483F-8409-7913163EF049}">
      <dgm:prSet/>
      <dgm:spPr/>
      <dgm:t>
        <a:bodyPr/>
        <a:lstStyle/>
        <a:p>
          <a:endParaRPr lang="en-US"/>
        </a:p>
      </dgm:t>
    </dgm:pt>
    <dgm:pt modelId="{B2FBA2BB-448F-41A4-9C6F-0A7C0CB6EA41}">
      <dgm:prSet/>
      <dgm:spPr/>
      <dgm:t>
        <a:bodyPr/>
        <a:lstStyle/>
        <a:p>
          <a:pPr rtl="0"/>
          <a:r>
            <a:rPr lang="en-US" dirty="0" smtClean="0"/>
            <a:t>If you have made mistakes in your pricing forms, you can notify us by email (allsourcerfo@semprautilities.com), but you must make the corrections yourselves and submit them separately, with a notice to us that the revised form replaces the form previously submitted.  Please include the name of the form to be replaced and the date of the original submission.  All corrections must be submitted before the bid closing deadline. Failure to submit corrected bid forms may result in a bid being declared non-conforming and rejected</a:t>
          </a:r>
          <a:endParaRPr lang="en-US" dirty="0"/>
        </a:p>
      </dgm:t>
    </dgm:pt>
    <dgm:pt modelId="{796CD9FF-7770-446C-8878-5703AB4E277E}" type="parTrans" cxnId="{AE85FA09-F696-4FC0-BE74-FE1F9320D55D}">
      <dgm:prSet/>
      <dgm:spPr/>
      <dgm:t>
        <a:bodyPr/>
        <a:lstStyle/>
        <a:p>
          <a:endParaRPr lang="en-US"/>
        </a:p>
      </dgm:t>
    </dgm:pt>
    <dgm:pt modelId="{14ABDB6E-C646-4F68-BE82-EB95DA6C67BA}" type="sibTrans" cxnId="{AE85FA09-F696-4FC0-BE74-FE1F9320D55D}">
      <dgm:prSet/>
      <dgm:spPr/>
      <dgm:t>
        <a:bodyPr/>
        <a:lstStyle/>
        <a:p>
          <a:endParaRPr lang="en-US"/>
        </a:p>
      </dgm:t>
    </dgm:pt>
    <dgm:pt modelId="{10ED1468-DEED-4EEE-B990-6F9B3986EDF3}" type="pres">
      <dgm:prSet presAssocID="{4915B520-5A26-4430-A70E-A20655FAD55F}" presName="linear" presStyleCnt="0">
        <dgm:presLayoutVars>
          <dgm:animLvl val="lvl"/>
          <dgm:resizeHandles val="exact"/>
        </dgm:presLayoutVars>
      </dgm:prSet>
      <dgm:spPr/>
      <dgm:t>
        <a:bodyPr/>
        <a:lstStyle/>
        <a:p>
          <a:endParaRPr lang="en-US"/>
        </a:p>
      </dgm:t>
    </dgm:pt>
    <dgm:pt modelId="{E37C02DC-3A77-421A-B285-0B1DD808FBF2}" type="pres">
      <dgm:prSet presAssocID="{2E694AE9-74FC-42A7-8063-E52574EBB844}" presName="parentText" presStyleLbl="node1" presStyleIdx="0" presStyleCnt="1">
        <dgm:presLayoutVars>
          <dgm:chMax val="0"/>
          <dgm:bulletEnabled val="1"/>
        </dgm:presLayoutVars>
      </dgm:prSet>
      <dgm:spPr/>
      <dgm:t>
        <a:bodyPr/>
        <a:lstStyle/>
        <a:p>
          <a:endParaRPr lang="en-US"/>
        </a:p>
      </dgm:t>
    </dgm:pt>
    <dgm:pt modelId="{5C36D5A4-CDF2-4469-9098-A8BBB7FDEAAF}" type="pres">
      <dgm:prSet presAssocID="{2E694AE9-74FC-42A7-8063-E52574EBB844}" presName="childText" presStyleLbl="revTx" presStyleIdx="0" presStyleCnt="1">
        <dgm:presLayoutVars>
          <dgm:bulletEnabled val="1"/>
        </dgm:presLayoutVars>
      </dgm:prSet>
      <dgm:spPr/>
      <dgm:t>
        <a:bodyPr/>
        <a:lstStyle/>
        <a:p>
          <a:endParaRPr lang="en-US"/>
        </a:p>
      </dgm:t>
    </dgm:pt>
  </dgm:ptLst>
  <dgm:cxnLst>
    <dgm:cxn modelId="{AE85FA09-F696-4FC0-BE74-FE1F9320D55D}" srcId="{2E694AE9-74FC-42A7-8063-E52574EBB844}" destId="{B2FBA2BB-448F-41A4-9C6F-0A7C0CB6EA41}" srcOrd="1" destOrd="0" parTransId="{796CD9FF-7770-446C-8878-5703AB4E277E}" sibTransId="{14ABDB6E-C646-4F68-BE82-EB95DA6C67BA}"/>
    <dgm:cxn modelId="{90EAC5E9-05DE-4B53-A30F-850D01A9547A}" srcId="{4915B520-5A26-4430-A70E-A20655FAD55F}" destId="{2E694AE9-74FC-42A7-8063-E52574EBB844}" srcOrd="0" destOrd="0" parTransId="{1ABC2424-135B-4887-846A-7C9A7294B323}" sibTransId="{2F9A2E67-202A-4EB9-A7D8-1D5D9F8AB60F}"/>
    <dgm:cxn modelId="{A34A1D02-4C6C-483F-8409-7913163EF049}" srcId="{2E694AE9-74FC-42A7-8063-E52574EBB844}" destId="{CD460131-8CE1-4342-A986-64BDB86AE154}" srcOrd="0" destOrd="0" parTransId="{E527CCD5-67A2-419D-87AE-57AC5F90D80B}" sibTransId="{929CE7B3-1A87-4DA5-BA0C-55E444A5AF25}"/>
    <dgm:cxn modelId="{87866443-A3FD-45DA-BD24-0B51B565A30B}" type="presOf" srcId="{2E694AE9-74FC-42A7-8063-E52574EBB844}" destId="{E37C02DC-3A77-421A-B285-0B1DD808FBF2}" srcOrd="0" destOrd="0" presId="urn:microsoft.com/office/officeart/2005/8/layout/vList2"/>
    <dgm:cxn modelId="{0D28CC73-ACC6-4841-83AD-348DCA2DFDAB}" type="presOf" srcId="{B2FBA2BB-448F-41A4-9C6F-0A7C0CB6EA41}" destId="{5C36D5A4-CDF2-4469-9098-A8BBB7FDEAAF}" srcOrd="0" destOrd="1" presId="urn:microsoft.com/office/officeart/2005/8/layout/vList2"/>
    <dgm:cxn modelId="{D20179E0-4A73-49D0-87EF-7FCFEBB20D95}" type="presOf" srcId="{CD460131-8CE1-4342-A986-64BDB86AE154}" destId="{5C36D5A4-CDF2-4469-9098-A8BBB7FDEAAF}" srcOrd="0" destOrd="0" presId="urn:microsoft.com/office/officeart/2005/8/layout/vList2"/>
    <dgm:cxn modelId="{B94D6B39-B9FB-40CD-A963-82AAC4380E26}" type="presOf" srcId="{4915B520-5A26-4430-A70E-A20655FAD55F}" destId="{10ED1468-DEED-4EEE-B990-6F9B3986EDF3}" srcOrd="0" destOrd="0" presId="urn:microsoft.com/office/officeart/2005/8/layout/vList2"/>
    <dgm:cxn modelId="{1756C326-2BF7-47DA-9F21-E43A63F1ADB9}" type="presParOf" srcId="{10ED1468-DEED-4EEE-B990-6F9B3986EDF3}" destId="{E37C02DC-3A77-421A-B285-0B1DD808FBF2}" srcOrd="0" destOrd="0" presId="urn:microsoft.com/office/officeart/2005/8/layout/vList2"/>
    <dgm:cxn modelId="{D383A7D9-731E-4E8B-8625-6119C2AA9112}" type="presParOf" srcId="{10ED1468-DEED-4EEE-B990-6F9B3986EDF3}" destId="{5C36D5A4-CDF2-4469-9098-A8BBB7FDEAA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2FB435-B8C8-4D06-8EF9-510B9BEB12DB}" type="doc">
      <dgm:prSet loTypeId="urn:microsoft.com/office/officeart/2005/8/layout/equation1" loCatId="relationship" qsTypeId="urn:microsoft.com/office/officeart/2005/8/quickstyle/3d1" qsCatId="3D" csTypeId="urn:microsoft.com/office/officeart/2005/8/colors/colorful1" csCatId="colorful" phldr="1"/>
      <dgm:spPr/>
    </dgm:pt>
    <dgm:pt modelId="{04EE2B46-1C8A-4AA7-AFB0-029AA4938933}">
      <dgm:prSet phldrT="[Text]"/>
      <dgm:spPr/>
      <dgm:t>
        <a:bodyPr/>
        <a:lstStyle/>
        <a:p>
          <a:r>
            <a:rPr lang="en-US" dirty="0" smtClean="0"/>
            <a:t>Benefits</a:t>
          </a:r>
          <a:endParaRPr lang="en-US" dirty="0"/>
        </a:p>
      </dgm:t>
    </dgm:pt>
    <dgm:pt modelId="{2200BB97-D270-4E20-B33A-287D4E5956E4}" type="parTrans" cxnId="{DE475FC5-9191-4B5C-B883-7A49332CD6C3}">
      <dgm:prSet/>
      <dgm:spPr/>
      <dgm:t>
        <a:bodyPr/>
        <a:lstStyle/>
        <a:p>
          <a:endParaRPr lang="en-US"/>
        </a:p>
      </dgm:t>
    </dgm:pt>
    <dgm:pt modelId="{0481389C-6510-4D8F-9812-06E651DAC5AC}" type="sibTrans" cxnId="{DE475FC5-9191-4B5C-B883-7A49332CD6C3}">
      <dgm:prSet/>
      <dgm:spPr/>
      <dgm:t>
        <a:bodyPr/>
        <a:lstStyle/>
        <a:p>
          <a:endParaRPr lang="en-US"/>
        </a:p>
      </dgm:t>
    </dgm:pt>
    <dgm:pt modelId="{F1BCD534-358E-4B41-BEC6-C5D42CC1AE3E}">
      <dgm:prSet phldrT="[Text]"/>
      <dgm:spPr/>
      <dgm:t>
        <a:bodyPr/>
        <a:lstStyle/>
        <a:p>
          <a:r>
            <a:rPr lang="en-US" dirty="0" smtClean="0"/>
            <a:t>Costs</a:t>
          </a:r>
          <a:endParaRPr lang="en-US" dirty="0"/>
        </a:p>
      </dgm:t>
    </dgm:pt>
    <dgm:pt modelId="{C59D0A15-4EEA-4E58-9F45-6809FC066BAA}" type="parTrans" cxnId="{1DFC7E6E-C88E-4120-A78B-E81515AFEF61}">
      <dgm:prSet/>
      <dgm:spPr/>
      <dgm:t>
        <a:bodyPr/>
        <a:lstStyle/>
        <a:p>
          <a:endParaRPr lang="en-US"/>
        </a:p>
      </dgm:t>
    </dgm:pt>
    <dgm:pt modelId="{44AF9503-32B3-4A51-BF8F-A9AC23F2D17C}" type="sibTrans" cxnId="{1DFC7E6E-C88E-4120-A78B-E81515AFEF61}">
      <dgm:prSet/>
      <dgm:spPr/>
      <dgm:t>
        <a:bodyPr/>
        <a:lstStyle/>
        <a:p>
          <a:endParaRPr lang="en-US"/>
        </a:p>
      </dgm:t>
    </dgm:pt>
    <dgm:pt modelId="{04DDFD8D-6DB2-4FDA-9AB7-B9BC0C326F0B}">
      <dgm:prSet phldrT="[Text]"/>
      <dgm:spPr/>
      <dgm:t>
        <a:bodyPr/>
        <a:lstStyle/>
        <a:p>
          <a:r>
            <a:rPr lang="en-US" dirty="0" smtClean="0"/>
            <a:t>Net Market Value</a:t>
          </a:r>
          <a:endParaRPr lang="en-US" dirty="0"/>
        </a:p>
      </dgm:t>
    </dgm:pt>
    <dgm:pt modelId="{A7649F09-C076-412A-AF22-F0D97C9325FD}" type="parTrans" cxnId="{2830AC93-CA07-4E82-8970-42F3A6DC76A1}">
      <dgm:prSet/>
      <dgm:spPr/>
      <dgm:t>
        <a:bodyPr/>
        <a:lstStyle/>
        <a:p>
          <a:endParaRPr lang="en-US"/>
        </a:p>
      </dgm:t>
    </dgm:pt>
    <dgm:pt modelId="{6CB48742-988A-4CC6-9155-7E4CFB9A7CC4}" type="sibTrans" cxnId="{2830AC93-CA07-4E82-8970-42F3A6DC76A1}">
      <dgm:prSet/>
      <dgm:spPr/>
      <dgm:t>
        <a:bodyPr/>
        <a:lstStyle/>
        <a:p>
          <a:endParaRPr lang="en-US"/>
        </a:p>
      </dgm:t>
    </dgm:pt>
    <dgm:pt modelId="{C3F01578-DAC7-4D8F-AC0F-1688084E4A2A}" type="pres">
      <dgm:prSet presAssocID="{DD2FB435-B8C8-4D06-8EF9-510B9BEB12DB}" presName="linearFlow" presStyleCnt="0">
        <dgm:presLayoutVars>
          <dgm:dir/>
          <dgm:resizeHandles val="exact"/>
        </dgm:presLayoutVars>
      </dgm:prSet>
      <dgm:spPr/>
    </dgm:pt>
    <dgm:pt modelId="{78631754-4019-48E0-B6DE-560128063A53}" type="pres">
      <dgm:prSet presAssocID="{04EE2B46-1C8A-4AA7-AFB0-029AA4938933}" presName="node" presStyleLbl="node1" presStyleIdx="0" presStyleCnt="3">
        <dgm:presLayoutVars>
          <dgm:bulletEnabled val="1"/>
        </dgm:presLayoutVars>
      </dgm:prSet>
      <dgm:spPr/>
      <dgm:t>
        <a:bodyPr/>
        <a:lstStyle/>
        <a:p>
          <a:endParaRPr lang="en-US"/>
        </a:p>
      </dgm:t>
    </dgm:pt>
    <dgm:pt modelId="{9255B6F6-5E04-4336-A2E8-99707AD3C9AE}" type="pres">
      <dgm:prSet presAssocID="{0481389C-6510-4D8F-9812-06E651DAC5AC}" presName="spacerL" presStyleCnt="0"/>
      <dgm:spPr/>
    </dgm:pt>
    <dgm:pt modelId="{9EC29871-D2B3-4AB2-AA9A-DE03975AA028}" type="pres">
      <dgm:prSet presAssocID="{0481389C-6510-4D8F-9812-06E651DAC5AC}" presName="sibTrans" presStyleLbl="sibTrans2D1" presStyleIdx="0" presStyleCnt="2"/>
      <dgm:spPr>
        <a:prstGeom prst="mathMinus">
          <a:avLst/>
        </a:prstGeom>
      </dgm:spPr>
      <dgm:t>
        <a:bodyPr/>
        <a:lstStyle/>
        <a:p>
          <a:endParaRPr lang="en-US"/>
        </a:p>
      </dgm:t>
    </dgm:pt>
    <dgm:pt modelId="{24059781-CC4F-4FE1-9576-CA41A42E726E}" type="pres">
      <dgm:prSet presAssocID="{0481389C-6510-4D8F-9812-06E651DAC5AC}" presName="spacerR" presStyleCnt="0"/>
      <dgm:spPr/>
    </dgm:pt>
    <dgm:pt modelId="{008FEA5A-5FEF-47B2-A2BD-4B815A520E77}" type="pres">
      <dgm:prSet presAssocID="{F1BCD534-358E-4B41-BEC6-C5D42CC1AE3E}" presName="node" presStyleLbl="node1" presStyleIdx="1" presStyleCnt="3">
        <dgm:presLayoutVars>
          <dgm:bulletEnabled val="1"/>
        </dgm:presLayoutVars>
      </dgm:prSet>
      <dgm:spPr/>
      <dgm:t>
        <a:bodyPr/>
        <a:lstStyle/>
        <a:p>
          <a:endParaRPr lang="en-US"/>
        </a:p>
      </dgm:t>
    </dgm:pt>
    <dgm:pt modelId="{431B9A94-A4E7-48F0-9A07-955FA16BED0F}" type="pres">
      <dgm:prSet presAssocID="{44AF9503-32B3-4A51-BF8F-A9AC23F2D17C}" presName="spacerL" presStyleCnt="0"/>
      <dgm:spPr/>
    </dgm:pt>
    <dgm:pt modelId="{8CAE3CE1-A2A2-4E23-8F30-1FF97DE1A6B6}" type="pres">
      <dgm:prSet presAssocID="{44AF9503-32B3-4A51-BF8F-A9AC23F2D17C}" presName="sibTrans" presStyleLbl="sibTrans2D1" presStyleIdx="1" presStyleCnt="2"/>
      <dgm:spPr/>
      <dgm:t>
        <a:bodyPr/>
        <a:lstStyle/>
        <a:p>
          <a:endParaRPr lang="en-US"/>
        </a:p>
      </dgm:t>
    </dgm:pt>
    <dgm:pt modelId="{6832A2A6-D3CA-41ED-B743-3E0AE65CF412}" type="pres">
      <dgm:prSet presAssocID="{44AF9503-32B3-4A51-BF8F-A9AC23F2D17C}" presName="spacerR" presStyleCnt="0"/>
      <dgm:spPr/>
    </dgm:pt>
    <dgm:pt modelId="{C761C04A-DCC8-45E3-A5C8-E8A892032060}" type="pres">
      <dgm:prSet presAssocID="{04DDFD8D-6DB2-4FDA-9AB7-B9BC0C326F0B}" presName="node" presStyleLbl="node1" presStyleIdx="2" presStyleCnt="3">
        <dgm:presLayoutVars>
          <dgm:bulletEnabled val="1"/>
        </dgm:presLayoutVars>
      </dgm:prSet>
      <dgm:spPr/>
      <dgm:t>
        <a:bodyPr/>
        <a:lstStyle/>
        <a:p>
          <a:endParaRPr lang="en-US"/>
        </a:p>
      </dgm:t>
    </dgm:pt>
  </dgm:ptLst>
  <dgm:cxnLst>
    <dgm:cxn modelId="{07C3587B-1FCE-4334-A826-724F914A3EF2}" type="presOf" srcId="{04EE2B46-1C8A-4AA7-AFB0-029AA4938933}" destId="{78631754-4019-48E0-B6DE-560128063A53}" srcOrd="0" destOrd="0" presId="urn:microsoft.com/office/officeart/2005/8/layout/equation1"/>
    <dgm:cxn modelId="{FF8AEA88-AB02-4894-821C-E784CD5AE72F}" type="presOf" srcId="{F1BCD534-358E-4B41-BEC6-C5D42CC1AE3E}" destId="{008FEA5A-5FEF-47B2-A2BD-4B815A520E77}" srcOrd="0" destOrd="0" presId="urn:microsoft.com/office/officeart/2005/8/layout/equation1"/>
    <dgm:cxn modelId="{DE475FC5-9191-4B5C-B883-7A49332CD6C3}" srcId="{DD2FB435-B8C8-4D06-8EF9-510B9BEB12DB}" destId="{04EE2B46-1C8A-4AA7-AFB0-029AA4938933}" srcOrd="0" destOrd="0" parTransId="{2200BB97-D270-4E20-B33A-287D4E5956E4}" sibTransId="{0481389C-6510-4D8F-9812-06E651DAC5AC}"/>
    <dgm:cxn modelId="{765009D1-7367-4CBB-9E74-F0B0881DBB31}" type="presOf" srcId="{DD2FB435-B8C8-4D06-8EF9-510B9BEB12DB}" destId="{C3F01578-DAC7-4D8F-AC0F-1688084E4A2A}" srcOrd="0" destOrd="0" presId="urn:microsoft.com/office/officeart/2005/8/layout/equation1"/>
    <dgm:cxn modelId="{2830AC93-CA07-4E82-8970-42F3A6DC76A1}" srcId="{DD2FB435-B8C8-4D06-8EF9-510B9BEB12DB}" destId="{04DDFD8D-6DB2-4FDA-9AB7-B9BC0C326F0B}" srcOrd="2" destOrd="0" parTransId="{A7649F09-C076-412A-AF22-F0D97C9325FD}" sibTransId="{6CB48742-988A-4CC6-9155-7E4CFB9A7CC4}"/>
    <dgm:cxn modelId="{68E55697-EB65-43FB-839A-50AD5E3F08C6}" type="presOf" srcId="{44AF9503-32B3-4A51-BF8F-A9AC23F2D17C}" destId="{8CAE3CE1-A2A2-4E23-8F30-1FF97DE1A6B6}" srcOrd="0" destOrd="0" presId="urn:microsoft.com/office/officeart/2005/8/layout/equation1"/>
    <dgm:cxn modelId="{97B709F3-2EF1-4640-A7F4-DD051009E971}" type="presOf" srcId="{0481389C-6510-4D8F-9812-06E651DAC5AC}" destId="{9EC29871-D2B3-4AB2-AA9A-DE03975AA028}" srcOrd="0" destOrd="0" presId="urn:microsoft.com/office/officeart/2005/8/layout/equation1"/>
    <dgm:cxn modelId="{1DFC7E6E-C88E-4120-A78B-E81515AFEF61}" srcId="{DD2FB435-B8C8-4D06-8EF9-510B9BEB12DB}" destId="{F1BCD534-358E-4B41-BEC6-C5D42CC1AE3E}" srcOrd="1" destOrd="0" parTransId="{C59D0A15-4EEA-4E58-9F45-6809FC066BAA}" sibTransId="{44AF9503-32B3-4A51-BF8F-A9AC23F2D17C}"/>
    <dgm:cxn modelId="{40BA225E-3554-4930-A8BC-A9688E1C12DF}" type="presOf" srcId="{04DDFD8D-6DB2-4FDA-9AB7-B9BC0C326F0B}" destId="{C761C04A-DCC8-45E3-A5C8-E8A892032060}" srcOrd="0" destOrd="0" presId="urn:microsoft.com/office/officeart/2005/8/layout/equation1"/>
    <dgm:cxn modelId="{A3766923-2942-4234-A5F1-2F311ABF1025}" type="presParOf" srcId="{C3F01578-DAC7-4D8F-AC0F-1688084E4A2A}" destId="{78631754-4019-48E0-B6DE-560128063A53}" srcOrd="0" destOrd="0" presId="urn:microsoft.com/office/officeart/2005/8/layout/equation1"/>
    <dgm:cxn modelId="{912819D5-D82F-4611-8F1B-5B676D50A13F}" type="presParOf" srcId="{C3F01578-DAC7-4D8F-AC0F-1688084E4A2A}" destId="{9255B6F6-5E04-4336-A2E8-99707AD3C9AE}" srcOrd="1" destOrd="0" presId="urn:microsoft.com/office/officeart/2005/8/layout/equation1"/>
    <dgm:cxn modelId="{D80D0416-9BF3-4E45-966C-2E7ED10FA370}" type="presParOf" srcId="{C3F01578-DAC7-4D8F-AC0F-1688084E4A2A}" destId="{9EC29871-D2B3-4AB2-AA9A-DE03975AA028}" srcOrd="2" destOrd="0" presId="urn:microsoft.com/office/officeart/2005/8/layout/equation1"/>
    <dgm:cxn modelId="{1DC05478-5935-4250-BFE5-AD33CBC1F8F8}" type="presParOf" srcId="{C3F01578-DAC7-4D8F-AC0F-1688084E4A2A}" destId="{24059781-CC4F-4FE1-9576-CA41A42E726E}" srcOrd="3" destOrd="0" presId="urn:microsoft.com/office/officeart/2005/8/layout/equation1"/>
    <dgm:cxn modelId="{4EB6B150-DDEA-4F28-A404-33B62EC83748}" type="presParOf" srcId="{C3F01578-DAC7-4D8F-AC0F-1688084E4A2A}" destId="{008FEA5A-5FEF-47B2-A2BD-4B815A520E77}" srcOrd="4" destOrd="0" presId="urn:microsoft.com/office/officeart/2005/8/layout/equation1"/>
    <dgm:cxn modelId="{1437A2CF-D1CA-4377-AEBF-93AA9439299B}" type="presParOf" srcId="{C3F01578-DAC7-4D8F-AC0F-1688084E4A2A}" destId="{431B9A94-A4E7-48F0-9A07-955FA16BED0F}" srcOrd="5" destOrd="0" presId="urn:microsoft.com/office/officeart/2005/8/layout/equation1"/>
    <dgm:cxn modelId="{8DA9F70B-E9B9-4348-A284-8BA3428B655B}" type="presParOf" srcId="{C3F01578-DAC7-4D8F-AC0F-1688084E4A2A}" destId="{8CAE3CE1-A2A2-4E23-8F30-1FF97DE1A6B6}" srcOrd="6" destOrd="0" presId="urn:microsoft.com/office/officeart/2005/8/layout/equation1"/>
    <dgm:cxn modelId="{BF8C150D-6AA7-4CA3-ADFF-FA4CAFFEA84D}" type="presParOf" srcId="{C3F01578-DAC7-4D8F-AC0F-1688084E4A2A}" destId="{6832A2A6-D3CA-41ED-B743-3E0AE65CF412}" srcOrd="7" destOrd="0" presId="urn:microsoft.com/office/officeart/2005/8/layout/equation1"/>
    <dgm:cxn modelId="{4B090A10-AA37-4163-85E4-B875A01A163F}" type="presParOf" srcId="{C3F01578-DAC7-4D8F-AC0F-1688084E4A2A}" destId="{C761C04A-DCC8-45E3-A5C8-E8A89203206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1B0338-A64D-4A2A-B7F6-20B87D612726}"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A97DE075-41CC-4516-9D09-FC94ADC4A82B}">
      <dgm:prSet phldrT="[Text]"/>
      <dgm:spPr/>
      <dgm:t>
        <a:bodyPr/>
        <a:lstStyle/>
        <a:p>
          <a:r>
            <a:rPr lang="en-US" dirty="0" smtClean="0">
              <a:solidFill>
                <a:schemeClr val="bg1"/>
              </a:solidFill>
            </a:rPr>
            <a:t>Optimized Energy Dispatch</a:t>
          </a:r>
          <a:endParaRPr lang="en-US" dirty="0">
            <a:solidFill>
              <a:schemeClr val="bg1"/>
            </a:solidFill>
          </a:endParaRPr>
        </a:p>
      </dgm:t>
    </dgm:pt>
    <dgm:pt modelId="{2F57C34D-9B1D-4C6D-B657-31388A154486}" type="parTrans" cxnId="{E2C8833D-A9EA-4460-8A20-6CFC766540DC}">
      <dgm:prSet/>
      <dgm:spPr/>
      <dgm:t>
        <a:bodyPr/>
        <a:lstStyle/>
        <a:p>
          <a:endParaRPr lang="en-US"/>
        </a:p>
      </dgm:t>
    </dgm:pt>
    <dgm:pt modelId="{A2A7A721-A487-4623-B472-3AC75BB00AA8}" type="sibTrans" cxnId="{E2C8833D-A9EA-4460-8A20-6CFC766540DC}">
      <dgm:prSet/>
      <dgm:spPr/>
      <dgm:t>
        <a:bodyPr/>
        <a:lstStyle/>
        <a:p>
          <a:endParaRPr lang="en-US"/>
        </a:p>
      </dgm:t>
    </dgm:pt>
    <dgm:pt modelId="{D3A3FB38-8A7F-4610-BD27-7F595D99FFEE}">
      <dgm:prSet phldrT="[Text]" custT="1"/>
      <dgm:spPr/>
      <dgm:t>
        <a:bodyPr/>
        <a:lstStyle/>
        <a:p>
          <a:r>
            <a:rPr lang="en-US" sz="1000" dirty="0" smtClean="0">
              <a:solidFill>
                <a:srgbClr val="000000"/>
              </a:solidFill>
            </a:rPr>
            <a:t>Price Forecasts</a:t>
          </a:r>
          <a:endParaRPr lang="en-US" sz="1000" dirty="0">
            <a:solidFill>
              <a:srgbClr val="000000"/>
            </a:solidFill>
          </a:endParaRPr>
        </a:p>
      </dgm:t>
    </dgm:pt>
    <dgm:pt modelId="{0B5ADB3F-7880-4E37-A773-D9588BB3B95C}" type="parTrans" cxnId="{15017CF6-1C5F-45E0-9BD7-4AC79DE9CEDF}">
      <dgm:prSet/>
      <dgm:spPr/>
      <dgm:t>
        <a:bodyPr/>
        <a:lstStyle/>
        <a:p>
          <a:endParaRPr lang="en-US"/>
        </a:p>
      </dgm:t>
    </dgm:pt>
    <dgm:pt modelId="{981046A2-2734-4003-8810-956021914357}" type="sibTrans" cxnId="{15017CF6-1C5F-45E0-9BD7-4AC79DE9CEDF}">
      <dgm:prSet/>
      <dgm:spPr/>
      <dgm:t>
        <a:bodyPr/>
        <a:lstStyle/>
        <a:p>
          <a:endParaRPr lang="en-US"/>
        </a:p>
      </dgm:t>
    </dgm:pt>
    <dgm:pt modelId="{54DD7C84-9A98-4A65-8931-A7D963D1341F}">
      <dgm:prSet phldrT="[Text]" custT="1"/>
      <dgm:spPr/>
      <dgm:t>
        <a:bodyPr/>
        <a:lstStyle/>
        <a:p>
          <a:r>
            <a:rPr lang="en-US" sz="1100" dirty="0" smtClean="0">
              <a:solidFill>
                <a:srgbClr val="000000"/>
              </a:solidFill>
            </a:rPr>
            <a:t>Energy Dispatch Benefits and  Costs</a:t>
          </a:r>
          <a:endParaRPr lang="en-US" sz="1100" dirty="0">
            <a:solidFill>
              <a:srgbClr val="000000"/>
            </a:solidFill>
          </a:endParaRPr>
        </a:p>
      </dgm:t>
    </dgm:pt>
    <dgm:pt modelId="{9260786D-BF56-4851-97A9-A442998E2430}" type="parTrans" cxnId="{CAF17686-F25F-4262-99D9-091C0DEAF99F}">
      <dgm:prSet/>
      <dgm:spPr/>
      <dgm:t>
        <a:bodyPr/>
        <a:lstStyle/>
        <a:p>
          <a:endParaRPr lang="en-US"/>
        </a:p>
      </dgm:t>
    </dgm:pt>
    <dgm:pt modelId="{E48F3CC6-B2F8-46E6-A29C-FF373A5F7B91}" type="sibTrans" cxnId="{CAF17686-F25F-4262-99D9-091C0DEAF99F}">
      <dgm:prSet/>
      <dgm:spPr/>
      <dgm:t>
        <a:bodyPr/>
        <a:lstStyle/>
        <a:p>
          <a:endParaRPr lang="en-US"/>
        </a:p>
      </dgm:t>
    </dgm:pt>
    <dgm:pt modelId="{8CB10E54-AD2B-4484-8597-317ED23468FE}">
      <dgm:prSet phldrT="[Text]" custT="1"/>
      <dgm:spPr/>
      <dgm:t>
        <a:bodyPr/>
        <a:lstStyle/>
        <a:p>
          <a:r>
            <a:rPr lang="en-US" sz="1000" dirty="0" smtClean="0">
              <a:solidFill>
                <a:srgbClr val="000000"/>
              </a:solidFill>
            </a:rPr>
            <a:t>Variable  Dispatch Costs</a:t>
          </a:r>
          <a:r>
            <a:rPr lang="en-US" sz="500" dirty="0" smtClean="0">
              <a:solidFill>
                <a:srgbClr val="000000"/>
              </a:solidFill>
            </a:rPr>
            <a:t>.</a:t>
          </a:r>
          <a:endParaRPr lang="en-US" sz="500" dirty="0">
            <a:solidFill>
              <a:srgbClr val="000000"/>
            </a:solidFill>
          </a:endParaRPr>
        </a:p>
      </dgm:t>
    </dgm:pt>
    <dgm:pt modelId="{C7A7016C-199E-42E7-AB87-4950C1D64AEB}" type="parTrans" cxnId="{1712327E-8F52-4A76-8478-204170E022FE}">
      <dgm:prSet/>
      <dgm:spPr/>
      <dgm:t>
        <a:bodyPr/>
        <a:lstStyle/>
        <a:p>
          <a:endParaRPr lang="en-US"/>
        </a:p>
      </dgm:t>
    </dgm:pt>
    <dgm:pt modelId="{85B63540-6C5F-4706-9750-45666CB02792}" type="sibTrans" cxnId="{1712327E-8F52-4A76-8478-204170E022FE}">
      <dgm:prSet/>
      <dgm:spPr/>
      <dgm:t>
        <a:bodyPr/>
        <a:lstStyle/>
        <a:p>
          <a:endParaRPr lang="en-US"/>
        </a:p>
      </dgm:t>
    </dgm:pt>
    <dgm:pt modelId="{791E941E-CB41-4FA7-ADC2-217EEB4C619F}">
      <dgm:prSet phldrT="[Text]" custT="1"/>
      <dgm:spPr/>
      <dgm:t>
        <a:bodyPr/>
        <a:lstStyle/>
        <a:p>
          <a:r>
            <a:rPr lang="en-US" sz="1000" dirty="0" smtClean="0">
              <a:solidFill>
                <a:srgbClr val="000000"/>
              </a:solidFill>
            </a:rPr>
            <a:t>Resource Characteristics/Constraints</a:t>
          </a:r>
          <a:endParaRPr lang="en-US" sz="1000" dirty="0">
            <a:solidFill>
              <a:srgbClr val="000000"/>
            </a:solidFill>
          </a:endParaRPr>
        </a:p>
      </dgm:t>
    </dgm:pt>
    <dgm:pt modelId="{2AB4CE83-9D61-4825-B082-1CB04E282805}" type="parTrans" cxnId="{C12C838A-49C7-4E78-8F3A-88E0365507BA}">
      <dgm:prSet/>
      <dgm:spPr/>
      <dgm:t>
        <a:bodyPr/>
        <a:lstStyle/>
        <a:p>
          <a:endParaRPr lang="en-US"/>
        </a:p>
      </dgm:t>
    </dgm:pt>
    <dgm:pt modelId="{FD168A59-0ECA-47C1-B5A4-808587B82882}" type="sibTrans" cxnId="{C12C838A-49C7-4E78-8F3A-88E0365507BA}">
      <dgm:prSet/>
      <dgm:spPr/>
      <dgm:t>
        <a:bodyPr/>
        <a:lstStyle/>
        <a:p>
          <a:endParaRPr lang="en-US"/>
        </a:p>
      </dgm:t>
    </dgm:pt>
    <dgm:pt modelId="{21B1E1B5-FF17-4BE5-9555-5092E48E458D}">
      <dgm:prSet custScaleX="149276"/>
      <dgm:spPr/>
      <dgm:t>
        <a:bodyPr/>
        <a:lstStyle/>
        <a:p>
          <a:endParaRPr lang="en-US"/>
        </a:p>
      </dgm:t>
    </dgm:pt>
    <dgm:pt modelId="{EC16DE41-AFFF-4D07-9199-0B99EFFB4819}" type="parTrans" cxnId="{6BCD918C-8378-4AFC-AE22-FCE224DA9AD5}">
      <dgm:prSet custAng="10800000"/>
      <dgm:spPr/>
      <dgm:t>
        <a:bodyPr/>
        <a:lstStyle/>
        <a:p>
          <a:endParaRPr lang="en-US"/>
        </a:p>
      </dgm:t>
    </dgm:pt>
    <dgm:pt modelId="{E72E84FC-E29B-4620-8C3D-512C6A1C9AC8}" type="sibTrans" cxnId="{6BCD918C-8378-4AFC-AE22-FCE224DA9AD5}">
      <dgm:prSet/>
      <dgm:spPr/>
      <dgm:t>
        <a:bodyPr/>
        <a:lstStyle/>
        <a:p>
          <a:endParaRPr lang="en-US"/>
        </a:p>
      </dgm:t>
    </dgm:pt>
    <dgm:pt modelId="{D6079A22-7148-4454-BA43-6CAC19D5825F}" type="pres">
      <dgm:prSet presAssocID="{6A1B0338-A64D-4A2A-B7F6-20B87D612726}" presName="Name0" presStyleCnt="0">
        <dgm:presLayoutVars>
          <dgm:chMax val="1"/>
          <dgm:dir/>
          <dgm:animLvl val="ctr"/>
          <dgm:resizeHandles val="exact"/>
        </dgm:presLayoutVars>
      </dgm:prSet>
      <dgm:spPr/>
      <dgm:t>
        <a:bodyPr/>
        <a:lstStyle/>
        <a:p>
          <a:endParaRPr lang="en-US"/>
        </a:p>
      </dgm:t>
    </dgm:pt>
    <dgm:pt modelId="{6B3C2728-ECDE-4A16-8987-C829BDE4B2FC}" type="pres">
      <dgm:prSet presAssocID="{A97DE075-41CC-4516-9D09-FC94ADC4A82B}" presName="centerShape" presStyleLbl="node0" presStyleIdx="0" presStyleCnt="1"/>
      <dgm:spPr/>
      <dgm:t>
        <a:bodyPr/>
        <a:lstStyle/>
        <a:p>
          <a:endParaRPr lang="en-US"/>
        </a:p>
      </dgm:t>
    </dgm:pt>
    <dgm:pt modelId="{F655E652-0F4A-40C3-BA96-EFDC4810F6F2}" type="pres">
      <dgm:prSet presAssocID="{0B5ADB3F-7880-4E37-A773-D9588BB3B95C}" presName="parTrans" presStyleLbl="sibTrans2D1" presStyleIdx="0" presStyleCnt="4" custAng="10800000"/>
      <dgm:spPr/>
      <dgm:t>
        <a:bodyPr/>
        <a:lstStyle/>
        <a:p>
          <a:endParaRPr lang="en-US"/>
        </a:p>
      </dgm:t>
    </dgm:pt>
    <dgm:pt modelId="{36EE74C6-B34A-476F-818F-96BEF4636030}" type="pres">
      <dgm:prSet presAssocID="{0B5ADB3F-7880-4E37-A773-D9588BB3B95C}" presName="connectorText" presStyleLbl="sibTrans2D1" presStyleIdx="0" presStyleCnt="4"/>
      <dgm:spPr/>
      <dgm:t>
        <a:bodyPr/>
        <a:lstStyle/>
        <a:p>
          <a:endParaRPr lang="en-US"/>
        </a:p>
      </dgm:t>
    </dgm:pt>
    <dgm:pt modelId="{23712559-0950-4516-8CBA-D14F3D07495B}" type="pres">
      <dgm:prSet presAssocID="{D3A3FB38-8A7F-4610-BD27-7F595D99FFEE}" presName="node" presStyleLbl="node1" presStyleIdx="0" presStyleCnt="4" custScaleX="149276">
        <dgm:presLayoutVars>
          <dgm:bulletEnabled val="1"/>
        </dgm:presLayoutVars>
      </dgm:prSet>
      <dgm:spPr/>
      <dgm:t>
        <a:bodyPr/>
        <a:lstStyle/>
        <a:p>
          <a:endParaRPr lang="en-US"/>
        </a:p>
      </dgm:t>
    </dgm:pt>
    <dgm:pt modelId="{26752A74-D735-4ACF-8BA5-9A3C06451BFF}" type="pres">
      <dgm:prSet presAssocID="{9260786D-BF56-4851-97A9-A442998E2430}" presName="parTrans" presStyleLbl="sibTrans2D1" presStyleIdx="1" presStyleCnt="4"/>
      <dgm:spPr/>
      <dgm:t>
        <a:bodyPr/>
        <a:lstStyle/>
        <a:p>
          <a:endParaRPr lang="en-US"/>
        </a:p>
      </dgm:t>
    </dgm:pt>
    <dgm:pt modelId="{0E1FCB30-BD23-434E-9792-CE5E17CD0030}" type="pres">
      <dgm:prSet presAssocID="{9260786D-BF56-4851-97A9-A442998E2430}" presName="connectorText" presStyleLbl="sibTrans2D1" presStyleIdx="1" presStyleCnt="4"/>
      <dgm:spPr/>
      <dgm:t>
        <a:bodyPr/>
        <a:lstStyle/>
        <a:p>
          <a:endParaRPr lang="en-US"/>
        </a:p>
      </dgm:t>
    </dgm:pt>
    <dgm:pt modelId="{70D288AA-6A95-4ACF-B2AA-206C1618F8D9}" type="pres">
      <dgm:prSet presAssocID="{54DD7C84-9A98-4A65-8931-A7D963D1341F}" presName="node" presStyleLbl="node1" presStyleIdx="1" presStyleCnt="4" custScaleY="150292">
        <dgm:presLayoutVars>
          <dgm:bulletEnabled val="1"/>
        </dgm:presLayoutVars>
      </dgm:prSet>
      <dgm:spPr/>
      <dgm:t>
        <a:bodyPr/>
        <a:lstStyle/>
        <a:p>
          <a:endParaRPr lang="en-US"/>
        </a:p>
      </dgm:t>
    </dgm:pt>
    <dgm:pt modelId="{6BF3E4A8-02C1-4119-8D1F-1689998B9393}" type="pres">
      <dgm:prSet presAssocID="{C7A7016C-199E-42E7-AB87-4950C1D64AEB}" presName="parTrans" presStyleLbl="sibTrans2D1" presStyleIdx="2" presStyleCnt="4" custAng="10800000"/>
      <dgm:spPr/>
      <dgm:t>
        <a:bodyPr/>
        <a:lstStyle/>
        <a:p>
          <a:endParaRPr lang="en-US"/>
        </a:p>
      </dgm:t>
    </dgm:pt>
    <dgm:pt modelId="{42BDA85C-FA7B-471D-9A84-B3ADEA2A4A81}" type="pres">
      <dgm:prSet presAssocID="{C7A7016C-199E-42E7-AB87-4950C1D64AEB}" presName="connectorText" presStyleLbl="sibTrans2D1" presStyleIdx="2" presStyleCnt="4"/>
      <dgm:spPr/>
      <dgm:t>
        <a:bodyPr/>
        <a:lstStyle/>
        <a:p>
          <a:endParaRPr lang="en-US"/>
        </a:p>
      </dgm:t>
    </dgm:pt>
    <dgm:pt modelId="{68864965-5CD0-4996-9309-A31ABF97152D}" type="pres">
      <dgm:prSet presAssocID="{8CB10E54-AD2B-4484-8597-317ED23468FE}" presName="node" presStyleLbl="node1" presStyleIdx="2" presStyleCnt="4" custScaleX="116774">
        <dgm:presLayoutVars>
          <dgm:bulletEnabled val="1"/>
        </dgm:presLayoutVars>
      </dgm:prSet>
      <dgm:spPr/>
      <dgm:t>
        <a:bodyPr/>
        <a:lstStyle/>
        <a:p>
          <a:endParaRPr lang="en-US"/>
        </a:p>
      </dgm:t>
    </dgm:pt>
    <dgm:pt modelId="{9F450DD0-9F05-4122-A3EA-C86E7E9A1F85}" type="pres">
      <dgm:prSet presAssocID="{2AB4CE83-9D61-4825-B082-1CB04E282805}" presName="parTrans" presStyleLbl="sibTrans2D1" presStyleIdx="3" presStyleCnt="4" custAng="10800000"/>
      <dgm:spPr/>
      <dgm:t>
        <a:bodyPr/>
        <a:lstStyle/>
        <a:p>
          <a:endParaRPr lang="en-US"/>
        </a:p>
      </dgm:t>
    </dgm:pt>
    <dgm:pt modelId="{0712C316-92D0-4C54-BD44-EC54CB4CBDED}" type="pres">
      <dgm:prSet presAssocID="{2AB4CE83-9D61-4825-B082-1CB04E282805}" presName="connectorText" presStyleLbl="sibTrans2D1" presStyleIdx="3" presStyleCnt="4"/>
      <dgm:spPr/>
      <dgm:t>
        <a:bodyPr/>
        <a:lstStyle/>
        <a:p>
          <a:endParaRPr lang="en-US"/>
        </a:p>
      </dgm:t>
    </dgm:pt>
    <dgm:pt modelId="{07186955-54E8-4C58-BF55-02A1BB54B99C}" type="pres">
      <dgm:prSet presAssocID="{791E941E-CB41-4FA7-ADC2-217EEB4C619F}" presName="node" presStyleLbl="node1" presStyleIdx="3" presStyleCnt="4" custScaleX="112868" custScaleY="143871">
        <dgm:presLayoutVars>
          <dgm:bulletEnabled val="1"/>
        </dgm:presLayoutVars>
      </dgm:prSet>
      <dgm:spPr/>
      <dgm:t>
        <a:bodyPr/>
        <a:lstStyle/>
        <a:p>
          <a:endParaRPr lang="en-US"/>
        </a:p>
      </dgm:t>
    </dgm:pt>
  </dgm:ptLst>
  <dgm:cxnLst>
    <dgm:cxn modelId="{1712327E-8F52-4A76-8478-204170E022FE}" srcId="{A97DE075-41CC-4516-9D09-FC94ADC4A82B}" destId="{8CB10E54-AD2B-4484-8597-317ED23468FE}" srcOrd="2" destOrd="0" parTransId="{C7A7016C-199E-42E7-AB87-4950C1D64AEB}" sibTransId="{85B63540-6C5F-4706-9750-45666CB02792}"/>
    <dgm:cxn modelId="{8033CEC9-FE31-4A74-896F-745C7F32CD39}" type="presOf" srcId="{C7A7016C-199E-42E7-AB87-4950C1D64AEB}" destId="{42BDA85C-FA7B-471D-9A84-B3ADEA2A4A81}" srcOrd="1" destOrd="0" presId="urn:microsoft.com/office/officeart/2005/8/layout/radial5"/>
    <dgm:cxn modelId="{15017CF6-1C5F-45E0-9BD7-4AC79DE9CEDF}" srcId="{A97DE075-41CC-4516-9D09-FC94ADC4A82B}" destId="{D3A3FB38-8A7F-4610-BD27-7F595D99FFEE}" srcOrd="0" destOrd="0" parTransId="{0B5ADB3F-7880-4E37-A773-D9588BB3B95C}" sibTransId="{981046A2-2734-4003-8810-956021914357}"/>
    <dgm:cxn modelId="{A02070E1-1D2B-421A-81B8-973A1877F215}" type="presOf" srcId="{2AB4CE83-9D61-4825-B082-1CB04E282805}" destId="{0712C316-92D0-4C54-BD44-EC54CB4CBDED}" srcOrd="1" destOrd="0" presId="urn:microsoft.com/office/officeart/2005/8/layout/radial5"/>
    <dgm:cxn modelId="{F2FEFD3D-1A1F-4B28-8846-498CE6188AD6}" type="presOf" srcId="{0B5ADB3F-7880-4E37-A773-D9588BB3B95C}" destId="{36EE74C6-B34A-476F-818F-96BEF4636030}" srcOrd="1" destOrd="0" presId="urn:microsoft.com/office/officeart/2005/8/layout/radial5"/>
    <dgm:cxn modelId="{C12C838A-49C7-4E78-8F3A-88E0365507BA}" srcId="{A97DE075-41CC-4516-9D09-FC94ADC4A82B}" destId="{791E941E-CB41-4FA7-ADC2-217EEB4C619F}" srcOrd="3" destOrd="0" parTransId="{2AB4CE83-9D61-4825-B082-1CB04E282805}" sibTransId="{FD168A59-0ECA-47C1-B5A4-808587B82882}"/>
    <dgm:cxn modelId="{2580E805-D6B2-48E5-AFFC-1B27725F4536}" type="presOf" srcId="{C7A7016C-199E-42E7-AB87-4950C1D64AEB}" destId="{6BF3E4A8-02C1-4119-8D1F-1689998B9393}" srcOrd="0" destOrd="0" presId="urn:microsoft.com/office/officeart/2005/8/layout/radial5"/>
    <dgm:cxn modelId="{81B9C7E9-921C-4412-9391-98FE1CCA839A}" type="presOf" srcId="{2AB4CE83-9D61-4825-B082-1CB04E282805}" destId="{9F450DD0-9F05-4122-A3EA-C86E7E9A1F85}" srcOrd="0" destOrd="0" presId="urn:microsoft.com/office/officeart/2005/8/layout/radial5"/>
    <dgm:cxn modelId="{7DDCC437-66D0-4EE5-8D22-29380C77830C}" type="presOf" srcId="{791E941E-CB41-4FA7-ADC2-217EEB4C619F}" destId="{07186955-54E8-4C58-BF55-02A1BB54B99C}" srcOrd="0" destOrd="0" presId="urn:microsoft.com/office/officeart/2005/8/layout/radial5"/>
    <dgm:cxn modelId="{CAF17686-F25F-4262-99D9-091C0DEAF99F}" srcId="{A97DE075-41CC-4516-9D09-FC94ADC4A82B}" destId="{54DD7C84-9A98-4A65-8931-A7D963D1341F}" srcOrd="1" destOrd="0" parTransId="{9260786D-BF56-4851-97A9-A442998E2430}" sibTransId="{E48F3CC6-B2F8-46E6-A29C-FF373A5F7B91}"/>
    <dgm:cxn modelId="{7D449ECC-0AC7-4ABB-A76F-9C357C1F22D1}" type="presOf" srcId="{54DD7C84-9A98-4A65-8931-A7D963D1341F}" destId="{70D288AA-6A95-4ACF-B2AA-206C1618F8D9}" srcOrd="0" destOrd="0" presId="urn:microsoft.com/office/officeart/2005/8/layout/radial5"/>
    <dgm:cxn modelId="{6385A7B8-F82F-4F59-A5D7-D9F5C2407798}" type="presOf" srcId="{6A1B0338-A64D-4A2A-B7F6-20B87D612726}" destId="{D6079A22-7148-4454-BA43-6CAC19D5825F}" srcOrd="0" destOrd="0" presId="urn:microsoft.com/office/officeart/2005/8/layout/radial5"/>
    <dgm:cxn modelId="{C781AAEF-2B37-4250-9146-97E3EC603FCF}" type="presOf" srcId="{9260786D-BF56-4851-97A9-A442998E2430}" destId="{26752A74-D735-4ACF-8BA5-9A3C06451BFF}" srcOrd="0" destOrd="0" presId="urn:microsoft.com/office/officeart/2005/8/layout/radial5"/>
    <dgm:cxn modelId="{6BCD918C-8378-4AFC-AE22-FCE224DA9AD5}" srcId="{6A1B0338-A64D-4A2A-B7F6-20B87D612726}" destId="{21B1E1B5-FF17-4BE5-9555-5092E48E458D}" srcOrd="1" destOrd="0" parTransId="{EC16DE41-AFFF-4D07-9199-0B99EFFB4819}" sibTransId="{E72E84FC-E29B-4620-8C3D-512C6A1C9AC8}"/>
    <dgm:cxn modelId="{718C68EF-7638-435B-91E4-4E2F2142CC02}" type="presOf" srcId="{9260786D-BF56-4851-97A9-A442998E2430}" destId="{0E1FCB30-BD23-434E-9792-CE5E17CD0030}" srcOrd="1" destOrd="0" presId="urn:microsoft.com/office/officeart/2005/8/layout/radial5"/>
    <dgm:cxn modelId="{EDC7C598-BBBC-4621-ABEA-4E4021729029}" type="presOf" srcId="{0B5ADB3F-7880-4E37-A773-D9588BB3B95C}" destId="{F655E652-0F4A-40C3-BA96-EFDC4810F6F2}" srcOrd="0" destOrd="0" presId="urn:microsoft.com/office/officeart/2005/8/layout/radial5"/>
    <dgm:cxn modelId="{C129E6F4-80FF-4491-8D3B-182504FDEAC7}" type="presOf" srcId="{A97DE075-41CC-4516-9D09-FC94ADC4A82B}" destId="{6B3C2728-ECDE-4A16-8987-C829BDE4B2FC}" srcOrd="0" destOrd="0" presId="urn:microsoft.com/office/officeart/2005/8/layout/radial5"/>
    <dgm:cxn modelId="{E2C8833D-A9EA-4460-8A20-6CFC766540DC}" srcId="{6A1B0338-A64D-4A2A-B7F6-20B87D612726}" destId="{A97DE075-41CC-4516-9D09-FC94ADC4A82B}" srcOrd="0" destOrd="0" parTransId="{2F57C34D-9B1D-4C6D-B657-31388A154486}" sibTransId="{A2A7A721-A487-4623-B472-3AC75BB00AA8}"/>
    <dgm:cxn modelId="{3E4968C1-F217-4694-A875-7D6FFDA240F6}" type="presOf" srcId="{8CB10E54-AD2B-4484-8597-317ED23468FE}" destId="{68864965-5CD0-4996-9309-A31ABF97152D}" srcOrd="0" destOrd="0" presId="urn:microsoft.com/office/officeart/2005/8/layout/radial5"/>
    <dgm:cxn modelId="{41A078F6-56A9-4F1B-BF7E-048DBA33ADE9}" type="presOf" srcId="{D3A3FB38-8A7F-4610-BD27-7F595D99FFEE}" destId="{23712559-0950-4516-8CBA-D14F3D07495B}" srcOrd="0" destOrd="0" presId="urn:microsoft.com/office/officeart/2005/8/layout/radial5"/>
    <dgm:cxn modelId="{3F084448-2555-4823-9070-099026E0AD28}" type="presParOf" srcId="{D6079A22-7148-4454-BA43-6CAC19D5825F}" destId="{6B3C2728-ECDE-4A16-8987-C829BDE4B2FC}" srcOrd="0" destOrd="0" presId="urn:microsoft.com/office/officeart/2005/8/layout/radial5"/>
    <dgm:cxn modelId="{DD4B0343-3CA5-44BF-B22B-61B1FB824618}" type="presParOf" srcId="{D6079A22-7148-4454-BA43-6CAC19D5825F}" destId="{F655E652-0F4A-40C3-BA96-EFDC4810F6F2}" srcOrd="1" destOrd="0" presId="urn:microsoft.com/office/officeart/2005/8/layout/radial5"/>
    <dgm:cxn modelId="{AE149EE8-D7EC-40C1-BD5F-08A8F26D5770}" type="presParOf" srcId="{F655E652-0F4A-40C3-BA96-EFDC4810F6F2}" destId="{36EE74C6-B34A-476F-818F-96BEF4636030}" srcOrd="0" destOrd="0" presId="urn:microsoft.com/office/officeart/2005/8/layout/radial5"/>
    <dgm:cxn modelId="{579F6177-D25C-4685-8D19-C18F18414B82}" type="presParOf" srcId="{D6079A22-7148-4454-BA43-6CAC19D5825F}" destId="{23712559-0950-4516-8CBA-D14F3D07495B}" srcOrd="2" destOrd="0" presId="urn:microsoft.com/office/officeart/2005/8/layout/radial5"/>
    <dgm:cxn modelId="{43F555A2-D1BA-4E2D-A1CC-BD00ADF0779E}" type="presParOf" srcId="{D6079A22-7148-4454-BA43-6CAC19D5825F}" destId="{26752A74-D735-4ACF-8BA5-9A3C06451BFF}" srcOrd="3" destOrd="0" presId="urn:microsoft.com/office/officeart/2005/8/layout/radial5"/>
    <dgm:cxn modelId="{C9F5DED3-C3B3-43ED-8950-DB20B3B56A7A}" type="presParOf" srcId="{26752A74-D735-4ACF-8BA5-9A3C06451BFF}" destId="{0E1FCB30-BD23-434E-9792-CE5E17CD0030}" srcOrd="0" destOrd="0" presId="urn:microsoft.com/office/officeart/2005/8/layout/radial5"/>
    <dgm:cxn modelId="{77766BCE-39C4-4FDB-A172-7F87A182764A}" type="presParOf" srcId="{D6079A22-7148-4454-BA43-6CAC19D5825F}" destId="{70D288AA-6A95-4ACF-B2AA-206C1618F8D9}" srcOrd="4" destOrd="0" presId="urn:microsoft.com/office/officeart/2005/8/layout/radial5"/>
    <dgm:cxn modelId="{D5A0B0BC-36CD-48BC-8583-A68BD6A2BFE8}" type="presParOf" srcId="{D6079A22-7148-4454-BA43-6CAC19D5825F}" destId="{6BF3E4A8-02C1-4119-8D1F-1689998B9393}" srcOrd="5" destOrd="0" presId="urn:microsoft.com/office/officeart/2005/8/layout/radial5"/>
    <dgm:cxn modelId="{2ADB5CD9-830B-4FE7-B894-3E4E302256DD}" type="presParOf" srcId="{6BF3E4A8-02C1-4119-8D1F-1689998B9393}" destId="{42BDA85C-FA7B-471D-9A84-B3ADEA2A4A81}" srcOrd="0" destOrd="0" presId="urn:microsoft.com/office/officeart/2005/8/layout/radial5"/>
    <dgm:cxn modelId="{59E9217D-B22D-4ACB-9C72-0A576BE78761}" type="presParOf" srcId="{D6079A22-7148-4454-BA43-6CAC19D5825F}" destId="{68864965-5CD0-4996-9309-A31ABF97152D}" srcOrd="6" destOrd="0" presId="urn:microsoft.com/office/officeart/2005/8/layout/radial5"/>
    <dgm:cxn modelId="{24436BE9-9640-4EE6-A852-8DFAC9CD56DD}" type="presParOf" srcId="{D6079A22-7148-4454-BA43-6CAC19D5825F}" destId="{9F450DD0-9F05-4122-A3EA-C86E7E9A1F85}" srcOrd="7" destOrd="0" presId="urn:microsoft.com/office/officeart/2005/8/layout/radial5"/>
    <dgm:cxn modelId="{413CB239-BC6C-4CF6-8A2C-6F8A89B1B208}" type="presParOf" srcId="{9F450DD0-9F05-4122-A3EA-C86E7E9A1F85}" destId="{0712C316-92D0-4C54-BD44-EC54CB4CBDED}" srcOrd="0" destOrd="0" presId="urn:microsoft.com/office/officeart/2005/8/layout/radial5"/>
    <dgm:cxn modelId="{28C9607A-6F7C-471C-AEAE-73A420FDADCE}" type="presParOf" srcId="{D6079A22-7148-4454-BA43-6CAC19D5825F}" destId="{07186955-54E8-4C58-BF55-02A1BB54B99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7892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 name="Notes Placeholder 7"/>
          <p:cNvSpPr>
            <a:spLocks noGrp="1"/>
          </p:cNvSpPr>
          <p:nvPr>
            <p:ph type="body" sz="quarter" idx="3"/>
          </p:nvPr>
        </p:nvSpPr>
        <p:spPr>
          <a:xfrm>
            <a:off x="701676" y="4416426"/>
            <a:ext cx="5607050" cy="4183063"/>
          </a:xfrm>
          <a:prstGeom prst="rect">
            <a:avLst/>
          </a:prstGeom>
        </p:spPr>
        <p:txBody>
          <a:bodyPr vert="horz" lIns="89452" tIns="44726" rIns="89452" bIns="4472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231294739"/>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Calibri"/>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pitchFamily="6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Calibri"/>
        <a:ea typeface="ＭＳ Ｐゴシック" pitchFamily="6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Calibri"/>
        <a:ea typeface="ＭＳ Ｐゴシック" pitchFamily="6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Calibri"/>
        <a:ea typeface="ＭＳ Ｐゴシック" pitchFamily="6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304800"/>
            <a:ext cx="2436813" cy="1828800"/>
          </a:xfrm>
        </p:spPr>
      </p:sp>
      <p:sp>
        <p:nvSpPr>
          <p:cNvPr id="3" name="Notes Placeholder 2"/>
          <p:cNvSpPr>
            <a:spLocks noGrp="1"/>
          </p:cNvSpPr>
          <p:nvPr>
            <p:ph type="body" idx="1"/>
          </p:nvPr>
        </p:nvSpPr>
        <p:spPr>
          <a:xfrm>
            <a:off x="-174168" y="4419601"/>
            <a:ext cx="6803570" cy="4651375"/>
          </a:xfrm>
        </p:spPr>
        <p:txBody>
          <a:bodyPr/>
          <a:lstStyle/>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p:txBody>
      </p:sp>
      <p:sp>
        <p:nvSpPr>
          <p:cNvPr id="4" name="Rectangle 3"/>
          <p:cNvSpPr/>
          <p:nvPr/>
        </p:nvSpPr>
        <p:spPr>
          <a:xfrm>
            <a:off x="533401" y="2514601"/>
            <a:ext cx="6096000" cy="5893921"/>
          </a:xfrm>
          <a:prstGeom prst="rect">
            <a:avLst/>
          </a:prstGeom>
        </p:spPr>
        <p:txBody>
          <a:bodyPr wrap="square" lIns="91427" tIns="45713" rIns="91427" bIns="45713">
            <a:spAutoFit/>
          </a:bodyPr>
          <a:lstStyle/>
          <a:p>
            <a:pPr marL="171425" indent="-171425">
              <a:buFont typeface="Arial" panose="020B0604020202020204" pitchFamily="34" charset="0"/>
              <a:buChar char="•"/>
            </a:pPr>
            <a:r>
              <a:rPr lang="en-US" sz="1300" dirty="0"/>
              <a:t>Over the next 20 minutes, I will provide you an update on SDG&amp;E, briefing you on some of the key issues facing our company, and then focusing on our strategic plan going forward</a:t>
            </a:r>
          </a:p>
          <a:p>
            <a:pPr marL="171425" indent="-171425">
              <a:buFont typeface="Arial" panose="020B0604020202020204" pitchFamily="34" charset="0"/>
              <a:buChar char="•"/>
            </a:pPr>
            <a:endParaRPr lang="en-US" sz="1300" dirty="0"/>
          </a:p>
          <a:p>
            <a:pPr marL="171425" indent="-171425">
              <a:buFont typeface="Arial" panose="020B0604020202020204" pitchFamily="34" charset="0"/>
              <a:buChar char="•"/>
            </a:pPr>
            <a:r>
              <a:rPr lang="en-US" sz="1300" dirty="0"/>
              <a:t>As you leave here today, I want to make sure you come away with 3 key takeaways for SDG&amp;E </a:t>
            </a:r>
          </a:p>
          <a:p>
            <a:endParaRPr lang="en-US" sz="1300" dirty="0"/>
          </a:p>
          <a:p>
            <a:pPr marL="171425" indent="-171425">
              <a:buFont typeface="Arial" panose="020B0604020202020204" pitchFamily="34" charset="0"/>
              <a:buChar char="•"/>
            </a:pPr>
            <a:r>
              <a:rPr lang="en-US" sz="1300" dirty="0"/>
              <a:t>First, we realize that managing the costs charged to our customers is an integral component of our strategy and I will provide you an update of what we’ve achieved thus far and where we believe we are headed in the areas of  electric rate reform and cost management</a:t>
            </a:r>
          </a:p>
          <a:p>
            <a:pPr marL="171425" indent="-171425">
              <a:buFont typeface="Arial" panose="020B0604020202020204" pitchFamily="34" charset="0"/>
              <a:buChar char="•"/>
            </a:pPr>
            <a:endParaRPr lang="en-US" sz="1300" dirty="0"/>
          </a:p>
          <a:p>
            <a:pPr marL="171425" indent="-171425">
              <a:buFont typeface="Arial" panose="020B0604020202020204" pitchFamily="34" charset="0"/>
              <a:buChar char="•"/>
            </a:pPr>
            <a:r>
              <a:rPr lang="en-US" sz="1300" dirty="0"/>
              <a:t>Second, the capital investments we’ve made in the past lay the foundation for our capital growth going forward, and I will review with you the key projects in our 5-year plan </a:t>
            </a:r>
          </a:p>
          <a:p>
            <a:pPr marL="628558" lvl="2" indent="-171425">
              <a:buFont typeface="Arial" panose="020B0604020202020204" pitchFamily="34" charset="0"/>
              <a:buChar char="•"/>
            </a:pPr>
            <a:r>
              <a:rPr lang="en-US" sz="1300" dirty="0"/>
              <a:t>As I will explain further, the composition of our capital investments and ratebase is changing from what you’ve seen in the past, focusing  on investments consistent with the energy policies put forward by the State of California as Dennis and I outlined for you earlier</a:t>
            </a:r>
          </a:p>
          <a:p>
            <a:pPr marL="171425" indent="-171425">
              <a:buFont typeface="Arial" panose="020B0604020202020204" pitchFamily="34" charset="0"/>
              <a:buChar char="•"/>
            </a:pPr>
            <a:endParaRPr lang="en-US" sz="1300" dirty="0"/>
          </a:p>
          <a:p>
            <a:pPr marL="171425" indent="-171425">
              <a:buFont typeface="Arial" panose="020B0604020202020204" pitchFamily="34" charset="0"/>
              <a:buChar char="•"/>
            </a:pPr>
            <a:r>
              <a:rPr lang="en-US" sz="1300" dirty="0"/>
              <a:t>Finally, we are excited about the opportunities for further investment that are not in the current plan and I’ll discuss how we plan to leverage our existing investments to make this potential upside happen</a:t>
            </a:r>
          </a:p>
          <a:p>
            <a:pPr marL="171425" indent="-171425">
              <a:buFont typeface="Arial" panose="020B0604020202020204" pitchFamily="34" charset="0"/>
              <a:buChar char="•"/>
            </a:pPr>
            <a:endParaRPr lang="en-US" sz="1300" dirty="0"/>
          </a:p>
          <a:p>
            <a:pPr marL="171425" indent="-171425">
              <a:buFont typeface="Arial" panose="020B0604020202020204" pitchFamily="34" charset="0"/>
              <a:buChar char="•"/>
            </a:pPr>
            <a:r>
              <a:rPr lang="en-US" sz="1300" dirty="0"/>
              <a:t>We believe our strategic plan to address the challenges going forward, combined with our management team’s proven track record of success in operating excellence, creates new opportunities for us to continue delivering excellent value for both our customers and shareholders</a:t>
            </a:r>
          </a:p>
          <a:p>
            <a:endParaRPr lang="en-US" sz="1300" dirty="0"/>
          </a:p>
        </p:txBody>
      </p:sp>
    </p:spTree>
    <p:extLst>
      <p:ext uri="{BB962C8B-B14F-4D97-AF65-F5344CB8AC3E}">
        <p14:creationId xmlns:p14="http://schemas.microsoft.com/office/powerpoint/2010/main" val="331177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44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45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53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9D917ABB-7D90-4A5D-803B-B3E4049DF986}" type="slidenum">
              <a:rPr lang="en-US" smtClean="0"/>
              <a:pPr>
                <a:defRPr/>
              </a:pPr>
              <a:t>54</a:t>
            </a:fld>
            <a:endParaRPr lang="en-US" dirty="0"/>
          </a:p>
        </p:txBody>
      </p:sp>
    </p:spTree>
    <p:extLst>
      <p:ext uri="{BB962C8B-B14F-4D97-AF65-F5344CB8AC3E}">
        <p14:creationId xmlns:p14="http://schemas.microsoft.com/office/powerpoint/2010/main" val="31445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fld id="{A97F7C7E-57EF-47EF-8DE7-0F63A0A99AC1}" type="slidenum">
              <a:rPr lang="en-US" smtClean="0"/>
              <a:t>55</a:t>
            </a:fld>
            <a:endParaRPr lang="en-US"/>
          </a:p>
        </p:txBody>
      </p:sp>
    </p:spTree>
    <p:extLst>
      <p:ext uri="{BB962C8B-B14F-4D97-AF65-F5344CB8AC3E}">
        <p14:creationId xmlns:p14="http://schemas.microsoft.com/office/powerpoint/2010/main" val="242784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59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60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fld id="{6D1427E4-E123-4593-9280-60B4C991FB1B}" type="slidenum">
              <a:rPr lang="en-US" smtClean="0"/>
              <a:t>61</a:t>
            </a:fld>
            <a:endParaRPr lang="en-US"/>
          </a:p>
        </p:txBody>
      </p:sp>
    </p:spTree>
    <p:extLst>
      <p:ext uri="{BB962C8B-B14F-4D97-AF65-F5344CB8AC3E}">
        <p14:creationId xmlns:p14="http://schemas.microsoft.com/office/powerpoint/2010/main" val="347685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78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08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84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85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9D917ABB-7D90-4A5D-803B-B3E4049DF986}"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28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577B161-8A66-452A-B16E-CCA9031B3A3A}" type="slidenum">
              <a:rPr lang="en-US"/>
              <a:pPr fontAlgn="base">
                <a:spcBef>
                  <a:spcPct val="0"/>
                </a:spcBef>
                <a:spcAft>
                  <a:spcPct val="0"/>
                </a:spcAft>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dday Sky 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a:solidFill>
                  <a:srgbClr val="000000"/>
                </a:solidFill>
                <a:latin typeface="+mn-lt"/>
              </a:defRPr>
            </a:lvl1pPr>
          </a:lstStyle>
          <a:p>
            <a:pPr lvl="0"/>
            <a:r>
              <a:rPr lang="en-US" dirty="0"/>
              <a:t>Click to edit Master title style</a:t>
            </a:r>
          </a:p>
        </p:txBody>
      </p:sp>
      <p:sp>
        <p:nvSpPr>
          <p:cNvPr id="4" name="Text Placeholder 3"/>
          <p:cNvSpPr>
            <a:spLocks noGrp="1"/>
          </p:cNvSpPr>
          <p:nvPr>
            <p:ph idx="1"/>
          </p:nvPr>
        </p:nvSpPr>
        <p:spPr>
          <a:xfrm>
            <a:off x="533400" y="1219200"/>
            <a:ext cx="8229600" cy="4525963"/>
          </a:xfrm>
          <a:prstGeom prst="rect">
            <a:avLst/>
          </a:prstGeom>
        </p:spPr>
        <p:txBody>
          <a:bodyPr vert="horz" lIns="91440" tIns="45720" rIns="91440" bIns="45720" rtlCol="0">
            <a:normAutofit/>
          </a:bodyPr>
          <a:lstStyle>
            <a:lvl1pPr>
              <a:defRPr>
                <a:solidFill>
                  <a:srgbClr val="000000"/>
                </a:solidFill>
                <a:latin typeface="+mn-lt"/>
              </a:defRPr>
            </a:lvl1pPr>
            <a:lvl2pPr>
              <a:defRPr>
                <a:solidFill>
                  <a:srgbClr val="000000"/>
                </a:solidFill>
                <a:latin typeface="+mn-lt"/>
              </a:defRPr>
            </a:lvl2pPr>
            <a:lvl3pPr>
              <a:buSzPct val="75000"/>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spTree>
    <p:extLst>
      <p:ext uri="{BB962C8B-B14F-4D97-AF65-F5344CB8AC3E}">
        <p14:creationId xmlns:p14="http://schemas.microsoft.com/office/powerpoint/2010/main" val="4101028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Midday Sky Presenter">
    <p:spTree>
      <p:nvGrpSpPr>
        <p:cNvPr id="1" name=""/>
        <p:cNvGrpSpPr/>
        <p:nvPr/>
      </p:nvGrpSpPr>
      <p:grpSpPr>
        <a:xfrm>
          <a:off x="0" y="0"/>
          <a:ext cx="0" cy="0"/>
          <a:chOff x="0" y="0"/>
          <a:chExt cx="0" cy="0"/>
        </a:xfrm>
      </p:grpSpPr>
      <p:pic>
        <p:nvPicPr>
          <p:cNvPr id="5" name="Picture 10" descr="selmh1rb.png"/>
          <p:cNvPicPr>
            <a:picLocks/>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90800" y="1143000"/>
            <a:ext cx="32734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3648075"/>
            <a:ext cx="3811587" cy="30575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114800" y="166688"/>
            <a:ext cx="4878388" cy="6545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381000" y="5719100"/>
            <a:ext cx="2819400" cy="986500"/>
          </a:xfrm>
          <a:ln>
            <a:noFill/>
          </a:ln>
        </p:spPr>
        <p:txBody>
          <a:bodyPr>
            <a:normAutofit/>
          </a:bodyPr>
          <a:lstStyle>
            <a:lvl1pPr marL="0" indent="0">
              <a:lnSpc>
                <a:spcPts val="2400"/>
              </a:lnSpc>
              <a:spcBef>
                <a:spcPts val="0"/>
              </a:spcBef>
              <a:buNone/>
              <a:defRPr sz="1800">
                <a:solidFill>
                  <a:schemeClr val="bg1"/>
                </a:solidFill>
              </a:defRPr>
            </a:lvl1pPr>
            <a:lvl2pPr marL="230187" indent="0">
              <a:buNone/>
              <a:defRPr/>
            </a:lvl2pPr>
            <a:lvl3pPr marL="460375" indent="0">
              <a:buNone/>
              <a:defRPr/>
            </a:lvl3pPr>
            <a:lvl4pPr marL="739775" indent="0">
              <a:buNone/>
              <a:defRPr/>
            </a:lvl4pPr>
            <a:lvl5pPr marL="914400" indent="0">
              <a:buNone/>
              <a:defRPr/>
            </a:lvl5pPr>
          </a:lstStyle>
          <a:p>
            <a:pPr lvl="0"/>
            <a:r>
              <a:rPr lang="en-US" dirty="0" smtClean="0"/>
              <a:t>Click to edit Master text styles</a:t>
            </a:r>
          </a:p>
        </p:txBody>
      </p:sp>
      <p:sp>
        <p:nvSpPr>
          <p:cNvPr id="10" name="Text Placeholder 9"/>
          <p:cNvSpPr>
            <a:spLocks noGrp="1"/>
          </p:cNvSpPr>
          <p:nvPr>
            <p:ph type="body" sz="quarter" idx="10"/>
          </p:nvPr>
        </p:nvSpPr>
        <p:spPr>
          <a:xfrm>
            <a:off x="4114800" y="2368565"/>
            <a:ext cx="4698899" cy="1845030"/>
          </a:xfrm>
        </p:spPr>
        <p:txBody>
          <a:bodyPr lIns="182880">
            <a:normAutofit/>
          </a:bodyPr>
          <a:lstStyle>
            <a:lvl1pPr marL="0" indent="0">
              <a:lnSpc>
                <a:spcPct val="100000"/>
              </a:lnSpc>
              <a:spcBef>
                <a:spcPts val="0"/>
              </a:spcBef>
              <a:buNone/>
              <a:defRPr sz="3000">
                <a:solidFill>
                  <a:schemeClr val="bg1"/>
                </a:solidFill>
              </a:defRPr>
            </a:lvl1pPr>
            <a:lvl2pPr marL="230187" indent="0">
              <a:buNone/>
              <a:defRPr/>
            </a:lvl2pPr>
            <a:lvl3pPr marL="460375" indent="0">
              <a:buNone/>
              <a:defRPr/>
            </a:lvl3pPr>
            <a:lvl4pPr marL="739775" indent="0">
              <a:buNone/>
              <a:defRPr/>
            </a:lvl4pPr>
            <a:lvl5pPr marL="914400" indent="0">
              <a:buNone/>
              <a:defRPr/>
            </a:lvl5pPr>
          </a:lstStyle>
          <a:p>
            <a:pPr lvl="0"/>
            <a:r>
              <a:rPr lang="en-US" dirty="0" smtClean="0"/>
              <a:t>Click to edit Master text styles</a:t>
            </a:r>
          </a:p>
        </p:txBody>
      </p:sp>
      <p:sp>
        <p:nvSpPr>
          <p:cNvPr id="13" name="Picture Placeholder 12"/>
          <p:cNvSpPr>
            <a:spLocks noGrp="1"/>
          </p:cNvSpPr>
          <p:nvPr>
            <p:ph type="pic" sz="quarter" idx="12"/>
          </p:nvPr>
        </p:nvSpPr>
        <p:spPr>
          <a:xfrm>
            <a:off x="152400" y="166689"/>
            <a:ext cx="3811588" cy="3344862"/>
          </a:xfrm>
          <a:ln>
            <a:noFill/>
          </a:ln>
        </p:spPr>
        <p:txBody>
          <a:bodyPr/>
          <a:lstStyle>
            <a:lvl1pPr marL="0" indent="0">
              <a:buNone/>
              <a:defRPr/>
            </a:lvl1pPr>
          </a:lstStyle>
          <a:p>
            <a:endParaRPr lang="en-US" dirty="0"/>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3909" y="5015761"/>
            <a:ext cx="3563923" cy="16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6334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2160" y="6380328"/>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90498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2160" y="6380328"/>
            <a:ext cx="2133600" cy="365125"/>
          </a:xfrm>
          <a:prstGeom prst="rect">
            <a:avLst/>
          </a:prstGeom>
        </p:spPr>
        <p:txBody>
          <a:bodyPr/>
          <a:lstStyle>
            <a:lvl1pPr>
              <a:defRPr/>
            </a:lvl1pPr>
          </a:lstStyle>
          <a:p>
            <a:pPr>
              <a:defRPr/>
            </a:pPr>
            <a:fld id="{F8193F1F-6195-4AD1-A94D-54F560E57046}" type="slidenum">
              <a:rPr lang="en-US"/>
              <a:pPr>
                <a:defRPr/>
              </a:pPr>
              <a:t>‹#›</a:t>
            </a:fld>
            <a:endParaRPr lang="en-US" dirty="0"/>
          </a:p>
        </p:txBody>
      </p:sp>
      <p:sp>
        <p:nvSpPr>
          <p:cNvPr id="7" name="Text Placeholder 2"/>
          <p:cNvSpPr>
            <a:spLocks noGrp="1"/>
          </p:cNvSpPr>
          <p:nvPr>
            <p:ph idx="13" hasCustomPrompt="1"/>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2014 Renewables RFO:  Bringing Renewable Energy to San Diego</a:t>
            </a:r>
          </a:p>
        </p:txBody>
      </p:sp>
    </p:spTree>
    <p:extLst>
      <p:ext uri="{BB962C8B-B14F-4D97-AF65-F5344CB8AC3E}">
        <p14:creationId xmlns:p14="http://schemas.microsoft.com/office/powerpoint/2010/main" val="29952231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791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86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862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xfrm>
            <a:off x="609600" y="6553200"/>
            <a:ext cx="1905000" cy="152400"/>
          </a:xfrm>
          <a:prstGeom prst="rect">
            <a:avLst/>
          </a:prstGeom>
          <a:ln/>
        </p:spPr>
        <p:txBody>
          <a:bodyPr/>
          <a:lstStyle>
            <a:lvl1pPr>
              <a:defRPr/>
            </a:lvl1pPr>
          </a:lstStyle>
          <a:p>
            <a:pPr>
              <a:defRPr/>
            </a:pPr>
            <a:r>
              <a:rPr lang="en-US" altLang="en-US" smtClean="0">
                <a:solidFill>
                  <a:srgbClr val="000000"/>
                </a:solidFill>
              </a:rPr>
              <a:t>April 2004</a:t>
            </a:r>
            <a:endParaRPr lang="en-US" altLang="en-US" sz="1400">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Interconnection &amp; Net Energy Metering</a:t>
            </a:r>
          </a:p>
        </p:txBody>
      </p:sp>
    </p:spTree>
    <p:extLst>
      <p:ext uri="{BB962C8B-B14F-4D97-AF65-F5344CB8AC3E}">
        <p14:creationId xmlns:p14="http://schemas.microsoft.com/office/powerpoint/2010/main" val="985890292"/>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4" name="Slide Number Placeholder 3"/>
          <p:cNvSpPr>
            <a:spLocks noGrp="1"/>
          </p:cNvSpPr>
          <p:nvPr>
            <p:ph type="sldNum" sz="quarter" idx="11"/>
          </p:nvPr>
        </p:nvSpPr>
        <p:spPr>
          <a:xfrm>
            <a:off x="6019800" y="6553200"/>
            <a:ext cx="838200" cy="152400"/>
          </a:xfrm>
          <a:prstGeom prst="rect">
            <a:avLst/>
          </a:prstGeom>
        </p:spPr>
        <p:txBody>
          <a:bodyPr/>
          <a:lstStyle/>
          <a:p>
            <a:pPr>
              <a:defRPr/>
            </a:pPr>
            <a:fld id="{7D741661-DC33-4B8F-9E01-BF205C3193DE}" type="slidenum">
              <a:rPr lang="en-US" smtClean="0"/>
              <a:pPr>
                <a:defRPr/>
              </a:pPr>
              <a:t>‹#›</a:t>
            </a:fld>
            <a:endParaRPr lang="en-US" dirty="0"/>
          </a:p>
        </p:txBody>
      </p:sp>
      <p:sp>
        <p:nvSpPr>
          <p:cNvPr id="5" name="Footer Placeholder 4"/>
          <p:cNvSpPr>
            <a:spLocks noGrp="1"/>
          </p:cNvSpPr>
          <p:nvPr>
            <p:ph type="ftr" sz="quarter" idx="12"/>
          </p:nvPr>
        </p:nvSpPr>
        <p:spPr>
          <a:xfrm>
            <a:off x="3124200" y="6527806"/>
            <a:ext cx="2895600" cy="365125"/>
          </a:xfrm>
          <a:prstGeom prst="rect">
            <a:avLst/>
          </a:prstGeom>
        </p:spPr>
        <p:txBody>
          <a:bodyPr/>
          <a:lstStyle/>
          <a:p>
            <a:pPr>
              <a:defRPr/>
            </a:pPr>
            <a:endParaRPr lang="en-US" dirty="0"/>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77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33132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298581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1709069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idday Sky 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a:solidFill>
                  <a:srgbClr val="000000"/>
                </a:solidFill>
                <a:latin typeface="+mn-lt"/>
              </a:defRPr>
            </a:lvl1pPr>
          </a:lstStyle>
          <a:p>
            <a:pPr lvl="0"/>
            <a:r>
              <a:rPr lang="en-US" dirty="0"/>
              <a:t>Click to edit Master title style</a:t>
            </a:r>
          </a:p>
        </p:txBody>
      </p:sp>
      <p:sp>
        <p:nvSpPr>
          <p:cNvPr id="4" name="Text Placeholder 3"/>
          <p:cNvSpPr>
            <a:spLocks noGrp="1"/>
          </p:cNvSpPr>
          <p:nvPr>
            <p:ph idx="1"/>
          </p:nvPr>
        </p:nvSpPr>
        <p:spPr>
          <a:xfrm>
            <a:off x="533400" y="1219200"/>
            <a:ext cx="8229600" cy="4525963"/>
          </a:xfrm>
          <a:prstGeom prst="rect">
            <a:avLst/>
          </a:prstGeom>
        </p:spPr>
        <p:txBody>
          <a:bodyPr vert="horz" lIns="91440" tIns="45720" rIns="91440" bIns="45720" rtlCol="0">
            <a:normAutofit/>
          </a:bodyPr>
          <a:lstStyle>
            <a:lvl1pPr>
              <a:defRPr>
                <a:solidFill>
                  <a:srgbClr val="000000"/>
                </a:solidFill>
                <a:latin typeface="+mn-lt"/>
              </a:defRPr>
            </a:lvl1pPr>
            <a:lvl2pPr>
              <a:defRPr>
                <a:solidFill>
                  <a:srgbClr val="000000"/>
                </a:solidFill>
                <a:latin typeface="+mn-lt"/>
              </a:defRPr>
            </a:lvl2pPr>
            <a:lvl3pPr>
              <a:buSzPct val="75000"/>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endParaRPr lang="en-US" sz="950" dirty="0">
              <a:latin typeface="Calibri"/>
              <a:cs typeface="Calibri"/>
            </a:endParaRPr>
          </a:p>
        </p:txBody>
      </p:sp>
    </p:spTree>
    <p:extLst>
      <p:ext uri="{BB962C8B-B14F-4D97-AF65-F5344CB8AC3E}">
        <p14:creationId xmlns:p14="http://schemas.microsoft.com/office/powerpoint/2010/main" val="13783598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2160" y="6380328"/>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241682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idday Sky Presenter">
    <p:spTree>
      <p:nvGrpSpPr>
        <p:cNvPr id="1" name=""/>
        <p:cNvGrpSpPr/>
        <p:nvPr/>
      </p:nvGrpSpPr>
      <p:grpSpPr>
        <a:xfrm>
          <a:off x="0" y="0"/>
          <a:ext cx="0" cy="0"/>
          <a:chOff x="0" y="0"/>
          <a:chExt cx="0" cy="0"/>
        </a:xfrm>
      </p:grpSpPr>
      <p:pic>
        <p:nvPicPr>
          <p:cNvPr id="5" name="Picture 10" descr="selmh1rb.png"/>
          <p:cNvPicPr>
            <a:picLocks/>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90800" y="1143000"/>
            <a:ext cx="32734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3648075"/>
            <a:ext cx="3811587" cy="30575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114800" y="166688"/>
            <a:ext cx="4878388" cy="6545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381000" y="5719100"/>
            <a:ext cx="2819400" cy="986500"/>
          </a:xfrm>
          <a:ln>
            <a:noFill/>
          </a:ln>
        </p:spPr>
        <p:txBody>
          <a:bodyPr>
            <a:normAutofit/>
          </a:bodyPr>
          <a:lstStyle>
            <a:lvl1pPr marL="0" indent="0">
              <a:lnSpc>
                <a:spcPts val="2400"/>
              </a:lnSpc>
              <a:spcBef>
                <a:spcPts val="0"/>
              </a:spcBef>
              <a:buNone/>
              <a:defRPr sz="1800">
                <a:solidFill>
                  <a:schemeClr val="bg1"/>
                </a:solidFill>
              </a:defRPr>
            </a:lvl1pPr>
            <a:lvl2pPr marL="230187" indent="0">
              <a:buNone/>
              <a:defRPr/>
            </a:lvl2pPr>
            <a:lvl3pPr marL="460375" indent="0">
              <a:buNone/>
              <a:defRPr/>
            </a:lvl3pPr>
            <a:lvl4pPr marL="739775" indent="0">
              <a:buNone/>
              <a:defRPr/>
            </a:lvl4pPr>
            <a:lvl5pPr marL="914400" indent="0">
              <a:buNone/>
              <a:defRPr/>
            </a:lvl5pPr>
          </a:lstStyle>
          <a:p>
            <a:pPr lvl="0"/>
            <a:r>
              <a:rPr lang="en-US" dirty="0" smtClean="0"/>
              <a:t>Click to edit Master text styles</a:t>
            </a:r>
          </a:p>
        </p:txBody>
      </p:sp>
      <p:sp>
        <p:nvSpPr>
          <p:cNvPr id="10" name="Text Placeholder 9"/>
          <p:cNvSpPr>
            <a:spLocks noGrp="1"/>
          </p:cNvSpPr>
          <p:nvPr>
            <p:ph type="body" sz="quarter" idx="10"/>
          </p:nvPr>
        </p:nvSpPr>
        <p:spPr>
          <a:xfrm>
            <a:off x="4114800" y="2368565"/>
            <a:ext cx="4698899" cy="1845030"/>
          </a:xfrm>
        </p:spPr>
        <p:txBody>
          <a:bodyPr lIns="182880">
            <a:normAutofit/>
          </a:bodyPr>
          <a:lstStyle>
            <a:lvl1pPr marL="0" indent="0">
              <a:lnSpc>
                <a:spcPct val="100000"/>
              </a:lnSpc>
              <a:spcBef>
                <a:spcPts val="0"/>
              </a:spcBef>
              <a:buNone/>
              <a:defRPr sz="3000">
                <a:solidFill>
                  <a:schemeClr val="bg1"/>
                </a:solidFill>
              </a:defRPr>
            </a:lvl1pPr>
            <a:lvl2pPr marL="230187" indent="0">
              <a:buNone/>
              <a:defRPr/>
            </a:lvl2pPr>
            <a:lvl3pPr marL="460375" indent="0">
              <a:buNone/>
              <a:defRPr/>
            </a:lvl3pPr>
            <a:lvl4pPr marL="739775" indent="0">
              <a:buNone/>
              <a:defRPr/>
            </a:lvl4pPr>
            <a:lvl5pPr marL="914400" indent="0">
              <a:buNone/>
              <a:defRPr/>
            </a:lvl5pPr>
          </a:lstStyle>
          <a:p>
            <a:pPr lvl="0"/>
            <a:r>
              <a:rPr lang="en-US" dirty="0" smtClean="0"/>
              <a:t>Click to edit Master text styles</a:t>
            </a:r>
          </a:p>
        </p:txBody>
      </p:sp>
      <p:sp>
        <p:nvSpPr>
          <p:cNvPr id="13" name="Picture Placeholder 12"/>
          <p:cNvSpPr>
            <a:spLocks noGrp="1"/>
          </p:cNvSpPr>
          <p:nvPr>
            <p:ph type="pic" sz="quarter" idx="12"/>
          </p:nvPr>
        </p:nvSpPr>
        <p:spPr>
          <a:xfrm>
            <a:off x="152400" y="166689"/>
            <a:ext cx="3811588" cy="3344862"/>
          </a:xfrm>
          <a:ln>
            <a:noFill/>
          </a:ln>
        </p:spPr>
        <p:txBody>
          <a:bodyPr/>
          <a:lstStyle>
            <a:lvl1pPr marL="0" indent="0">
              <a:buNone/>
              <a:defRPr/>
            </a:lvl1pPr>
          </a:lstStyle>
          <a:p>
            <a:endParaRPr lang="en-US" dirty="0"/>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3909" y="5015761"/>
            <a:ext cx="3563923" cy="16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2124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2160" y="6380328"/>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241682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2160" y="6380328"/>
            <a:ext cx="2133600" cy="365125"/>
          </a:xfrm>
          <a:prstGeom prst="rect">
            <a:avLst/>
          </a:prstGeom>
        </p:spPr>
        <p:txBody>
          <a:bodyPr/>
          <a:lstStyle>
            <a:lvl1pPr>
              <a:defRPr/>
            </a:lvl1pPr>
          </a:lstStyle>
          <a:p>
            <a:pPr>
              <a:defRPr/>
            </a:pPr>
            <a:fld id="{3556033C-B10C-4770-A417-B5D46898C106}" type="slidenum">
              <a:rPr lang="en-US"/>
              <a:pPr>
                <a:defRPr/>
              </a:pPr>
              <a:t>‹#›</a:t>
            </a:fld>
            <a:endParaRPr lang="en-US" dirty="0"/>
          </a:p>
        </p:txBody>
      </p:sp>
      <p:sp>
        <p:nvSpPr>
          <p:cNvPr id="7" name="Text Placeholder 2"/>
          <p:cNvSpPr>
            <a:spLocks noGrp="1"/>
          </p:cNvSpPr>
          <p:nvPr>
            <p:ph idx="13"/>
          </p:nvPr>
        </p:nvSpPr>
        <p:spPr bwMode="auto">
          <a:xfrm>
            <a:off x="1559256" y="6407624"/>
            <a:ext cx="600615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2011 </a:t>
            </a:r>
            <a:r>
              <a:rPr lang="en-US" dirty="0" err="1" smtClean="0"/>
              <a:t>Renewables</a:t>
            </a:r>
            <a:r>
              <a:rPr lang="en-US" dirty="0" smtClean="0"/>
              <a:t> RFO:  Bringing Renewable Energy to San Diego</a:t>
            </a:r>
          </a:p>
        </p:txBody>
      </p:sp>
    </p:spTree>
    <p:extLst>
      <p:ext uri="{BB962C8B-B14F-4D97-AF65-F5344CB8AC3E}">
        <p14:creationId xmlns:p14="http://schemas.microsoft.com/office/powerpoint/2010/main" val="241682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idday Sky Appendix">
    <p:spTree>
      <p:nvGrpSpPr>
        <p:cNvPr id="1" name=""/>
        <p:cNvGrpSpPr/>
        <p:nvPr/>
      </p:nvGrpSpPr>
      <p:grpSpPr>
        <a:xfrm>
          <a:off x="0" y="0"/>
          <a:ext cx="0" cy="0"/>
          <a:chOff x="0" y="0"/>
          <a:chExt cx="0" cy="0"/>
        </a:xfrm>
      </p:grpSpPr>
      <p:pic>
        <p:nvPicPr>
          <p:cNvPr id="5" name="Picture 10" descr="selmh1rb.png"/>
          <p:cNvPicPr>
            <a:picLocks/>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90800" y="1143000"/>
            <a:ext cx="32734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3648075"/>
            <a:ext cx="3811587" cy="30575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114800" y="166688"/>
            <a:ext cx="4878388" cy="6545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4114800" y="2368565"/>
            <a:ext cx="4724471" cy="1845030"/>
          </a:xfrm>
        </p:spPr>
        <p:txBody>
          <a:bodyPr lIns="182880">
            <a:normAutofit/>
          </a:bodyPr>
          <a:lstStyle>
            <a:lvl1pPr marL="0" indent="0">
              <a:lnSpc>
                <a:spcPct val="100000"/>
              </a:lnSpc>
              <a:spcBef>
                <a:spcPts val="0"/>
              </a:spcBef>
              <a:buNone/>
              <a:defRPr sz="3000">
                <a:solidFill>
                  <a:schemeClr val="bg1"/>
                </a:solidFill>
              </a:defRPr>
            </a:lvl1pPr>
            <a:lvl2pPr marL="230187" indent="0">
              <a:buNone/>
              <a:defRPr/>
            </a:lvl2pPr>
            <a:lvl3pPr marL="460375" indent="0">
              <a:buNone/>
              <a:defRPr/>
            </a:lvl3pPr>
            <a:lvl4pPr marL="739775" indent="0">
              <a:buNone/>
              <a:defRPr/>
            </a:lvl4pPr>
            <a:lvl5pPr marL="914400" indent="0">
              <a:buNone/>
              <a:defRPr/>
            </a:lvl5pPr>
          </a:lstStyle>
          <a:p>
            <a:pPr lvl="0"/>
            <a:r>
              <a:rPr lang="en-US" dirty="0" smtClean="0"/>
              <a:t/>
            </a:r>
            <a:br>
              <a:rPr lang="en-US" dirty="0" smtClean="0"/>
            </a:br>
            <a:r>
              <a:rPr lang="en-US" dirty="0" smtClean="0"/>
              <a:t>Appendix</a:t>
            </a:r>
          </a:p>
        </p:txBody>
      </p:sp>
      <p:sp>
        <p:nvSpPr>
          <p:cNvPr id="9" name="Rectangle 8"/>
          <p:cNvSpPr/>
          <p:nvPr userDrawn="1"/>
        </p:nvSpPr>
        <p:spPr>
          <a:xfrm>
            <a:off x="149225" y="163512"/>
            <a:ext cx="3811587" cy="33369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3909" y="5015761"/>
            <a:ext cx="3563923" cy="16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903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68" y="1220892"/>
            <a:ext cx="4572000" cy="4663440"/>
          </a:xfrm>
        </p:spPr>
        <p:txBody>
          <a:bodyPr/>
          <a:lstStyle>
            <a:lvl1pPr marL="230188" marR="0" indent="-230188" algn="l" defTabSz="914400" rtl="0" eaLnBrk="0" fontAlgn="base" latinLnBrk="0" hangingPunct="0">
              <a:lnSpc>
                <a:spcPct val="90000"/>
              </a:lnSpc>
              <a:spcBef>
                <a:spcPts val="1404"/>
              </a:spcBef>
              <a:spcAft>
                <a:spcPct val="0"/>
              </a:spcAft>
              <a:buClr>
                <a:srgbClr val="0193D5"/>
              </a:buClr>
              <a:buSzPct val="100000"/>
              <a:buFont typeface="Wingdings" panose="05000000000000000000" pitchFamily="2" charset="2"/>
              <a:buChar char="§"/>
              <a:tabLst/>
              <a:defRPr sz="2000">
                <a:solidFill>
                  <a:srgbClr val="000000"/>
                </a:solidFill>
                <a:latin typeface="Calibri" panose="020F0502020204030204" pitchFamily="34" charset="0"/>
              </a:defRPr>
            </a:lvl1pPr>
            <a:lvl2pPr marL="460375" marR="0" indent="-230188" algn="l" defTabSz="914400" rtl="0" eaLnBrk="0" fontAlgn="base" latinLnBrk="0" hangingPunct="0">
              <a:lnSpc>
                <a:spcPct val="90000"/>
              </a:lnSpc>
              <a:spcBef>
                <a:spcPct val="45000"/>
              </a:spcBef>
              <a:spcAft>
                <a:spcPct val="0"/>
              </a:spcAft>
              <a:buClr>
                <a:srgbClr val="0193D5"/>
              </a:buClr>
              <a:buSzPct val="100000"/>
              <a:buFont typeface="Arial" panose="020B0604020202020204" pitchFamily="34" charset="0"/>
              <a:buChar char="•"/>
              <a:tabLst/>
              <a:defRPr sz="2000">
                <a:solidFill>
                  <a:srgbClr val="000000"/>
                </a:solidFill>
                <a:latin typeface="Calibri" panose="020F0502020204030204" pitchFamily="34" charset="0"/>
              </a:defRPr>
            </a:lvl2pPr>
            <a:lvl3pPr marL="684213" marR="0" indent="-223838" algn="l" defTabSz="914400" rtl="0" eaLnBrk="0" fontAlgn="base" latinLnBrk="0" hangingPunct="0">
              <a:lnSpc>
                <a:spcPct val="90000"/>
              </a:lnSpc>
              <a:spcBef>
                <a:spcPct val="45000"/>
              </a:spcBef>
              <a:spcAft>
                <a:spcPct val="0"/>
              </a:spcAft>
              <a:buClr>
                <a:srgbClr val="0193D5"/>
              </a:buClr>
              <a:buSzPct val="75000"/>
              <a:buFont typeface="Times New Roman" panose="02020603050405020304" pitchFamily="18" charset="0"/>
              <a:buChar char="►"/>
              <a:tabLst/>
              <a:defRPr sz="2000">
                <a:solidFill>
                  <a:srgbClr val="000000"/>
                </a:solidFill>
                <a:latin typeface="Calibri" panose="020F0502020204030204" pitchFamily="34" charset="0"/>
              </a:defRPr>
            </a:lvl3pPr>
            <a:lvl4pPr marL="914400" marR="0" indent="-174625" algn="l" defTabSz="914400" rtl="0" eaLnBrk="0" fontAlgn="base" latinLnBrk="0" hangingPunct="0">
              <a:lnSpc>
                <a:spcPct val="90000"/>
              </a:lnSpc>
              <a:spcBef>
                <a:spcPct val="45000"/>
              </a:spcBef>
              <a:spcAft>
                <a:spcPct val="0"/>
              </a:spcAft>
              <a:buClr>
                <a:srgbClr val="0193D5"/>
              </a:buClr>
              <a:buSzPct val="100000"/>
              <a:buFont typeface="Arial" panose="020B0604020202020204" pitchFamily="34" charset="0"/>
              <a:buChar char="•"/>
              <a:tabLst/>
              <a:defRPr sz="2000">
                <a:solidFill>
                  <a:srgbClr val="000000"/>
                </a:solidFill>
                <a:latin typeface="Calibri" panose="020F0502020204030204" pitchFamily="34" charset="0"/>
              </a:defRPr>
            </a:lvl4pPr>
            <a:lvl5pPr marL="1144588" marR="0" indent="-230188" algn="l" defTabSz="914400" rtl="0" eaLnBrk="0" fontAlgn="base" latinLnBrk="0" hangingPunct="0">
              <a:lnSpc>
                <a:spcPct val="90000"/>
              </a:lnSpc>
              <a:spcBef>
                <a:spcPct val="45000"/>
              </a:spcBef>
              <a:spcAft>
                <a:spcPct val="0"/>
              </a:spcAft>
              <a:buClr>
                <a:srgbClr val="0193D5"/>
              </a:buClr>
              <a:buSzPct val="100000"/>
              <a:buFont typeface="Wingdings" charset="0"/>
              <a:buChar char="§"/>
              <a:tabLst/>
              <a:defRPr sz="2000">
                <a:solidFill>
                  <a:srgbClr val="000000"/>
                </a:solidFill>
                <a:latin typeface="Calibri" panose="020F0502020204030204" pitchFamily="34" charset="0"/>
              </a:defRPr>
            </a:lvl5pPr>
            <a:lvl6pPr>
              <a:defRPr sz="2000"/>
            </a:lvl6pPr>
            <a:lvl7pPr>
              <a:defRPr sz="2000"/>
            </a:lvl7pPr>
            <a:lvl8pPr>
              <a:defRPr sz="2000"/>
            </a:lvl8pPr>
            <a:lvl9pPr>
              <a:defRPr sz="2000"/>
            </a:lvl9pPr>
          </a:lstStyle>
          <a:p>
            <a:pPr marL="230188" marR="0" lvl="0" indent="-230188" algn="l" defTabSz="914400" rtl="0" eaLnBrk="0" fontAlgn="base" latinLnBrk="0" hangingPunct="0">
              <a:lnSpc>
                <a:spcPct val="90000"/>
              </a:lnSpc>
              <a:spcBef>
                <a:spcPts val="1404"/>
              </a:spcBef>
              <a:spcAft>
                <a:spcPct val="0"/>
              </a:spcAft>
              <a:buClr>
                <a:srgbClr val="0193D5"/>
              </a:buClr>
              <a:buSzPct val="100000"/>
              <a:buFont typeface="Wingdings" panose="05000000000000000000" pitchFamily="2" charset="2"/>
              <a:buChar char="§"/>
              <a:tabLst/>
              <a:defRPr/>
            </a:pPr>
            <a:r>
              <a:rPr kumimoji="0" lang="en-US" sz="2000" b="0" i="0" u="none" strike="noStrike" kern="0" cap="none" spc="0" normalizeH="0" baseline="0" noProof="0" dirty="0" smtClean="0">
                <a:ln>
                  <a:noFill/>
                </a:ln>
                <a:solidFill>
                  <a:srgbClr val="666366"/>
                </a:solidFill>
                <a:effectLst/>
                <a:uLnTx/>
                <a:uFillTx/>
                <a:latin typeface="Calibri Light"/>
                <a:ea typeface="Geneva" charset="0"/>
                <a:cs typeface="Calibri Light"/>
              </a:rPr>
              <a:t>Click to edit Master text styles</a:t>
            </a:r>
          </a:p>
          <a:p>
            <a:pPr marL="460375" marR="0" lvl="1" indent="-230188" algn="l" defTabSz="914400" rtl="0" eaLnBrk="0" fontAlgn="base" latinLnBrk="0" hangingPunct="0">
              <a:lnSpc>
                <a:spcPct val="90000"/>
              </a:lnSpc>
              <a:spcBef>
                <a:spcPct val="45000"/>
              </a:spcBef>
              <a:spcAft>
                <a:spcPct val="0"/>
              </a:spcAft>
              <a:buClr>
                <a:srgbClr val="0193D5"/>
              </a:buClr>
              <a:buSzPct val="100000"/>
              <a:buFont typeface="Arial" panose="020B0604020202020204" pitchFamily="34" charset="0"/>
              <a:buChar char="•"/>
              <a:tabLst/>
              <a:defRPr/>
            </a:pPr>
            <a:r>
              <a:rPr kumimoji="0" lang="en-US" sz="2000" b="0" i="0" u="none" strike="noStrike" kern="0" cap="none" spc="0" normalizeH="0" baseline="0" noProof="0" dirty="0" smtClean="0">
                <a:ln>
                  <a:noFill/>
                </a:ln>
                <a:solidFill>
                  <a:srgbClr val="666366"/>
                </a:solidFill>
                <a:effectLst/>
                <a:uLnTx/>
                <a:uFillTx/>
                <a:latin typeface="Calibri Light"/>
                <a:ea typeface="Calibri"/>
                <a:cs typeface="Calibri Light"/>
              </a:rPr>
              <a:t>Second level</a:t>
            </a:r>
          </a:p>
          <a:p>
            <a:pPr marL="684213" marR="0" lvl="2" indent="-223838" algn="l" defTabSz="914400" rtl="0" eaLnBrk="0" fontAlgn="base" latinLnBrk="0" hangingPunct="0">
              <a:lnSpc>
                <a:spcPct val="90000"/>
              </a:lnSpc>
              <a:spcBef>
                <a:spcPct val="45000"/>
              </a:spcBef>
              <a:spcAft>
                <a:spcPct val="0"/>
              </a:spcAft>
              <a:buClr>
                <a:srgbClr val="0193D5"/>
              </a:buClr>
              <a:buSzPct val="75000"/>
              <a:buFont typeface="Times New Roman" panose="02020603050405020304" pitchFamily="18" charset="0"/>
              <a:buChar char="►"/>
              <a:tabLst/>
              <a:defRPr/>
            </a:pPr>
            <a:r>
              <a:rPr kumimoji="0" lang="en-US" sz="1800" b="0" i="0" u="none" strike="noStrike" kern="0" cap="none" spc="0" normalizeH="0" baseline="0" noProof="0" dirty="0" smtClean="0">
                <a:ln>
                  <a:noFill/>
                </a:ln>
                <a:solidFill>
                  <a:srgbClr val="666366"/>
                </a:solidFill>
                <a:effectLst/>
                <a:uLnTx/>
                <a:uFillTx/>
                <a:latin typeface="Calibri Light"/>
                <a:ea typeface="Calibri"/>
                <a:cs typeface="Calibri Light"/>
              </a:rPr>
              <a:t>Third level</a:t>
            </a:r>
          </a:p>
          <a:p>
            <a:pPr marL="914400" marR="0" lvl="3" indent="-174625" algn="l" defTabSz="914400" rtl="0" eaLnBrk="0" fontAlgn="base" latinLnBrk="0" hangingPunct="0">
              <a:lnSpc>
                <a:spcPct val="90000"/>
              </a:lnSpc>
              <a:spcBef>
                <a:spcPct val="45000"/>
              </a:spcBef>
              <a:spcAft>
                <a:spcPct val="0"/>
              </a:spcAft>
              <a:buClr>
                <a:srgbClr val="0193D5"/>
              </a:buClr>
              <a:buSzPct val="100000"/>
              <a:buFont typeface="Arial" panose="020B0604020202020204" pitchFamily="34" charset="0"/>
              <a:buChar char="•"/>
              <a:tabLst/>
              <a:defRPr/>
            </a:pPr>
            <a:r>
              <a:rPr kumimoji="0" lang="en-US" sz="1600" b="0" i="0" u="none" strike="noStrike" kern="0" cap="none" spc="0" normalizeH="0" baseline="0" noProof="0" dirty="0" smtClean="0">
                <a:ln>
                  <a:noFill/>
                </a:ln>
                <a:solidFill>
                  <a:srgbClr val="666366"/>
                </a:solidFill>
                <a:effectLst/>
                <a:uLnTx/>
                <a:uFillTx/>
                <a:latin typeface="Calibri Light"/>
                <a:ea typeface="Calibri"/>
                <a:cs typeface="Calibri Light"/>
              </a:rPr>
              <a:t>Fourth level</a:t>
            </a:r>
          </a:p>
          <a:p>
            <a:pPr marL="1144588" marR="0" lvl="4" indent="-230188" algn="l" defTabSz="914400" rtl="0" eaLnBrk="0" fontAlgn="base" latinLnBrk="0" hangingPunct="0">
              <a:lnSpc>
                <a:spcPct val="90000"/>
              </a:lnSpc>
              <a:spcBef>
                <a:spcPct val="45000"/>
              </a:spcBef>
              <a:spcAft>
                <a:spcPct val="0"/>
              </a:spcAft>
              <a:buClr>
                <a:srgbClr val="0193D5"/>
              </a:buClr>
              <a:buSzPct val="100000"/>
              <a:buFont typeface="Wingdings" charset="0"/>
              <a:buChar char="§"/>
              <a:tabLst/>
              <a:defRPr/>
            </a:pPr>
            <a:r>
              <a:rPr kumimoji="0" lang="en-US" sz="1600" b="0" i="0" u="none" strike="noStrike" kern="0" cap="none" spc="0" normalizeH="0" baseline="0" noProof="0" dirty="0" smtClean="0">
                <a:ln>
                  <a:noFill/>
                </a:ln>
                <a:solidFill>
                  <a:srgbClr val="666366"/>
                </a:solidFill>
                <a:effectLst/>
                <a:uLnTx/>
                <a:uFillTx/>
                <a:latin typeface="Calibri Light"/>
                <a:ea typeface="Calibri"/>
                <a:cs typeface="Calibri Light"/>
              </a:rPr>
              <a:t>Fifth level</a:t>
            </a:r>
            <a:endParaRPr kumimoji="0" lang="en-US" sz="1600" b="0" i="0" u="none" strike="noStrike" kern="0" cap="none" spc="0" normalizeH="0" baseline="0" noProof="0" dirty="0">
              <a:ln>
                <a:noFill/>
              </a:ln>
              <a:solidFill>
                <a:srgbClr val="666366"/>
              </a:solidFill>
              <a:effectLst/>
              <a:uLnTx/>
              <a:uFillTx/>
              <a:latin typeface="Calibri Light"/>
              <a:ea typeface="Calibri"/>
              <a:cs typeface="Calibri Light"/>
            </a:endParaRPr>
          </a:p>
        </p:txBody>
      </p:sp>
      <p:sp>
        <p:nvSpPr>
          <p:cNvPr id="4" name="Text Placeholder 3"/>
          <p:cNvSpPr>
            <a:spLocks noGrp="1"/>
          </p:cNvSpPr>
          <p:nvPr>
            <p:ph type="body" sz="half" idx="2"/>
          </p:nvPr>
        </p:nvSpPr>
        <p:spPr>
          <a:xfrm>
            <a:off x="5486400" y="1220892"/>
            <a:ext cx="3044698" cy="4511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603250" y="0"/>
            <a:ext cx="7927848" cy="914400"/>
          </a:xfrm>
        </p:spPr>
        <p:txBody>
          <a:bodyPr/>
          <a:lstStyle/>
          <a:p>
            <a:r>
              <a:rPr lang="en-US" dirty="0" smtClean="0"/>
              <a:t>Click to edit Master title style</a:t>
            </a:r>
            <a:endParaRPr lang="en-US" dirty="0"/>
          </a:p>
        </p:txBody>
      </p:sp>
      <p:sp>
        <p:nvSpPr>
          <p:cNvPr id="7" name="Footer Placeholder 11"/>
          <p:cNvSpPr>
            <a:spLocks noGrp="1"/>
          </p:cNvSpPr>
          <p:nvPr>
            <p:ph type="ftr" sz="quarter" idx="11"/>
          </p:nvPr>
        </p:nvSpPr>
        <p:spPr/>
        <p:txBody>
          <a:bodyPr/>
          <a:lstStyle>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spTree>
    <p:extLst>
      <p:ext uri="{BB962C8B-B14F-4D97-AF65-F5344CB8AC3E}">
        <p14:creationId xmlns:p14="http://schemas.microsoft.com/office/powerpoint/2010/main" val="1507586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Horiz">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dirty="0"/>
              <a:t>Click to edit Master title style</a:t>
            </a:r>
          </a:p>
        </p:txBody>
      </p:sp>
      <p:sp>
        <p:nvSpPr>
          <p:cNvPr id="4" name="Text Placeholder 3"/>
          <p:cNvSpPr>
            <a:spLocks noGrp="1"/>
          </p:cNvSpPr>
          <p:nvPr>
            <p:ph idx="1"/>
          </p:nvPr>
        </p:nvSpPr>
        <p:spPr>
          <a:xfrm>
            <a:off x="533400" y="4080911"/>
            <a:ext cx="8229600" cy="1664252"/>
          </a:xfrm>
          <a:prstGeom prst="rect">
            <a:avLst/>
          </a:prstGeom>
        </p:spPr>
        <p:txBody>
          <a:bodyPr vert="horz" lIns="91440" tIns="45720" rIns="91440" bIns="45720" rtlCol="0">
            <a:normAutofit/>
          </a:bodyPr>
          <a:lstStyle>
            <a:lvl3pPr>
              <a:buSzPct val="7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sp>
        <p:nvSpPr>
          <p:cNvPr id="6" name="Content Placeholder 5"/>
          <p:cNvSpPr>
            <a:spLocks noGrp="1"/>
          </p:cNvSpPr>
          <p:nvPr>
            <p:ph sz="quarter" idx="11"/>
          </p:nvPr>
        </p:nvSpPr>
        <p:spPr>
          <a:xfrm>
            <a:off x="603250" y="1219199"/>
            <a:ext cx="7927975" cy="2676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04902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and Bullets">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sp>
        <p:nvSpPr>
          <p:cNvPr id="7" name="Content Placeholder 2"/>
          <p:cNvSpPr>
            <a:spLocks noGrp="1"/>
          </p:cNvSpPr>
          <p:nvPr>
            <p:ph idx="1"/>
          </p:nvPr>
        </p:nvSpPr>
        <p:spPr>
          <a:xfrm>
            <a:off x="533400" y="4080911"/>
            <a:ext cx="8229600" cy="1664252"/>
          </a:xfrm>
        </p:spPr>
        <p:txBody>
          <a:bodyPr numCol="2"/>
          <a:lstStyle/>
          <a:p>
            <a:r>
              <a:rPr lang="en-US" dirty="0"/>
              <a:t>Tis et, luctus vitae, placerate</a:t>
            </a:r>
          </a:p>
          <a:p>
            <a:r>
              <a:rPr lang="en-US" dirty="0"/>
              <a:t>Pronin at nibh lorem ipsum</a:t>
            </a:r>
          </a:p>
          <a:p>
            <a:r>
              <a:rPr lang="en-US" dirty="0"/>
              <a:t>Consectetuer adipiscing elit</a:t>
            </a:r>
          </a:p>
          <a:p>
            <a:r>
              <a:rPr lang="en-US" dirty="0"/>
              <a:t>Tis et, luctus vitae, placerate</a:t>
            </a:r>
          </a:p>
          <a:p>
            <a:r>
              <a:rPr lang="en-US" dirty="0"/>
              <a:t>Pronin at nibh lorem ipsum</a:t>
            </a:r>
          </a:p>
          <a:p>
            <a:r>
              <a:rPr lang="en-US" dirty="0"/>
              <a:t>Consectetuer adipiscing </a:t>
            </a:r>
            <a:r>
              <a:rPr lang="en-US" dirty="0" smtClean="0"/>
              <a:t>elit</a:t>
            </a:r>
            <a:endParaRPr lang="en-US" dirty="0"/>
          </a:p>
        </p:txBody>
      </p:sp>
      <p:sp>
        <p:nvSpPr>
          <p:cNvPr id="11" name="Picture Placeholder 10"/>
          <p:cNvSpPr>
            <a:spLocks noGrp="1"/>
          </p:cNvSpPr>
          <p:nvPr>
            <p:ph type="pic" sz="quarter" idx="11"/>
          </p:nvPr>
        </p:nvSpPr>
        <p:spPr>
          <a:xfrm>
            <a:off x="603249" y="1230768"/>
            <a:ext cx="7927975" cy="2514600"/>
          </a:xfrm>
          <a:solidFill>
            <a:schemeClr val="bg1">
              <a:lumMod val="75000"/>
            </a:schemeClr>
          </a:solidFill>
        </p:spPr>
        <p:txBody>
          <a:bodyPr anchor="t" anchorCtr="0"/>
          <a:lstStyle>
            <a:lvl1pPr marL="0" indent="0" algn="ctr">
              <a:buNone/>
              <a:defRPr/>
            </a:lvl1pPr>
          </a:lstStyle>
          <a:p>
            <a:endParaRPr lang="en-US" dirty="0" smtClean="0"/>
          </a:p>
        </p:txBody>
      </p:sp>
    </p:spTree>
    <p:extLst>
      <p:ext uri="{BB962C8B-B14F-4D97-AF65-F5344CB8AC3E}">
        <p14:creationId xmlns:p14="http://schemas.microsoft.com/office/powerpoint/2010/main" val="28653684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mag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sp>
        <p:nvSpPr>
          <p:cNvPr id="4" name="Content Placeholder 1"/>
          <p:cNvSpPr>
            <a:spLocks noGrp="1"/>
          </p:cNvSpPr>
          <p:nvPr>
            <p:ph idx="1"/>
          </p:nvPr>
        </p:nvSpPr>
        <p:spPr>
          <a:xfrm>
            <a:off x="535768" y="1220892"/>
            <a:ext cx="4572000" cy="4663440"/>
          </a:xfrm>
        </p:spPr>
        <p:txBody>
          <a:bodyPr/>
          <a:lstStyle/>
          <a:p>
            <a:r>
              <a:rPr lang="en-US" dirty="0"/>
              <a:t>Lorem ipsum dolor sit amet, consectetuer adipiscing elit. Donec ligula justo</a:t>
            </a:r>
          </a:p>
          <a:p>
            <a:r>
              <a:rPr lang="en-US" dirty="0"/>
              <a:t>Tis et, luctus vitae, placerat eget, massa ut aliquam eu mi.</a:t>
            </a:r>
          </a:p>
          <a:p>
            <a:r>
              <a:rPr lang="en-US" dirty="0"/>
              <a:t>Proin at nibh. Lorem ipsum dolor sit amet.</a:t>
            </a:r>
          </a:p>
          <a:p>
            <a:r>
              <a:rPr lang="en-US" dirty="0"/>
              <a:t>Consectetuer adipiscing elit cras interdum diam nec velit. Integer eget orci duis sit amet neque ut nunc egestas vestibulum</a:t>
            </a:r>
            <a:r>
              <a:rPr lang="en-US" dirty="0" smtClean="0"/>
              <a:t>.</a:t>
            </a:r>
            <a:endParaRPr lang="en-US" dirty="0"/>
          </a:p>
        </p:txBody>
      </p:sp>
      <p:sp>
        <p:nvSpPr>
          <p:cNvPr id="7" name="Picture Placeholder 6"/>
          <p:cNvSpPr>
            <a:spLocks noGrp="1"/>
          </p:cNvSpPr>
          <p:nvPr>
            <p:ph type="pic" sz="quarter" idx="11"/>
          </p:nvPr>
        </p:nvSpPr>
        <p:spPr>
          <a:xfrm>
            <a:off x="5486400" y="1223963"/>
            <a:ext cx="3044698" cy="4507969"/>
          </a:xfrm>
          <a:solidFill>
            <a:schemeClr val="bg1">
              <a:lumMod val="85000"/>
            </a:schemeClr>
          </a:solidFill>
        </p:spPr>
        <p:txBody>
          <a:bodyPr/>
          <a:lstStyle>
            <a:lvl1pPr marL="0" indent="0" algn="ctr">
              <a:buNone/>
              <a:defRPr/>
            </a:lvl1pPr>
          </a:lstStyle>
          <a:p>
            <a:endParaRPr lang="en-US" dirty="0"/>
          </a:p>
        </p:txBody>
      </p:sp>
    </p:spTree>
    <p:extLst>
      <p:ext uri="{BB962C8B-B14F-4D97-AF65-F5344CB8AC3E}">
        <p14:creationId xmlns:p14="http://schemas.microsoft.com/office/powerpoint/2010/main" val="1640159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80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4770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527806"/>
            <a:ext cx="2895600" cy="365125"/>
          </a:xfrm>
          <a:prstGeom prst="rect">
            <a:avLst/>
          </a:prstGeom>
        </p:spPr>
        <p:txBody>
          <a:bodyPr/>
          <a:lstStyle>
            <a:lvl1pPr>
              <a:defRPr/>
            </a:lvl1pPr>
          </a:lstStyle>
          <a:p>
            <a:pPr fontAlgn="base">
              <a:spcBef>
                <a:spcPct val="0"/>
              </a:spcBef>
              <a:spcAft>
                <a:spcPct val="0"/>
              </a:spcAft>
              <a:defRPr/>
            </a:pPr>
            <a:r>
              <a:rPr lang="en-US" smtClean="0">
                <a:solidFill>
                  <a:prstClr val="black"/>
                </a:solidFill>
                <a:latin typeface="Arial" charset="0"/>
              </a:rPr>
              <a:t>SDG&amp;E 2014 All Source RFO - Bidders Conference</a:t>
            </a:r>
            <a:endParaRPr lang="en-US" dirty="0">
              <a:solidFill>
                <a:prstClr val="black"/>
              </a:solidFill>
              <a:latin typeface="Arial" charset="0"/>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defRPr sz="1400" b="1">
                <a:latin typeface="Arial" pitchFamily="34" charset="0"/>
                <a:cs typeface="Arial" pitchFamily="34" charset="0"/>
              </a:defRPr>
            </a:lvl1pPr>
          </a:lstStyle>
          <a:p>
            <a:pPr>
              <a:defRPr/>
            </a:pPr>
            <a:fld id="{3556033C-B10C-4770-A417-B5D46898C10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4318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5943600"/>
            <a:ext cx="9144000" cy="838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p:cNvSpPr txBox="1">
            <a:spLocks/>
          </p:cNvSpPr>
          <p:nvPr userDrawn="1"/>
        </p:nvSpPr>
        <p:spPr>
          <a:xfrm>
            <a:off x="8305800" y="6172200"/>
            <a:ext cx="5334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1200" b="0" i="0" smtClean="0">
                <a:solidFill>
                  <a:schemeClr val="bg1"/>
                </a:solidFill>
                <a:latin typeface="Calibri"/>
                <a:cs typeface="Calibri"/>
              </a:rPr>
              <a:pPr algn="r" eaLnBrk="1" hangingPunct="1"/>
              <a:t>‹#›</a:t>
            </a:fld>
            <a:endParaRPr lang="en-US" sz="1200" b="0" i="0" dirty="0">
              <a:solidFill>
                <a:schemeClr val="bg1"/>
              </a:solidFill>
              <a:latin typeface="Calibri"/>
              <a:cs typeface="Calibri"/>
            </a:endParaRPr>
          </a:p>
        </p:txBody>
      </p:sp>
      <p:sp>
        <p:nvSpPr>
          <p:cNvPr id="8" name="Rectangle 7"/>
          <p:cNvSpPr/>
          <p:nvPr userDrawn="1"/>
        </p:nvSpPr>
        <p:spPr>
          <a:xfrm>
            <a:off x="-4236" y="6705600"/>
            <a:ext cx="9148235"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idx="1"/>
          </p:nvPr>
        </p:nvSpPr>
        <p:spPr>
          <a:xfrm>
            <a:off x="5334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2362200" y="5943601"/>
            <a:ext cx="5791200" cy="762000"/>
          </a:xfrm>
          <a:prstGeom prst="rect">
            <a:avLst/>
          </a:prstGeom>
        </p:spPr>
        <p:txBody>
          <a:bodyPr vert="horz" lIns="91440" tIns="45720" rIns="91440" bIns="45720" rtlCol="0" anchor="ctr"/>
          <a:lstStyle>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cxnSp>
        <p:nvCxnSpPr>
          <p:cNvPr id="13" name="Straight Connector 12"/>
          <p:cNvCxnSpPr/>
          <p:nvPr userDrawn="1"/>
        </p:nvCxnSpPr>
        <p:spPr>
          <a:xfrm>
            <a:off x="0" y="1006477"/>
            <a:ext cx="9144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4405" y="5998128"/>
            <a:ext cx="1415460" cy="6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257588"/>
      </p:ext>
    </p:extLst>
  </p:cSld>
  <p:clrMap bg1="lt1" tx1="dk1" bg2="lt2" tx2="dk2" accent1="accent1" accent2="accent2" accent3="accent3" accent4="accent4" accent5="accent5" accent6="accent6" hlink="hlink" folHlink="folHlink"/>
  <p:sldLayoutIdLst>
    <p:sldLayoutId id="2147484022" r:id="rId1"/>
    <p:sldLayoutId id="2147484029" r:id="rId2"/>
    <p:sldLayoutId id="2147484032"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i="0">
          <a:solidFill>
            <a:schemeClr val="tx1"/>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p:titleStyle>
    <p:bodyStyle>
      <a:lvl1pPr marL="230188" indent="-230188" algn="l" rtl="0" eaLnBrk="0" fontAlgn="base" hangingPunct="0">
        <a:lnSpc>
          <a:spcPct val="90000"/>
        </a:lnSpc>
        <a:spcBef>
          <a:spcPts val="1404"/>
        </a:spcBef>
        <a:spcAft>
          <a:spcPct val="0"/>
        </a:spcAft>
        <a:buClr>
          <a:schemeClr val="accent2"/>
        </a:buClr>
        <a:buSzPct val="100000"/>
        <a:buFont typeface="Wingdings" panose="05000000000000000000" pitchFamily="2" charset="2"/>
        <a:buChar char="§"/>
        <a:defRPr sz="2000" b="0" i="0">
          <a:solidFill>
            <a:schemeClr val="tx1"/>
          </a:solidFill>
          <a:latin typeface="+mn-lt"/>
          <a:ea typeface="Geneva" charset="0"/>
          <a:cs typeface="Calibri Light"/>
        </a:defRPr>
      </a:lvl1pPr>
      <a:lvl2pPr marL="460375" indent="-230188" algn="l" rtl="0" eaLnBrk="0" fontAlgn="base" hangingPunct="0">
        <a:lnSpc>
          <a:spcPct val="90000"/>
        </a:lnSpc>
        <a:spcBef>
          <a:spcPct val="45000"/>
        </a:spcBef>
        <a:spcAft>
          <a:spcPct val="0"/>
        </a:spcAft>
        <a:buClr>
          <a:schemeClr val="accent2"/>
        </a:buClr>
        <a:buSzPct val="100000"/>
        <a:buFont typeface="Arial" panose="020B0604020202020204" pitchFamily="34" charset="0"/>
        <a:buChar char="•"/>
        <a:defRPr sz="2000" b="0" i="0">
          <a:solidFill>
            <a:schemeClr val="tx1"/>
          </a:solidFill>
          <a:latin typeface="+mn-lt"/>
          <a:ea typeface="Calibri"/>
          <a:cs typeface="Calibri Light"/>
        </a:defRPr>
      </a:lvl2pPr>
      <a:lvl3pPr marL="684213" indent="-223838" algn="l" rtl="0" eaLnBrk="0" fontAlgn="base" hangingPunct="0">
        <a:lnSpc>
          <a:spcPct val="90000"/>
        </a:lnSpc>
        <a:spcBef>
          <a:spcPct val="45000"/>
        </a:spcBef>
        <a:spcAft>
          <a:spcPct val="0"/>
        </a:spcAft>
        <a:buClr>
          <a:schemeClr val="accent2"/>
        </a:buClr>
        <a:buSzPct val="75000"/>
        <a:buFont typeface="Times New Roman" panose="02020603050405020304" pitchFamily="18" charset="0"/>
        <a:buChar char="►"/>
        <a:defRPr sz="1800" b="0" i="0">
          <a:solidFill>
            <a:schemeClr val="tx1"/>
          </a:solidFill>
          <a:latin typeface="+mn-lt"/>
          <a:ea typeface="Calibri"/>
          <a:cs typeface="Calibri Light"/>
        </a:defRPr>
      </a:lvl3pPr>
      <a:lvl4pPr marL="914400" indent="-174625" algn="l" rtl="0" eaLnBrk="0" fontAlgn="base" hangingPunct="0">
        <a:lnSpc>
          <a:spcPct val="90000"/>
        </a:lnSpc>
        <a:spcBef>
          <a:spcPct val="45000"/>
        </a:spcBef>
        <a:spcAft>
          <a:spcPct val="0"/>
        </a:spcAft>
        <a:buClr>
          <a:schemeClr val="accent2"/>
        </a:buClr>
        <a:buSzPct val="100000"/>
        <a:buFont typeface="Arial" panose="020B0604020202020204" pitchFamily="34" charset="0"/>
        <a:buChar char="•"/>
        <a:defRPr sz="1600" b="0" i="0">
          <a:solidFill>
            <a:schemeClr val="tx1"/>
          </a:solidFill>
          <a:latin typeface="+mn-lt"/>
          <a:ea typeface="Calibri"/>
          <a:cs typeface="Calibri Light"/>
        </a:defRPr>
      </a:lvl4pPr>
      <a:lvl5pPr marL="1144588" indent="-230188" algn="l" rtl="0" eaLnBrk="0" fontAlgn="base" hangingPunct="0">
        <a:lnSpc>
          <a:spcPct val="90000"/>
        </a:lnSpc>
        <a:spcBef>
          <a:spcPct val="45000"/>
        </a:spcBef>
        <a:spcAft>
          <a:spcPct val="0"/>
        </a:spcAft>
        <a:buClr>
          <a:schemeClr val="accent2"/>
        </a:buClr>
        <a:buSzPct val="100000"/>
        <a:buFont typeface="Wingdings" charset="0"/>
        <a:buChar char="§"/>
        <a:defRPr sz="1600" b="0" i="0">
          <a:solidFill>
            <a:schemeClr val="tx1"/>
          </a:solidFill>
          <a:latin typeface="+mn-lt"/>
          <a:ea typeface="Calibri"/>
          <a:cs typeface="Calibri Light"/>
        </a:defRPr>
      </a:lvl5pPr>
      <a:lvl6pPr marL="17240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6pPr>
      <a:lvl7pPr marL="21812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7pPr>
      <a:lvl8pPr marL="26384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8pPr>
      <a:lvl9pPr marL="30956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5943600"/>
            <a:ext cx="9144000" cy="838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p:cNvSpPr txBox="1">
            <a:spLocks/>
          </p:cNvSpPr>
          <p:nvPr userDrawn="1"/>
        </p:nvSpPr>
        <p:spPr>
          <a:xfrm>
            <a:off x="8305800" y="6172200"/>
            <a:ext cx="5334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1200" b="0" i="0" smtClean="0">
                <a:solidFill>
                  <a:schemeClr val="bg1"/>
                </a:solidFill>
                <a:latin typeface="Calibri"/>
                <a:cs typeface="Calibri"/>
              </a:rPr>
              <a:pPr algn="r" eaLnBrk="1" hangingPunct="1"/>
              <a:t>‹#›</a:t>
            </a:fld>
            <a:endParaRPr lang="en-US" sz="1200" b="0" i="0" dirty="0">
              <a:solidFill>
                <a:schemeClr val="bg1"/>
              </a:solidFill>
              <a:latin typeface="Calibri"/>
              <a:cs typeface="Calibri"/>
            </a:endParaRPr>
          </a:p>
        </p:txBody>
      </p:sp>
      <p:sp>
        <p:nvSpPr>
          <p:cNvPr id="8" name="Rectangle 7"/>
          <p:cNvSpPr/>
          <p:nvPr userDrawn="1"/>
        </p:nvSpPr>
        <p:spPr>
          <a:xfrm>
            <a:off x="-4236" y="6705600"/>
            <a:ext cx="9148235"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bwMode="auto">
          <a:xfrm>
            <a:off x="603250" y="0"/>
            <a:ext cx="7927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idx="1"/>
          </p:nvPr>
        </p:nvSpPr>
        <p:spPr>
          <a:xfrm>
            <a:off x="5334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381000" y="4800600"/>
            <a:ext cx="5334000" cy="457200"/>
          </a:xfrm>
          <a:prstGeom prst="rect">
            <a:avLst/>
          </a:prstGeom>
          <a:noFill/>
        </p:spPr>
        <p:txBody>
          <a:bodyPr wrap="square" rtlCol="0">
            <a:spAutoFit/>
          </a:bodyPr>
          <a:lstStyle/>
          <a:p>
            <a:endParaRPr lang="en-US" dirty="0"/>
          </a:p>
        </p:txBody>
      </p:sp>
      <p:sp>
        <p:nvSpPr>
          <p:cNvPr id="7" name="Footer Placeholder 6"/>
          <p:cNvSpPr>
            <a:spLocks noGrp="1"/>
          </p:cNvSpPr>
          <p:nvPr>
            <p:ph type="ftr" sz="quarter" idx="3"/>
          </p:nvPr>
        </p:nvSpPr>
        <p:spPr>
          <a:xfrm>
            <a:off x="2362200" y="5943601"/>
            <a:ext cx="5791200" cy="762000"/>
          </a:xfrm>
          <a:prstGeom prst="rect">
            <a:avLst/>
          </a:prstGeom>
        </p:spPr>
        <p:txBody>
          <a:bodyPr vert="horz" lIns="91440" tIns="45720" rIns="91440" bIns="45720" rtlCol="0" anchor="ctr"/>
          <a:lstStyle>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a:solidFill>
                  <a:schemeClr val="bg1"/>
                </a:solidFill>
              </a:defRPr>
            </a:lvl1pPr>
          </a:lstStyle>
          <a:p>
            <a:pPr>
              <a:defRPr/>
            </a:pPr>
            <a:r>
              <a:rPr lang="en-US" sz="950" smtClean="0">
                <a:latin typeface="Calibri"/>
                <a:cs typeface="Calibri"/>
              </a:rPr>
              <a:t>SDG&amp;E 2014 All Source RFO - Bidders Conference</a:t>
            </a:r>
            <a:endParaRPr lang="en-US" sz="950" dirty="0">
              <a:latin typeface="Calibri"/>
              <a:cs typeface="Calibri"/>
            </a:endParaRPr>
          </a:p>
        </p:txBody>
      </p:sp>
      <p:cxnSp>
        <p:nvCxnSpPr>
          <p:cNvPr id="13" name="Straight Connector 12"/>
          <p:cNvCxnSpPr/>
          <p:nvPr userDrawn="1"/>
        </p:nvCxnSpPr>
        <p:spPr>
          <a:xfrm>
            <a:off x="0" y="1006477"/>
            <a:ext cx="9144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54405" y="5998128"/>
            <a:ext cx="1415460" cy="6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29814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3" r:id="rId3"/>
    <p:sldLayoutId id="2147484045" r:id="rId4"/>
    <p:sldLayoutId id="2147484042" r:id="rId5"/>
    <p:sldLayoutId id="2147484047" r:id="rId6"/>
    <p:sldLayoutId id="2147484055" r:id="rId7"/>
    <p:sldLayoutId id="2147484056" r:id="rId8"/>
    <p:sldLayoutId id="2147484057" r:id="rId9"/>
    <p:sldLayoutId id="2147484058" r:id="rId10"/>
    <p:sldLayoutId id="2147484059" r:id="rId11"/>
    <p:sldLayoutId id="2147484061" r:id="rId12"/>
    <p:sldLayoutId id="2147484062" r:id="rId13"/>
    <p:sldLayoutId id="2147484063" r:id="rId14"/>
    <p:sldLayoutId id="2147484064" r:id="rId15"/>
    <p:sldLayoutId id="2147484065" r:id="rId16"/>
    <p:sldLayoutId id="2147484067" r:id="rId17"/>
    <p:sldLayoutId id="2147484068" r:id="rId18"/>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i="0">
          <a:solidFill>
            <a:srgbClr val="000000"/>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p:titleStyle>
    <p:bodyStyle>
      <a:lvl1pPr marL="230188" indent="-230188" algn="l" rtl="0" eaLnBrk="0" fontAlgn="base" hangingPunct="0">
        <a:lnSpc>
          <a:spcPct val="90000"/>
        </a:lnSpc>
        <a:spcBef>
          <a:spcPts val="1404"/>
        </a:spcBef>
        <a:spcAft>
          <a:spcPct val="0"/>
        </a:spcAft>
        <a:buClr>
          <a:schemeClr val="accent2"/>
        </a:buClr>
        <a:buSzPct val="100000"/>
        <a:buFont typeface="Wingdings" panose="05000000000000000000" pitchFamily="2" charset="2"/>
        <a:buChar char="§"/>
        <a:defRPr sz="2000" b="0" i="0">
          <a:solidFill>
            <a:srgbClr val="000000"/>
          </a:solidFill>
          <a:latin typeface="+mn-lt"/>
          <a:ea typeface="Geneva" charset="0"/>
          <a:cs typeface="Calibri Light"/>
        </a:defRPr>
      </a:lvl1pPr>
      <a:lvl2pPr marL="460375" indent="-230188" algn="l" rtl="0" eaLnBrk="0" fontAlgn="base" hangingPunct="0">
        <a:lnSpc>
          <a:spcPct val="90000"/>
        </a:lnSpc>
        <a:spcBef>
          <a:spcPct val="45000"/>
        </a:spcBef>
        <a:spcAft>
          <a:spcPct val="0"/>
        </a:spcAft>
        <a:buClr>
          <a:schemeClr val="accent2"/>
        </a:buClr>
        <a:buSzPct val="100000"/>
        <a:buFont typeface="Arial" panose="020B0604020202020204" pitchFamily="34" charset="0"/>
        <a:buChar char="•"/>
        <a:defRPr sz="2000" b="0" i="0">
          <a:solidFill>
            <a:srgbClr val="000000"/>
          </a:solidFill>
          <a:latin typeface="+mn-lt"/>
          <a:ea typeface="Calibri"/>
          <a:cs typeface="Calibri Light"/>
        </a:defRPr>
      </a:lvl2pPr>
      <a:lvl3pPr marL="684213" indent="-223838" algn="l" rtl="0" eaLnBrk="0" fontAlgn="base" hangingPunct="0">
        <a:lnSpc>
          <a:spcPct val="90000"/>
        </a:lnSpc>
        <a:spcBef>
          <a:spcPct val="45000"/>
        </a:spcBef>
        <a:spcAft>
          <a:spcPct val="0"/>
        </a:spcAft>
        <a:buClr>
          <a:schemeClr val="accent2"/>
        </a:buClr>
        <a:buSzPct val="75000"/>
        <a:buFont typeface="Times New Roman" panose="02020603050405020304" pitchFamily="18" charset="0"/>
        <a:buChar char="►"/>
        <a:defRPr sz="1800" b="0" i="0">
          <a:solidFill>
            <a:srgbClr val="000000"/>
          </a:solidFill>
          <a:latin typeface="+mn-lt"/>
          <a:ea typeface="Calibri"/>
          <a:cs typeface="Calibri Light"/>
        </a:defRPr>
      </a:lvl3pPr>
      <a:lvl4pPr marL="914400" indent="-174625" algn="l" rtl="0" eaLnBrk="0" fontAlgn="base" hangingPunct="0">
        <a:lnSpc>
          <a:spcPct val="90000"/>
        </a:lnSpc>
        <a:spcBef>
          <a:spcPct val="45000"/>
        </a:spcBef>
        <a:spcAft>
          <a:spcPct val="0"/>
        </a:spcAft>
        <a:buClr>
          <a:schemeClr val="accent2"/>
        </a:buClr>
        <a:buSzPct val="100000"/>
        <a:buFont typeface="Arial" panose="020B0604020202020204" pitchFamily="34" charset="0"/>
        <a:buChar char="•"/>
        <a:defRPr sz="1600" b="0" i="0">
          <a:solidFill>
            <a:srgbClr val="000000"/>
          </a:solidFill>
          <a:latin typeface="+mn-lt"/>
          <a:ea typeface="Calibri"/>
          <a:cs typeface="Calibri Light"/>
        </a:defRPr>
      </a:lvl4pPr>
      <a:lvl5pPr marL="1144588" indent="-230188" algn="l" rtl="0" eaLnBrk="0" fontAlgn="base" hangingPunct="0">
        <a:lnSpc>
          <a:spcPct val="90000"/>
        </a:lnSpc>
        <a:spcBef>
          <a:spcPct val="45000"/>
        </a:spcBef>
        <a:spcAft>
          <a:spcPct val="0"/>
        </a:spcAft>
        <a:buClr>
          <a:schemeClr val="accent2"/>
        </a:buClr>
        <a:buSzPct val="100000"/>
        <a:buFont typeface="Wingdings" charset="0"/>
        <a:buChar char="§"/>
        <a:defRPr sz="1600" b="0" i="0">
          <a:solidFill>
            <a:srgbClr val="000000"/>
          </a:solidFill>
          <a:latin typeface="+mn-lt"/>
          <a:ea typeface="Calibri"/>
          <a:cs typeface="Calibri Light"/>
        </a:defRPr>
      </a:lvl5pPr>
      <a:lvl6pPr marL="17240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6pPr>
      <a:lvl7pPr marL="21812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7pPr>
      <a:lvl8pPr marL="26384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8pPr>
      <a:lvl9pPr marL="3095625" indent="-246063" algn="l" rtl="0" eaLnBrk="1" fontAlgn="base" hangingPunct="1">
        <a:lnSpc>
          <a:spcPct val="90000"/>
        </a:lnSpc>
        <a:spcBef>
          <a:spcPct val="45000"/>
        </a:spcBef>
        <a:spcAft>
          <a:spcPct val="0"/>
        </a:spcAft>
        <a:buClr>
          <a:srgbClr val="DF134C"/>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emantz@semprautilities.com" TargetMode="External"/><Relationship Id="rId2" Type="http://schemas.openxmlformats.org/officeDocument/2006/relationships/hyperlink" Target="mailto:BMayberry@semprautilities.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sdge.com/all-source-2014-rfo"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image" Target="../media/image8.png"/><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package" Target="../embeddings/Microsoft_Excel_Worksheet3.xlsx"/><Relationship Id="rId4" Type="http://schemas.openxmlformats.org/officeDocument/2006/relationships/oleObject" Target="../embeddings/oleObject3.bin"/><Relationship Id="rId9"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www.caiso.com/informed/Pages/StakeholderProcesses/LocalCapacityRequirementsProcess.aspx"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caiso.com/Documents/Section40_ResourceAdequacyDemonstrationForAllSCsInTheCAISOBAA_May1_2014.pdf" TargetMode="Externa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package" Target="../embeddings/Microsoft_Excel_Worksheet5.xlsx"/></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6.bin"/><Relationship Id="rId7" Type="http://schemas.openxmlformats.org/officeDocument/2006/relationships/package" Target="../embeddings/Microsoft_Excel_Worksheet7.xlsx"/><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package" Target="../embeddings/Microsoft_Excel_Worksheet6.xlsx"/></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package" Target="../embeddings/Microsoft_Excel_Worksheet8.xls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package" Target="../embeddings/Microsoft_Excel_Worksheet9.xlsx"/></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mailto:allsourceRFO@semprautilities.com"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oweradvocate.com/" TargetMode="Externa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upport@poweradvocate.com" TargetMode="Externa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mailto:AllSourceRFO@semprautilities.com" TargetMode="External"/><Relationship Id="rId2" Type="http://schemas.openxmlformats.org/officeDocument/2006/relationships/hyperlink" Target="http://www.sdge.com/all-source-2014-rfo"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hyperlink" Target="mailto:KParks@semprautilities.com" TargetMode="Externa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hyperlink" Target="http://www.caiso.com/Documents/AppendixDD_GeneratorInterconnectionAndDeliverabiltyAllocationProcess_Aug1_2014.pdf" TargetMode="Externa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hyperlink" Target="http://www.sdge.com/generation-interconnections/overview-generation-interconnections" TargetMode="Externa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sempra.com/about/supplier-diversity"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82803" y="4462355"/>
            <a:ext cx="3084845" cy="1718268"/>
          </a:xfrm>
        </p:spPr>
        <p:txBody>
          <a:bodyPr>
            <a:normAutofit/>
          </a:bodyPr>
          <a:lstStyle/>
          <a:p>
            <a:pPr algn="ctr" defTabSz="855663">
              <a:spcAft>
                <a:spcPts val="0"/>
              </a:spcAft>
              <a:defRPr/>
            </a:pPr>
            <a:r>
              <a:rPr lang="en-US" sz="1900" b="1" dirty="0" smtClean="0">
                <a:latin typeface="+mj-lt"/>
              </a:rPr>
              <a:t>September 26, </a:t>
            </a:r>
            <a:r>
              <a:rPr lang="en-US" sz="1900" b="1" dirty="0">
                <a:latin typeface="+mj-lt"/>
              </a:rPr>
              <a:t>2014</a:t>
            </a:r>
          </a:p>
          <a:p>
            <a:pPr algn="ctr" defTabSz="855663">
              <a:spcAft>
                <a:spcPts val="300"/>
              </a:spcAft>
              <a:tabLst>
                <a:tab pos="1371600" algn="l"/>
              </a:tabLst>
              <a:defRPr/>
            </a:pPr>
            <a:r>
              <a:rPr lang="en-US" sz="1900" b="1" dirty="0" smtClean="0">
                <a:latin typeface="+mj-lt"/>
              </a:rPr>
              <a:t>Estimated time: </a:t>
            </a:r>
          </a:p>
          <a:p>
            <a:pPr algn="ctr" defTabSz="855663">
              <a:spcAft>
                <a:spcPts val="300"/>
              </a:spcAft>
              <a:tabLst>
                <a:tab pos="1371600" algn="l"/>
              </a:tabLst>
              <a:defRPr/>
            </a:pPr>
            <a:r>
              <a:rPr lang="en-US" sz="1900" b="1" dirty="0" smtClean="0">
                <a:latin typeface="+mj-lt"/>
              </a:rPr>
              <a:t>9:30 </a:t>
            </a:r>
            <a:r>
              <a:rPr lang="en-US" sz="1900" b="1" dirty="0">
                <a:latin typeface="+mj-lt"/>
              </a:rPr>
              <a:t>am to </a:t>
            </a:r>
            <a:r>
              <a:rPr lang="en-US" sz="1900" b="1" dirty="0" smtClean="0">
                <a:latin typeface="+mj-lt"/>
              </a:rPr>
              <a:t>3:00</a:t>
            </a:r>
            <a:r>
              <a:rPr lang="en-US" sz="1900" b="1" dirty="0" smtClean="0">
                <a:solidFill>
                  <a:srgbClr val="FF0000"/>
                </a:solidFill>
                <a:latin typeface="+mj-lt"/>
              </a:rPr>
              <a:t> </a:t>
            </a:r>
            <a:r>
              <a:rPr lang="en-US" sz="1900" b="1" dirty="0" smtClean="0">
                <a:latin typeface="+mj-lt"/>
              </a:rPr>
              <a:t>pm</a:t>
            </a:r>
          </a:p>
          <a:p>
            <a:pPr algn="ctr" defTabSz="855663">
              <a:spcAft>
                <a:spcPts val="300"/>
              </a:spcAft>
              <a:tabLst>
                <a:tab pos="1371600" algn="l"/>
              </a:tabLst>
              <a:defRPr/>
            </a:pPr>
            <a:r>
              <a:rPr lang="en-US" sz="1200" b="1" dirty="0" smtClean="0">
                <a:latin typeface="+mj-lt"/>
              </a:rPr>
              <a:t>Updated </a:t>
            </a:r>
            <a:r>
              <a:rPr lang="en-US" sz="1200" b="1" smtClean="0">
                <a:latin typeface="+mj-lt"/>
              </a:rPr>
              <a:t>/ corrected as of: 9/29/2014 </a:t>
            </a:r>
            <a:endParaRPr lang="en-US" sz="1200" b="1" dirty="0">
              <a:latin typeface="+mj-lt"/>
            </a:endParaRPr>
          </a:p>
          <a:p>
            <a:pPr>
              <a:spcAft>
                <a:spcPts val="0"/>
              </a:spcAft>
            </a:pPr>
            <a:endParaRPr lang="en-US" dirty="0" smtClean="0">
              <a:latin typeface="+mj-lt"/>
            </a:endParaRPr>
          </a:p>
          <a:p>
            <a:pPr>
              <a:spcAft>
                <a:spcPts val="0"/>
              </a:spcAft>
            </a:pPr>
            <a:endParaRPr lang="en-US" dirty="0">
              <a:latin typeface="+mj-lt"/>
            </a:endParaRPr>
          </a:p>
          <a:p>
            <a:pPr>
              <a:spcAft>
                <a:spcPts val="0"/>
              </a:spcAft>
            </a:pPr>
            <a:endParaRPr lang="en-US" dirty="0" smtClean="0">
              <a:latin typeface="+mj-lt"/>
            </a:endParaRPr>
          </a:p>
          <a:p>
            <a:pPr>
              <a:spcAft>
                <a:spcPts val="0"/>
              </a:spcAft>
            </a:pPr>
            <a:endParaRPr lang="en-US" sz="600" dirty="0"/>
          </a:p>
        </p:txBody>
      </p:sp>
      <p:sp>
        <p:nvSpPr>
          <p:cNvPr id="3" name="Text Placeholder 2"/>
          <p:cNvSpPr>
            <a:spLocks noGrp="1"/>
          </p:cNvSpPr>
          <p:nvPr>
            <p:ph type="body" sz="quarter" idx="10"/>
          </p:nvPr>
        </p:nvSpPr>
        <p:spPr>
          <a:xfrm>
            <a:off x="4111067" y="126274"/>
            <a:ext cx="4869647" cy="2667000"/>
          </a:xfrm>
        </p:spPr>
        <p:txBody>
          <a:bodyPr>
            <a:normAutofit/>
          </a:bodyPr>
          <a:lstStyle/>
          <a:p>
            <a:pPr algn="ctr"/>
            <a:r>
              <a:rPr lang="en-US" sz="3200" b="1" dirty="0" smtClean="0">
                <a:latin typeface="+mj-lt"/>
                <a:cs typeface="Arial" charset="0"/>
              </a:rPr>
              <a:t>SDG&amp;E 2014 All Source </a:t>
            </a:r>
          </a:p>
          <a:p>
            <a:pPr algn="ctr"/>
            <a:r>
              <a:rPr lang="en-US" sz="3200" b="1" dirty="0" smtClean="0">
                <a:latin typeface="+mj-lt"/>
                <a:cs typeface="Arial" charset="0"/>
              </a:rPr>
              <a:t>RFO Bidder’s </a:t>
            </a:r>
          </a:p>
          <a:p>
            <a:pPr algn="ctr"/>
            <a:r>
              <a:rPr lang="en-US" sz="3200" b="1" dirty="0" smtClean="0">
                <a:latin typeface="+mj-lt"/>
                <a:cs typeface="Arial" charset="0"/>
              </a:rPr>
              <a:t>Conference</a:t>
            </a:r>
          </a:p>
          <a:p>
            <a:pPr algn="ctr"/>
            <a:r>
              <a:rPr lang="en-US" sz="1900" b="1" dirty="0">
                <a:latin typeface="+mj-lt"/>
                <a:cs typeface="Arial" charset="0"/>
              </a:rPr>
              <a:t>F</a:t>
            </a:r>
            <a:r>
              <a:rPr lang="en-US" sz="1900" b="1" dirty="0" smtClean="0">
                <a:latin typeface="+mj-lt"/>
                <a:cs typeface="Arial" charset="0"/>
              </a:rPr>
              <a:t>irst of three</a:t>
            </a:r>
          </a:p>
          <a:p>
            <a:pPr algn="ctr"/>
            <a:r>
              <a:rPr lang="en-US" sz="1500" b="1" dirty="0" smtClean="0">
                <a:latin typeface="+mj-lt"/>
                <a:cs typeface="Arial" charset="0"/>
              </a:rPr>
              <a:t>2</a:t>
            </a:r>
            <a:r>
              <a:rPr lang="en-US" sz="1500" b="1" baseline="30000" dirty="0" smtClean="0">
                <a:latin typeface="+mj-lt"/>
                <a:cs typeface="Arial" charset="0"/>
              </a:rPr>
              <a:t>nd</a:t>
            </a:r>
            <a:r>
              <a:rPr lang="en-US" sz="1500" b="1" dirty="0">
                <a:latin typeface="+mj-lt"/>
                <a:cs typeface="Arial" charset="0"/>
              </a:rPr>
              <a:t> </a:t>
            </a:r>
            <a:r>
              <a:rPr lang="en-US" sz="1500" b="1" dirty="0" smtClean="0">
                <a:latin typeface="+mj-lt"/>
                <a:cs typeface="Arial" charset="0"/>
              </a:rPr>
              <a:t>conference: 10/24 (conf call / Webinar only), </a:t>
            </a:r>
          </a:p>
          <a:p>
            <a:pPr algn="ctr"/>
            <a:r>
              <a:rPr lang="en-US" sz="1500" b="1" dirty="0" smtClean="0">
                <a:latin typeface="+mj-lt"/>
                <a:cs typeface="Arial" charset="0"/>
              </a:rPr>
              <a:t>3</a:t>
            </a:r>
            <a:r>
              <a:rPr lang="en-US" sz="1500" b="1" baseline="30000" dirty="0" smtClean="0">
                <a:latin typeface="+mj-lt"/>
                <a:cs typeface="Arial" charset="0"/>
              </a:rPr>
              <a:t>rd</a:t>
            </a:r>
            <a:r>
              <a:rPr lang="en-US" sz="1500" b="1" dirty="0" smtClean="0">
                <a:latin typeface="+mj-lt"/>
                <a:cs typeface="Arial" charset="0"/>
              </a:rPr>
              <a:t> conference - EE, DR and Energy Storage only: 11/10</a:t>
            </a:r>
            <a:endParaRPr lang="en-US" sz="1500" dirty="0">
              <a:latin typeface="+mj-lt"/>
            </a:endParaRPr>
          </a:p>
        </p:txBody>
      </p:sp>
      <p:pic>
        <p:nvPicPr>
          <p:cNvPr id="6" name="Picture Placeholder 5" descr="SDGEresized.jpg"/>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8523" r="15507"/>
          <a:stretch/>
        </p:blipFill>
        <p:spPr/>
      </p:pic>
      <p:sp>
        <p:nvSpPr>
          <p:cNvPr id="4" name="Rectangle 3"/>
          <p:cNvSpPr/>
          <p:nvPr/>
        </p:nvSpPr>
        <p:spPr>
          <a:xfrm>
            <a:off x="4111066" y="2572159"/>
            <a:ext cx="4869647" cy="2738698"/>
          </a:xfrm>
          <a:prstGeom prst="rect">
            <a:avLst/>
          </a:prstGeom>
        </p:spPr>
        <p:txBody>
          <a:bodyPr wrap="square">
            <a:spAutoFit/>
          </a:bodyPr>
          <a:lstStyle/>
          <a:p>
            <a:pPr defTabSz="855663">
              <a:spcAft>
                <a:spcPts val="200"/>
              </a:spcAft>
              <a:tabLst>
                <a:tab pos="1482725" algn="l"/>
              </a:tabLst>
              <a:defRPr/>
            </a:pPr>
            <a:r>
              <a:rPr lang="en-US" sz="1600" dirty="0">
                <a:solidFill>
                  <a:schemeClr val="bg1"/>
                </a:solidFill>
                <a:latin typeface="+mj-lt"/>
              </a:rPr>
              <a:t>	</a:t>
            </a:r>
            <a:r>
              <a:rPr lang="en-US" sz="1600" b="1" dirty="0">
                <a:solidFill>
                  <a:schemeClr val="bg1"/>
                </a:solidFill>
                <a:latin typeface="+mj-lt"/>
              </a:rPr>
              <a:t>Auditorium 1-3</a:t>
            </a:r>
          </a:p>
          <a:p>
            <a:pPr defTabSz="855663">
              <a:spcAft>
                <a:spcPts val="200"/>
              </a:spcAft>
              <a:tabLst>
                <a:tab pos="1482725" algn="l"/>
              </a:tabLst>
              <a:defRPr/>
            </a:pPr>
            <a:r>
              <a:rPr lang="en-US" sz="1800" b="1" dirty="0">
                <a:solidFill>
                  <a:schemeClr val="bg1"/>
                </a:solidFill>
                <a:latin typeface="+mj-lt"/>
              </a:rPr>
              <a:t>	</a:t>
            </a:r>
            <a:r>
              <a:rPr lang="en-US" sz="1600" b="1" dirty="0">
                <a:solidFill>
                  <a:schemeClr val="bg1"/>
                </a:solidFill>
                <a:latin typeface="+mj-lt"/>
              </a:rPr>
              <a:t>Sempra Energy Corporate Center</a:t>
            </a:r>
          </a:p>
          <a:p>
            <a:pPr defTabSz="855663">
              <a:spcAft>
                <a:spcPts val="200"/>
              </a:spcAft>
              <a:tabLst>
                <a:tab pos="1482725" algn="l"/>
              </a:tabLst>
              <a:defRPr/>
            </a:pPr>
            <a:r>
              <a:rPr lang="en-US" sz="1800" b="1" dirty="0">
                <a:solidFill>
                  <a:schemeClr val="bg1"/>
                </a:solidFill>
                <a:latin typeface="+mj-lt"/>
              </a:rPr>
              <a:t>	</a:t>
            </a:r>
            <a:r>
              <a:rPr lang="en-US" sz="1600" dirty="0">
                <a:solidFill>
                  <a:schemeClr val="bg1"/>
                </a:solidFill>
                <a:latin typeface="+mj-lt"/>
              </a:rPr>
              <a:t>101 Ash Street</a:t>
            </a:r>
          </a:p>
          <a:p>
            <a:pPr defTabSz="855663">
              <a:spcAft>
                <a:spcPts val="200"/>
              </a:spcAft>
              <a:tabLst>
                <a:tab pos="1482725" algn="l"/>
              </a:tabLst>
              <a:defRPr/>
            </a:pPr>
            <a:r>
              <a:rPr lang="en-US" sz="1800" dirty="0">
                <a:solidFill>
                  <a:schemeClr val="bg1"/>
                </a:solidFill>
                <a:latin typeface="+mj-lt"/>
              </a:rPr>
              <a:t> 	</a:t>
            </a:r>
            <a:r>
              <a:rPr lang="en-US" sz="1600" dirty="0">
                <a:solidFill>
                  <a:schemeClr val="bg1"/>
                </a:solidFill>
                <a:latin typeface="+mj-lt"/>
              </a:rPr>
              <a:t>San Diego, CA  92101</a:t>
            </a:r>
          </a:p>
          <a:p>
            <a:pPr defTabSz="855663">
              <a:spcAft>
                <a:spcPts val="300"/>
              </a:spcAft>
              <a:tabLst>
                <a:tab pos="1482725" algn="l"/>
              </a:tabLst>
              <a:defRPr/>
            </a:pPr>
            <a:endParaRPr lang="en-US" sz="1600" dirty="0">
              <a:solidFill>
                <a:schemeClr val="bg1"/>
              </a:solidFill>
              <a:latin typeface="+mj-lt"/>
            </a:endParaRPr>
          </a:p>
          <a:p>
            <a:pPr>
              <a:lnSpc>
                <a:spcPct val="80000"/>
              </a:lnSpc>
              <a:tabLst>
                <a:tab pos="1482725" algn="l"/>
              </a:tabLst>
              <a:defRPr/>
            </a:pPr>
            <a:r>
              <a:rPr lang="en-US" sz="1600" dirty="0">
                <a:solidFill>
                  <a:schemeClr val="bg1"/>
                </a:solidFill>
                <a:latin typeface="+mn-lt"/>
              </a:rPr>
              <a:t>By Phone: 	Call-in (866) 256-9295</a:t>
            </a:r>
          </a:p>
          <a:p>
            <a:pPr>
              <a:lnSpc>
                <a:spcPct val="80000"/>
              </a:lnSpc>
              <a:tabLst>
                <a:tab pos="1482725" algn="l"/>
              </a:tabLst>
              <a:defRPr/>
            </a:pPr>
            <a:r>
              <a:rPr lang="en-US" sz="1800" dirty="0">
                <a:solidFill>
                  <a:schemeClr val="bg1"/>
                </a:solidFill>
                <a:latin typeface="+mn-lt"/>
              </a:rPr>
              <a:t>   	</a:t>
            </a:r>
            <a:r>
              <a:rPr lang="en-US" sz="1600" b="1" dirty="0">
                <a:solidFill>
                  <a:schemeClr val="bg1"/>
                </a:solidFill>
                <a:latin typeface="+mn-lt"/>
              </a:rPr>
              <a:t>Pass Code:  1645061</a:t>
            </a:r>
            <a:endParaRPr lang="en-US" sz="1600" dirty="0">
              <a:solidFill>
                <a:schemeClr val="bg1"/>
              </a:solidFill>
              <a:latin typeface="+mn-lt"/>
            </a:endParaRPr>
          </a:p>
          <a:p>
            <a:pPr>
              <a:lnSpc>
                <a:spcPct val="80000"/>
              </a:lnSpc>
              <a:defRPr/>
            </a:pPr>
            <a:r>
              <a:rPr lang="en-US" sz="1600" dirty="0">
                <a:solidFill>
                  <a:schemeClr val="bg1"/>
                </a:solidFill>
                <a:latin typeface="+mn-lt"/>
              </a:rPr>
              <a:t>Audience link: </a:t>
            </a:r>
            <a:r>
              <a:rPr lang="en-US" sz="1400" b="1" dirty="0">
                <a:solidFill>
                  <a:schemeClr val="bg1"/>
                </a:solidFill>
              </a:rPr>
              <a:t>https://engage.vevent.com/rt/sempra/index.jsp?seid=53</a:t>
            </a:r>
          </a:p>
          <a:p>
            <a:pPr>
              <a:lnSpc>
                <a:spcPct val="80000"/>
              </a:lnSpc>
              <a:tabLst>
                <a:tab pos="1482725" algn="l"/>
              </a:tabLst>
              <a:defRPr/>
            </a:pPr>
            <a:r>
              <a:rPr lang="en-US" sz="1600" dirty="0">
                <a:solidFill>
                  <a:schemeClr val="bg1"/>
                </a:solidFill>
                <a:latin typeface="+mn-lt"/>
              </a:rPr>
              <a:t>	</a:t>
            </a:r>
          </a:p>
          <a:p>
            <a:pPr>
              <a:lnSpc>
                <a:spcPct val="80000"/>
              </a:lnSpc>
              <a:tabLst>
                <a:tab pos="1371600" algn="l"/>
              </a:tabLst>
              <a:defRPr/>
            </a:pPr>
            <a:r>
              <a:rPr lang="en-US" sz="1600" dirty="0">
                <a:solidFill>
                  <a:schemeClr val="bg1"/>
                </a:solidFill>
                <a:latin typeface="+mj-lt"/>
              </a:rPr>
              <a:t>	</a:t>
            </a:r>
            <a:endParaRPr lang="en-US" sz="1800" dirty="0">
              <a:solidFill>
                <a:schemeClr val="bg1"/>
              </a:solidFill>
              <a:latin typeface="+mj-lt"/>
            </a:endParaRPr>
          </a:p>
        </p:txBody>
      </p:sp>
    </p:spTree>
    <p:extLst>
      <p:ext uri="{BB962C8B-B14F-4D97-AF65-F5344CB8AC3E}">
        <p14:creationId xmlns:p14="http://schemas.microsoft.com/office/powerpoint/2010/main" val="1209459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8857"/>
            <a:ext cx="7889198" cy="838200"/>
          </a:xfrm>
        </p:spPr>
        <p:txBody>
          <a:bodyPr/>
          <a:lstStyle/>
          <a:p>
            <a:r>
              <a:rPr lang="en-US" dirty="0" smtClean="0"/>
              <a:t>New GO 156 Electric Procurement Requirements</a:t>
            </a:r>
            <a:endParaRPr lang="en-US" dirty="0"/>
          </a:p>
        </p:txBody>
      </p:sp>
      <p:sp>
        <p:nvSpPr>
          <p:cNvPr id="7"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8" name="TextBox 7"/>
          <p:cNvSpPr txBox="1"/>
          <p:nvPr/>
        </p:nvSpPr>
        <p:spPr>
          <a:xfrm>
            <a:off x="152400" y="1447800"/>
            <a:ext cx="8580119" cy="3077766"/>
          </a:xfrm>
          <a:prstGeom prst="rect">
            <a:avLst/>
          </a:prstGeom>
          <a:noFill/>
        </p:spPr>
        <p:txBody>
          <a:bodyPr wrap="square" rtlCol="0">
            <a:spAutoFit/>
          </a:bodyPr>
          <a:lstStyle/>
          <a:p>
            <a:pPr marL="457200" indent="-223838">
              <a:spcAft>
                <a:spcPts val="1200"/>
              </a:spcAft>
              <a:buFont typeface="Arial" panose="020B0604020202020204" pitchFamily="34" charset="0"/>
              <a:buChar char="•"/>
            </a:pPr>
            <a:r>
              <a:rPr lang="en-US" sz="2000" dirty="0" smtClean="0">
                <a:solidFill>
                  <a:srgbClr val="000000"/>
                </a:solidFill>
                <a:latin typeface="+mn-lt"/>
              </a:rPr>
              <a:t>Starting in 2012, Utilities were required to add separate reporting on electrical procurement spends</a:t>
            </a:r>
          </a:p>
          <a:p>
            <a:pPr marL="457200" indent="-223838">
              <a:spcAft>
                <a:spcPts val="1200"/>
              </a:spcAft>
              <a:buFont typeface="Arial" panose="020B0604020202020204" pitchFamily="34" charset="0"/>
              <a:buChar char="•"/>
            </a:pPr>
            <a:r>
              <a:rPr lang="en-US" sz="2000" dirty="0" smtClean="0">
                <a:solidFill>
                  <a:srgbClr val="000000"/>
                </a:solidFill>
                <a:latin typeface="+mn-lt"/>
              </a:rPr>
              <a:t>The California IOUs developed standard reporting formats  and definitions with the CPUC</a:t>
            </a:r>
          </a:p>
          <a:p>
            <a:pPr marL="457200" indent="-223838">
              <a:spcAft>
                <a:spcPts val="1200"/>
              </a:spcAft>
              <a:buFont typeface="Arial" panose="020B0604020202020204" pitchFamily="34" charset="0"/>
              <a:buChar char="•"/>
            </a:pPr>
            <a:r>
              <a:rPr lang="en-US" sz="2000" dirty="0" smtClean="0">
                <a:solidFill>
                  <a:srgbClr val="000000"/>
                </a:solidFill>
                <a:latin typeface="+mn-lt"/>
              </a:rPr>
              <a:t>The IOUs continue their outreach efforts with DBE firms in all markets –conventional,  renewable, capacity and other products including those that are being solicited in this RFO</a:t>
            </a:r>
          </a:p>
          <a:p>
            <a:endParaRPr lang="en-US" dirty="0">
              <a:solidFill>
                <a:srgbClr val="000000"/>
              </a:solidFill>
            </a:endParaRPr>
          </a:p>
        </p:txBody>
      </p:sp>
    </p:spTree>
    <p:extLst>
      <p:ext uri="{BB962C8B-B14F-4D97-AF65-F5344CB8AC3E}">
        <p14:creationId xmlns:p14="http://schemas.microsoft.com/office/powerpoint/2010/main" val="297662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 y="122464"/>
            <a:ext cx="6477000" cy="838200"/>
          </a:xfrm>
        </p:spPr>
        <p:txBody>
          <a:bodyPr/>
          <a:lstStyle/>
          <a:p>
            <a:r>
              <a:rPr lang="en-US" dirty="0" smtClean="0"/>
              <a:t>Supplier Diversity Certification*</a:t>
            </a:r>
            <a:endParaRPr lang="en-US" dirty="0"/>
          </a:p>
        </p:txBody>
      </p:sp>
      <p:sp>
        <p:nvSpPr>
          <p:cNvPr id="7"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6" name="Content Placeholder 2"/>
          <p:cNvSpPr>
            <a:spLocks noGrp="1"/>
          </p:cNvSpPr>
          <p:nvPr>
            <p:ph idx="1"/>
          </p:nvPr>
        </p:nvSpPr>
        <p:spPr>
          <a:xfrm>
            <a:off x="283028" y="1114425"/>
            <a:ext cx="8403772" cy="5169833"/>
          </a:xfrm>
        </p:spPr>
        <p:txBody>
          <a:bodyPr>
            <a:normAutofit fontScale="77500" lnSpcReduction="20000"/>
          </a:bodyPr>
          <a:lstStyle/>
          <a:p>
            <a:pPr marL="233363" indent="-233363">
              <a:lnSpc>
                <a:spcPct val="120000"/>
              </a:lnSpc>
              <a:spcBef>
                <a:spcPts val="0"/>
              </a:spcBef>
              <a:spcAft>
                <a:spcPts val="600"/>
              </a:spcAft>
              <a:buClr>
                <a:srgbClr val="060606"/>
              </a:buClr>
              <a:buFont typeface="Arial" panose="020B0604020202020204" pitchFamily="34" charset="0"/>
              <a:buChar char="•"/>
            </a:pPr>
            <a:r>
              <a:rPr lang="en-US" sz="2600" dirty="0"/>
              <a:t>Minority- or woman-owned company</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California </a:t>
            </a:r>
            <a:r>
              <a:rPr lang="en-US" sz="2300" dirty="0"/>
              <a:t>Public Utilities Commission (CPUC) </a:t>
            </a:r>
            <a:r>
              <a:rPr lang="en-US" sz="2300" dirty="0" smtClean="0"/>
              <a:t>Supplier Clearinghouse </a:t>
            </a:r>
            <a:r>
              <a:rPr lang="en-US" sz="2300" dirty="0"/>
              <a:t>(free)</a:t>
            </a:r>
          </a:p>
          <a:p>
            <a:pPr marL="233363" indent="-233363">
              <a:lnSpc>
                <a:spcPct val="120000"/>
              </a:lnSpc>
              <a:spcBef>
                <a:spcPts val="0"/>
              </a:spcBef>
              <a:spcAft>
                <a:spcPts val="600"/>
              </a:spcAft>
              <a:buClr>
                <a:srgbClr val="060606"/>
              </a:buClr>
              <a:buFont typeface="Arial" panose="020B0604020202020204" pitchFamily="34" charset="0"/>
              <a:buChar char="•"/>
            </a:pPr>
            <a:r>
              <a:rPr lang="en-US" sz="2600" dirty="0"/>
              <a:t>Service Disabled Veteran Business</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State </a:t>
            </a:r>
            <a:r>
              <a:rPr lang="en-US" sz="2300" dirty="0"/>
              <a:t>of California, General Services Office of Small and </a:t>
            </a:r>
            <a:r>
              <a:rPr lang="en-US" sz="2300" dirty="0" smtClean="0"/>
              <a:t>Disabled Veteran                        Business </a:t>
            </a:r>
            <a:r>
              <a:rPr lang="en-US" sz="2300" dirty="0"/>
              <a:t>(OSDC)</a:t>
            </a:r>
          </a:p>
          <a:p>
            <a:pPr marL="233363" indent="-233363">
              <a:lnSpc>
                <a:spcPct val="120000"/>
              </a:lnSpc>
              <a:spcBef>
                <a:spcPts val="0"/>
              </a:spcBef>
              <a:spcAft>
                <a:spcPts val="600"/>
              </a:spcAft>
              <a:buClr>
                <a:srgbClr val="060606"/>
              </a:buClr>
              <a:buFont typeface="Arial" panose="020B0604020202020204" pitchFamily="34" charset="0"/>
              <a:buChar char="•"/>
            </a:pPr>
            <a:r>
              <a:rPr lang="en-US" sz="2600" dirty="0"/>
              <a:t>NMSDC</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Regional </a:t>
            </a:r>
            <a:r>
              <a:rPr lang="en-US" sz="2300" dirty="0"/>
              <a:t>affiliates of the National Minority Supplier </a:t>
            </a:r>
            <a:r>
              <a:rPr lang="en-US" sz="2300" dirty="0" smtClean="0"/>
              <a:t>Development Council </a:t>
            </a:r>
            <a:r>
              <a:rPr lang="en-US" sz="2300" dirty="0"/>
              <a:t>(NMSDC)</a:t>
            </a:r>
          </a:p>
          <a:p>
            <a:pPr marL="233363" indent="-233363">
              <a:lnSpc>
                <a:spcPct val="120000"/>
              </a:lnSpc>
              <a:spcBef>
                <a:spcPts val="0"/>
              </a:spcBef>
              <a:spcAft>
                <a:spcPts val="600"/>
              </a:spcAft>
              <a:buClr>
                <a:srgbClr val="060606"/>
              </a:buClr>
              <a:buFont typeface="Arial" panose="020B0604020202020204" pitchFamily="34" charset="0"/>
              <a:buChar char="•"/>
            </a:pPr>
            <a:r>
              <a:rPr lang="en-US" sz="2600" dirty="0"/>
              <a:t>Others</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Small </a:t>
            </a:r>
            <a:r>
              <a:rPr lang="en-US" sz="2300" dirty="0"/>
              <a:t>Business Administration 8(a) (SBA</a:t>
            </a:r>
            <a:r>
              <a:rPr lang="en-US" sz="2300" dirty="0" smtClean="0"/>
              <a:t>)</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Women Business Enterprise Council (WBEC-WEST)</a:t>
            </a:r>
          </a:p>
          <a:p>
            <a:pPr marL="511175" indent="-223838">
              <a:lnSpc>
                <a:spcPct val="120000"/>
              </a:lnSpc>
              <a:spcBef>
                <a:spcPts val="0"/>
              </a:spcBef>
              <a:spcAft>
                <a:spcPts val="600"/>
              </a:spcAft>
              <a:buClr>
                <a:srgbClr val="060606"/>
              </a:buClr>
              <a:buFont typeface="Calibri" panose="020F0502020204030204" pitchFamily="34" charset="0"/>
              <a:buChar char="−"/>
            </a:pPr>
            <a:r>
              <a:rPr lang="en-US" sz="2300" dirty="0" smtClean="0"/>
              <a:t>State and municipal government agencies</a:t>
            </a:r>
          </a:p>
          <a:p>
            <a:pPr marL="511175" indent="-223838">
              <a:lnSpc>
                <a:spcPct val="120000"/>
              </a:lnSpc>
              <a:spcBef>
                <a:spcPts val="0"/>
              </a:spcBef>
              <a:spcAft>
                <a:spcPts val="600"/>
              </a:spcAft>
              <a:buClr>
                <a:srgbClr val="060606"/>
              </a:buClr>
              <a:buFont typeface="Calibri" panose="020F0502020204030204" pitchFamily="34" charset="0"/>
              <a:buChar char="−"/>
            </a:pPr>
            <a:endParaRPr lang="en-US" sz="1300" dirty="0" smtClean="0"/>
          </a:p>
          <a:p>
            <a:pPr marL="0" indent="0">
              <a:lnSpc>
                <a:spcPct val="120000"/>
              </a:lnSpc>
              <a:spcBef>
                <a:spcPts val="0"/>
              </a:spcBef>
              <a:spcAft>
                <a:spcPts val="600"/>
              </a:spcAft>
              <a:buNone/>
            </a:pPr>
            <a:r>
              <a:rPr lang="en-US" sz="2100" i="1" dirty="0" smtClean="0"/>
              <a:t>*</a:t>
            </a:r>
            <a:r>
              <a:rPr lang="en-US" sz="2100" i="1" dirty="0"/>
              <a:t>Certification does not guarantee any business enterprise the right to bid or receive a contract.</a:t>
            </a:r>
            <a:endParaRPr lang="en-US" sz="2100" dirty="0"/>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343356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8" y="108857"/>
            <a:ext cx="6477000" cy="838200"/>
          </a:xfrm>
        </p:spPr>
        <p:txBody>
          <a:bodyPr/>
          <a:lstStyle/>
          <a:p>
            <a:r>
              <a:rPr lang="en-US" dirty="0" smtClean="0"/>
              <a:t>Supplier Diversity Contact Information</a:t>
            </a:r>
            <a:endParaRPr lang="en-US" dirty="0"/>
          </a:p>
        </p:txBody>
      </p:sp>
      <p:sp>
        <p:nvSpPr>
          <p:cNvPr id="7"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8" name="Content Placeholder 2"/>
          <p:cNvSpPr>
            <a:spLocks noGrp="1"/>
          </p:cNvSpPr>
          <p:nvPr>
            <p:ph idx="1"/>
          </p:nvPr>
        </p:nvSpPr>
        <p:spPr>
          <a:xfrm>
            <a:off x="161365" y="1298070"/>
            <a:ext cx="8650941" cy="4525963"/>
          </a:xfrm>
        </p:spPr>
        <p:txBody>
          <a:bodyPr>
            <a:normAutofit/>
          </a:bodyPr>
          <a:lstStyle/>
          <a:p>
            <a:pPr marL="0" indent="0" algn="ctr">
              <a:lnSpc>
                <a:spcPct val="100000"/>
              </a:lnSpc>
              <a:spcBef>
                <a:spcPts val="0"/>
              </a:spcBef>
              <a:spcAft>
                <a:spcPts val="600"/>
              </a:spcAft>
              <a:buNone/>
            </a:pPr>
            <a:r>
              <a:rPr lang="en-US" dirty="0" smtClean="0"/>
              <a:t>Bruce Mayberry </a:t>
            </a:r>
          </a:p>
          <a:p>
            <a:pPr marL="0" indent="0" algn="ctr">
              <a:lnSpc>
                <a:spcPct val="100000"/>
              </a:lnSpc>
              <a:spcBef>
                <a:spcPts val="0"/>
              </a:spcBef>
              <a:spcAft>
                <a:spcPts val="600"/>
              </a:spcAft>
              <a:buNone/>
            </a:pPr>
            <a:r>
              <a:rPr lang="en-US" dirty="0" smtClean="0"/>
              <a:t>DBE Program Manager</a:t>
            </a:r>
          </a:p>
          <a:p>
            <a:pPr marL="0" indent="0" algn="ctr">
              <a:lnSpc>
                <a:spcPct val="100000"/>
              </a:lnSpc>
              <a:spcBef>
                <a:spcPts val="0"/>
              </a:spcBef>
              <a:spcAft>
                <a:spcPts val="600"/>
              </a:spcAft>
              <a:buNone/>
            </a:pPr>
            <a:r>
              <a:rPr lang="en-US" dirty="0" smtClean="0">
                <a:hlinkClick r:id="rId2"/>
              </a:rPr>
              <a:t>BMayberry@semprautilities.com</a:t>
            </a:r>
            <a:endParaRPr lang="en-US" dirty="0" smtClean="0"/>
          </a:p>
          <a:p>
            <a:pPr marL="0" indent="0" algn="ctr">
              <a:lnSpc>
                <a:spcPct val="100000"/>
              </a:lnSpc>
              <a:spcBef>
                <a:spcPts val="0"/>
              </a:spcBef>
              <a:spcAft>
                <a:spcPts val="600"/>
              </a:spcAft>
              <a:buNone/>
            </a:pPr>
            <a:r>
              <a:rPr lang="en-US" dirty="0" smtClean="0"/>
              <a:t>858-654-8772</a:t>
            </a:r>
          </a:p>
          <a:p>
            <a:pPr marL="0" indent="0" algn="ctr">
              <a:lnSpc>
                <a:spcPct val="100000"/>
              </a:lnSpc>
              <a:spcBef>
                <a:spcPts val="0"/>
              </a:spcBef>
              <a:spcAft>
                <a:spcPts val="600"/>
              </a:spcAft>
              <a:buNone/>
            </a:pPr>
            <a:endParaRPr lang="en-US" dirty="0" smtClean="0"/>
          </a:p>
          <a:p>
            <a:pPr marL="0" indent="0" algn="ctr">
              <a:lnSpc>
                <a:spcPct val="100000"/>
              </a:lnSpc>
              <a:spcBef>
                <a:spcPts val="0"/>
              </a:spcBef>
              <a:spcAft>
                <a:spcPts val="600"/>
              </a:spcAft>
              <a:buNone/>
            </a:pPr>
            <a:r>
              <a:rPr lang="en-US" dirty="0" smtClean="0"/>
              <a:t>Brad Mantz </a:t>
            </a:r>
          </a:p>
          <a:p>
            <a:pPr marL="0" indent="0" algn="ctr">
              <a:lnSpc>
                <a:spcPct val="100000"/>
              </a:lnSpc>
              <a:spcBef>
                <a:spcPts val="0"/>
              </a:spcBef>
              <a:spcAft>
                <a:spcPts val="600"/>
              </a:spcAft>
              <a:buNone/>
            </a:pPr>
            <a:r>
              <a:rPr lang="en-US" dirty="0" smtClean="0"/>
              <a:t>Energy Contracts Originator &amp; E&amp;FP Diversity Lead</a:t>
            </a:r>
          </a:p>
          <a:p>
            <a:pPr marL="0" indent="0" algn="ctr">
              <a:lnSpc>
                <a:spcPct val="100000"/>
              </a:lnSpc>
              <a:spcBef>
                <a:spcPts val="0"/>
              </a:spcBef>
              <a:spcAft>
                <a:spcPts val="600"/>
              </a:spcAft>
              <a:buNone/>
            </a:pPr>
            <a:r>
              <a:rPr lang="en-US" dirty="0" smtClean="0">
                <a:hlinkClick r:id="rId3"/>
              </a:rPr>
              <a:t>emantz@semprautilities.com</a:t>
            </a:r>
            <a:endParaRPr lang="en-US" dirty="0" smtClean="0"/>
          </a:p>
          <a:p>
            <a:pPr marL="0" indent="0" algn="ctr">
              <a:lnSpc>
                <a:spcPct val="100000"/>
              </a:lnSpc>
              <a:spcBef>
                <a:spcPts val="0"/>
              </a:spcBef>
              <a:spcAft>
                <a:spcPts val="600"/>
              </a:spcAft>
              <a:buNone/>
            </a:pPr>
            <a:r>
              <a:rPr lang="en-US" dirty="0" smtClean="0"/>
              <a:t>858-654-1588</a:t>
            </a:r>
          </a:p>
          <a:p>
            <a:pPr marL="0" indent="0">
              <a:lnSpc>
                <a:spcPct val="100000"/>
              </a:lnSpc>
              <a:spcBef>
                <a:spcPts val="0"/>
              </a:spcBef>
              <a:spcAft>
                <a:spcPts val="1800"/>
              </a:spcAft>
              <a:buNone/>
            </a:pPr>
            <a:endParaRPr lang="en-US" dirty="0"/>
          </a:p>
        </p:txBody>
      </p:sp>
    </p:spTree>
    <p:extLst>
      <p:ext uri="{BB962C8B-B14F-4D97-AF65-F5344CB8AC3E}">
        <p14:creationId xmlns:p14="http://schemas.microsoft.com/office/powerpoint/2010/main" val="318300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337" name="Rectangle 2"/>
          <p:cNvSpPr>
            <a:spLocks noGrp="1" noChangeArrowheads="1"/>
          </p:cNvSpPr>
          <p:nvPr>
            <p:ph type="ctrTitle" idx="4294967295"/>
          </p:nvPr>
        </p:nvSpPr>
        <p:spPr>
          <a:xfrm>
            <a:off x="2133605" y="2339147"/>
            <a:ext cx="4604657" cy="1260061"/>
          </a:xfrm>
          <a:prstGeom prst="rect">
            <a:avLst/>
          </a:prstGeom>
        </p:spPr>
        <p:txBody>
          <a:bodyPr>
            <a:noAutofit/>
          </a:bodyPr>
          <a:lstStyle/>
          <a:p>
            <a:pPr algn="ctr"/>
            <a:r>
              <a:rPr lang="en-US" altLang="en-US" sz="3200" dirty="0" smtClean="0">
                <a:cs typeface="Arial" pitchFamily="34" charset="0"/>
              </a:rPr>
              <a:t>Role of the </a:t>
            </a:r>
            <a:br>
              <a:rPr lang="en-US" altLang="en-US" sz="3200" dirty="0" smtClean="0">
                <a:cs typeface="Arial" pitchFamily="34" charset="0"/>
              </a:rPr>
            </a:br>
            <a:r>
              <a:rPr lang="en-US" altLang="en-US" sz="3200" dirty="0" smtClean="0">
                <a:cs typeface="Arial" pitchFamily="34" charset="0"/>
              </a:rPr>
              <a:t>Independent Evaluator</a:t>
            </a:r>
            <a:endParaRPr lang="en-US" sz="3200" b="1" dirty="0" smtClean="0">
              <a:latin typeface="Book Antiqua" pitchFamily="18" charset="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13</a:t>
            </a:fld>
            <a:endParaRPr lang="en-US" dirty="0"/>
          </a:p>
        </p:txBody>
      </p:sp>
      <p:sp>
        <p:nvSpPr>
          <p:cNvPr id="8" name="TextBox 7"/>
          <p:cNvSpPr txBox="1"/>
          <p:nvPr/>
        </p:nvSpPr>
        <p:spPr>
          <a:xfrm>
            <a:off x="3683205" y="4667690"/>
            <a:ext cx="1488741" cy="553998"/>
          </a:xfrm>
          <a:prstGeom prst="rect">
            <a:avLst/>
          </a:prstGeom>
          <a:noFill/>
        </p:spPr>
        <p:txBody>
          <a:bodyPr wrap="none" lIns="0" tIns="0" rIns="0" bIns="0" rtlCol="0">
            <a:spAutoFit/>
          </a:bodyPr>
          <a:lstStyle/>
          <a:p>
            <a:pPr algn="ctr"/>
            <a:r>
              <a:rPr lang="en-US" sz="2000" dirty="0" smtClean="0">
                <a:solidFill>
                  <a:srgbClr val="000000"/>
                </a:solidFill>
                <a:latin typeface="+mn-lt"/>
              </a:rPr>
              <a:t>Barbara Sands</a:t>
            </a:r>
          </a:p>
          <a:p>
            <a:pPr algn="ctr"/>
            <a:r>
              <a:rPr lang="en-US" sz="1600" dirty="0" smtClean="0">
                <a:solidFill>
                  <a:srgbClr val="000000"/>
                </a:solidFill>
                <a:latin typeface="+mn-lt"/>
              </a:rPr>
              <a:t>PA Consulting</a:t>
            </a:r>
          </a:p>
        </p:txBody>
      </p:sp>
    </p:spTree>
    <p:extLst>
      <p:ext uri="{BB962C8B-B14F-4D97-AF65-F5344CB8AC3E}">
        <p14:creationId xmlns:p14="http://schemas.microsoft.com/office/powerpoint/2010/main" val="3212375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Independent Evaluator Introduction and Role</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a:xfrm>
            <a:off x="326571" y="1178861"/>
            <a:ext cx="8082323" cy="4468906"/>
          </a:xfrm>
        </p:spPr>
        <p:txBody>
          <a:bodyPr>
            <a:noAutofit/>
          </a:bodyPr>
          <a:lstStyle/>
          <a:p>
            <a:pPr>
              <a:buClr>
                <a:srgbClr val="060606"/>
              </a:buClr>
              <a:buFont typeface="Arial" panose="020B0604020202020204" pitchFamily="34" charset="0"/>
              <a:buChar char="•"/>
            </a:pPr>
            <a:r>
              <a:rPr lang="en-US" dirty="0">
                <a:cs typeface="Calibri" panose="020F0502020204030204" pitchFamily="34" charset="0"/>
              </a:rPr>
              <a:t>Jonathan Jacobs </a:t>
            </a:r>
            <a:r>
              <a:rPr lang="en-US" dirty="0" smtClean="0">
                <a:cs typeface="Calibri" panose="020F0502020204030204" pitchFamily="34" charset="0"/>
              </a:rPr>
              <a:t>and Barbara Sands of </a:t>
            </a:r>
            <a:r>
              <a:rPr lang="en-US" dirty="0">
                <a:cs typeface="Calibri" panose="020F0502020204030204" pitchFamily="34" charset="0"/>
              </a:rPr>
              <a:t>PA Consulting </a:t>
            </a:r>
            <a:r>
              <a:rPr lang="en-US" dirty="0" smtClean="0">
                <a:cs typeface="Calibri" panose="020F0502020204030204" pitchFamily="34" charset="0"/>
              </a:rPr>
              <a:t>Group will be the Independent Evaluators (“IEs”) for this solicitation. Both Jonathan and Barbara have been the IE for previous SDG&amp;E’s </a:t>
            </a:r>
            <a:r>
              <a:rPr lang="en-US" dirty="0">
                <a:cs typeface="Calibri" panose="020F0502020204030204" pitchFamily="34" charset="0"/>
              </a:rPr>
              <a:t>RFOs </a:t>
            </a:r>
            <a:r>
              <a:rPr lang="en-US" dirty="0" smtClean="0">
                <a:cs typeface="Calibri" panose="020F0502020204030204" pitchFamily="34" charset="0"/>
              </a:rPr>
              <a:t>(e.g., RPS, RAM, </a:t>
            </a:r>
            <a:r>
              <a:rPr lang="en-US" dirty="0">
                <a:cs typeface="Calibri" panose="020F0502020204030204" pitchFamily="34" charset="0"/>
              </a:rPr>
              <a:t>all-source RFO and </a:t>
            </a:r>
            <a:r>
              <a:rPr lang="en-US" dirty="0" smtClean="0">
                <a:cs typeface="Calibri" panose="020F0502020204030204" pitchFamily="34" charset="0"/>
              </a:rPr>
              <a:t>peaking </a:t>
            </a:r>
            <a:r>
              <a:rPr lang="en-US" dirty="0">
                <a:cs typeface="Calibri" panose="020F0502020204030204" pitchFamily="34" charset="0"/>
              </a:rPr>
              <a:t>capacity </a:t>
            </a:r>
            <a:r>
              <a:rPr lang="en-US" dirty="0" smtClean="0">
                <a:cs typeface="Calibri" panose="020F0502020204030204" pitchFamily="34" charset="0"/>
              </a:rPr>
              <a:t>RFO)</a:t>
            </a:r>
            <a:endParaRPr lang="en-US" dirty="0">
              <a:cs typeface="Calibri" panose="020F0502020204030204" pitchFamily="34" charset="0"/>
            </a:endParaRPr>
          </a:p>
          <a:p>
            <a:pPr marL="457200" indent="-223838">
              <a:lnSpc>
                <a:spcPct val="110000"/>
              </a:lnSpc>
              <a:buClr>
                <a:srgbClr val="060606"/>
              </a:buClr>
              <a:buFontTx/>
              <a:buChar char="−"/>
            </a:pPr>
            <a:r>
              <a:rPr lang="en-US" sz="1800" dirty="0" smtClean="0">
                <a:cs typeface="Calibri" panose="020F0502020204030204" pitchFamily="34" charset="0"/>
              </a:rPr>
              <a:t>The </a:t>
            </a:r>
            <a:r>
              <a:rPr lang="en-US" sz="1800" dirty="0">
                <a:cs typeface="Calibri" panose="020F0502020204030204" pitchFamily="34" charset="0"/>
              </a:rPr>
              <a:t>role of the IE is to ensure that SDG&amp;E’s evaluation of bids is transparent and that all bidders are treated fairly and </a:t>
            </a:r>
            <a:r>
              <a:rPr lang="en-US" sz="1800" dirty="0" smtClean="0">
                <a:cs typeface="Calibri" panose="020F0502020204030204" pitchFamily="34" charset="0"/>
              </a:rPr>
              <a:t>equitably</a:t>
            </a:r>
            <a:endParaRPr lang="en-US" sz="1800" dirty="0">
              <a:cs typeface="Calibri" panose="020F0502020204030204" pitchFamily="34" charset="0"/>
            </a:endParaRPr>
          </a:p>
          <a:p>
            <a:pPr marL="457200" indent="-223838">
              <a:lnSpc>
                <a:spcPct val="110000"/>
              </a:lnSpc>
              <a:buClr>
                <a:srgbClr val="060606"/>
              </a:buClr>
              <a:buFontTx/>
              <a:buChar char="−"/>
            </a:pPr>
            <a:r>
              <a:rPr lang="en-US" sz="1800" dirty="0" smtClean="0">
                <a:cs typeface="Calibri" panose="020F0502020204030204" pitchFamily="34" charset="0"/>
              </a:rPr>
              <a:t>The </a:t>
            </a:r>
            <a:r>
              <a:rPr lang="en-US" sz="1800" dirty="0">
                <a:cs typeface="Calibri" panose="020F0502020204030204" pitchFamily="34" charset="0"/>
              </a:rPr>
              <a:t>IE is expected to assure that affiliate </a:t>
            </a:r>
            <a:r>
              <a:rPr lang="en-US" sz="1800" dirty="0" smtClean="0">
                <a:cs typeface="Calibri" panose="020F0502020204030204" pitchFamily="34" charset="0"/>
              </a:rPr>
              <a:t>and utility owned bids </a:t>
            </a:r>
            <a:r>
              <a:rPr lang="en-US" sz="1800" dirty="0">
                <a:cs typeface="Calibri" panose="020F0502020204030204" pitchFamily="34" charset="0"/>
              </a:rPr>
              <a:t>are not </a:t>
            </a:r>
            <a:r>
              <a:rPr lang="en-US" sz="1800" dirty="0" smtClean="0">
                <a:cs typeface="Calibri" panose="020F0502020204030204" pitchFamily="34" charset="0"/>
              </a:rPr>
              <a:t>favored</a:t>
            </a:r>
          </a:p>
          <a:p>
            <a:pPr marL="457200" indent="-223838">
              <a:lnSpc>
                <a:spcPct val="110000"/>
              </a:lnSpc>
              <a:buClr>
                <a:srgbClr val="060606"/>
              </a:buClr>
              <a:buFontTx/>
              <a:buChar char="−"/>
            </a:pPr>
            <a:r>
              <a:rPr lang="en-US" sz="1800" dirty="0">
                <a:cs typeface="Calibri" panose="020F0502020204030204" pitchFamily="34" charset="0"/>
              </a:rPr>
              <a:t>The IE oversees SDG&amp;E’s Cost Development Team and Evaluation </a:t>
            </a:r>
            <a:r>
              <a:rPr lang="en-US" sz="1800" dirty="0" smtClean="0">
                <a:cs typeface="Calibri" panose="020F0502020204030204" pitchFamily="34" charset="0"/>
              </a:rPr>
              <a:t>Team</a:t>
            </a:r>
            <a:endParaRPr lang="en-US" sz="1800" dirty="0">
              <a:cs typeface="Calibri" panose="020F0502020204030204" pitchFamily="34" charset="0"/>
            </a:endParaRPr>
          </a:p>
          <a:p>
            <a:pPr marL="457200" lvl="0" indent="-223838">
              <a:lnSpc>
                <a:spcPct val="110000"/>
              </a:lnSpc>
              <a:buClr>
                <a:srgbClr val="060606"/>
              </a:buClr>
              <a:buFontTx/>
              <a:buChar char="−"/>
            </a:pPr>
            <a:r>
              <a:rPr lang="en-US" sz="1800" dirty="0">
                <a:cs typeface="Calibri" panose="020F0502020204030204" pitchFamily="34" charset="0"/>
              </a:rPr>
              <a:t>The IE will also ensure that bid compliance decisions are </a:t>
            </a:r>
            <a:r>
              <a:rPr lang="en-US" sz="1800" dirty="0" smtClean="0">
                <a:cs typeface="Calibri" panose="020F0502020204030204" pitchFamily="34" charset="0"/>
              </a:rPr>
              <a:t>fair</a:t>
            </a:r>
            <a:endParaRPr lang="en-US" sz="1800" dirty="0"/>
          </a:p>
          <a:p>
            <a:pPr marL="457200" indent="-223838">
              <a:lnSpc>
                <a:spcPct val="110000"/>
              </a:lnSpc>
              <a:buClr>
                <a:srgbClr val="060606"/>
              </a:buClr>
              <a:buFontTx/>
              <a:buChar char="−"/>
            </a:pPr>
            <a:r>
              <a:rPr lang="en-US" sz="1800" dirty="0" smtClean="0">
                <a:cs typeface="Calibri" panose="020F0502020204030204" pitchFamily="34" charset="0"/>
              </a:rPr>
              <a:t>The IE oversees the modeling of the bids including how each bid is represented                         the models</a:t>
            </a:r>
          </a:p>
          <a:p>
            <a:pPr marL="0" indent="0">
              <a:lnSpc>
                <a:spcPct val="110000"/>
              </a:lnSpc>
              <a:buNone/>
            </a:pPr>
            <a:r>
              <a:rPr lang="en-US" sz="1800" i="1" dirty="0" smtClean="0">
                <a:cs typeface="Calibri" panose="020F0502020204030204" pitchFamily="34" charset="0"/>
              </a:rPr>
              <a:t>The </a:t>
            </a:r>
            <a:r>
              <a:rPr lang="en-US" sz="1800" i="1" dirty="0">
                <a:cs typeface="Calibri" panose="020F0502020204030204" pitchFamily="34" charset="0"/>
              </a:rPr>
              <a:t>IE provides advice to </a:t>
            </a:r>
            <a:r>
              <a:rPr lang="en-US" sz="1800" i="1" dirty="0" smtClean="0">
                <a:cs typeface="Calibri" panose="020F0502020204030204" pitchFamily="34" charset="0"/>
              </a:rPr>
              <a:t>SDG&amp;E </a:t>
            </a:r>
            <a:r>
              <a:rPr lang="en-US" sz="1800" i="1" dirty="0">
                <a:cs typeface="Calibri" panose="020F0502020204030204" pitchFamily="34" charset="0"/>
              </a:rPr>
              <a:t>on evaluation issues as they </a:t>
            </a:r>
            <a:r>
              <a:rPr lang="en-US" sz="1800" i="1" dirty="0" smtClean="0">
                <a:cs typeface="Calibri" panose="020F0502020204030204" pitchFamily="34" charset="0"/>
              </a:rPr>
              <a:t>arise</a:t>
            </a:r>
            <a:endParaRPr lang="en-US" sz="1800" i="1" dirty="0">
              <a:cs typeface="Calibri" panose="020F0502020204030204" pitchFamily="34" charset="0"/>
            </a:endParaRPr>
          </a:p>
        </p:txBody>
      </p:sp>
    </p:spTree>
    <p:extLst>
      <p:ext uri="{BB962C8B-B14F-4D97-AF65-F5344CB8AC3E}">
        <p14:creationId xmlns:p14="http://schemas.microsoft.com/office/powerpoint/2010/main" val="3556877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2142570" y="2416175"/>
            <a:ext cx="4604657" cy="1470025"/>
          </a:xfrm>
          <a:prstGeom prst="rect">
            <a:avLst/>
          </a:prstGeom>
        </p:spPr>
        <p:txBody>
          <a:bodyPr>
            <a:noAutofit/>
          </a:bodyPr>
          <a:lstStyle/>
          <a:p>
            <a:pPr algn="ctr"/>
            <a:r>
              <a:rPr lang="en-US" sz="3200" dirty="0" smtClean="0">
                <a:cs typeface="Arial" pitchFamily="34" charset="0"/>
              </a:rPr>
              <a:t>RFO Need / Schedule / General Conformance Requirements</a:t>
            </a:r>
            <a:endParaRPr lang="en-US" sz="3200" b="1" dirty="0" smtClean="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15</a:t>
            </a:fld>
            <a:endParaRPr lang="en-US" dirty="0"/>
          </a:p>
        </p:txBody>
      </p:sp>
      <p:sp>
        <p:nvSpPr>
          <p:cNvPr id="3" name="Rectangle 2"/>
          <p:cNvSpPr/>
          <p:nvPr/>
        </p:nvSpPr>
        <p:spPr>
          <a:xfrm>
            <a:off x="1524000" y="5477114"/>
            <a:ext cx="5731525" cy="369332"/>
          </a:xfrm>
          <a:prstGeom prst="rect">
            <a:avLst/>
          </a:prstGeom>
        </p:spPr>
        <p:txBody>
          <a:bodyPr wrap="square">
            <a:spAutoFit/>
          </a:bodyPr>
          <a:lstStyle/>
          <a:p>
            <a:pPr algn="ctr"/>
            <a:r>
              <a:rPr lang="en-US" sz="1800" dirty="0">
                <a:latin typeface="+mn-lt"/>
                <a:hlinkClick r:id="rId3"/>
              </a:rPr>
              <a:t>http://</a:t>
            </a:r>
            <a:r>
              <a:rPr lang="en-US" sz="1800" dirty="0" smtClean="0">
                <a:latin typeface="+mn-lt"/>
                <a:hlinkClick r:id="rId3"/>
              </a:rPr>
              <a:t>www.sdge.com/all-source-2014-rfo</a:t>
            </a:r>
            <a:r>
              <a:rPr lang="en-US" sz="1800" dirty="0" smtClean="0">
                <a:latin typeface="+mn-lt"/>
              </a:rPr>
              <a:t> </a:t>
            </a:r>
            <a:endParaRPr lang="en-US" sz="1800" dirty="0">
              <a:latin typeface="+mn-lt"/>
            </a:endParaRPr>
          </a:p>
        </p:txBody>
      </p:sp>
      <p:sp>
        <p:nvSpPr>
          <p:cNvPr id="9" name="TextBox 8"/>
          <p:cNvSpPr txBox="1"/>
          <p:nvPr/>
        </p:nvSpPr>
        <p:spPr>
          <a:xfrm>
            <a:off x="2924477" y="4667690"/>
            <a:ext cx="3006209" cy="553998"/>
          </a:xfrm>
          <a:prstGeom prst="rect">
            <a:avLst/>
          </a:prstGeom>
          <a:noFill/>
        </p:spPr>
        <p:txBody>
          <a:bodyPr wrap="none" lIns="0" tIns="0" rIns="0" bIns="0" rtlCol="0">
            <a:spAutoFit/>
          </a:bodyPr>
          <a:lstStyle/>
          <a:p>
            <a:pPr algn="ctr"/>
            <a:r>
              <a:rPr lang="en-US" sz="2000" dirty="0" smtClean="0">
                <a:solidFill>
                  <a:srgbClr val="060606"/>
                </a:solidFill>
                <a:latin typeface="+mn-lt"/>
              </a:rPr>
              <a:t>Pat Charles</a:t>
            </a:r>
          </a:p>
          <a:p>
            <a:pPr algn="ctr"/>
            <a:r>
              <a:rPr lang="en-US" sz="1600" dirty="0" smtClean="0">
                <a:solidFill>
                  <a:srgbClr val="060606"/>
                </a:solidFill>
                <a:latin typeface="+mn-lt"/>
              </a:rPr>
              <a:t>E&amp;FP Origination Analytics Manager</a:t>
            </a:r>
          </a:p>
        </p:txBody>
      </p:sp>
    </p:spTree>
    <p:extLst>
      <p:ext uri="{BB962C8B-B14F-4D97-AF65-F5344CB8AC3E}">
        <p14:creationId xmlns:p14="http://schemas.microsoft.com/office/powerpoint/2010/main" val="102440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RFO Need</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pic>
        <p:nvPicPr>
          <p:cNvPr id="8" name="Picture 7"/>
          <p:cNvPicPr/>
          <p:nvPr/>
        </p:nvPicPr>
        <p:blipFill>
          <a:blip r:embed="rId2"/>
          <a:stretch>
            <a:fillRect/>
          </a:stretch>
        </p:blipFill>
        <p:spPr>
          <a:xfrm>
            <a:off x="3558448" y="1216180"/>
            <a:ext cx="5379364" cy="4270222"/>
          </a:xfrm>
          <a:prstGeom prst="rect">
            <a:avLst/>
          </a:prstGeom>
        </p:spPr>
      </p:pic>
      <p:sp>
        <p:nvSpPr>
          <p:cNvPr id="4" name="TextBox 3"/>
          <p:cNvSpPr txBox="1"/>
          <p:nvPr/>
        </p:nvSpPr>
        <p:spPr>
          <a:xfrm>
            <a:off x="187288" y="1079079"/>
            <a:ext cx="3255160" cy="4616648"/>
          </a:xfrm>
          <a:prstGeom prst="rect">
            <a:avLst/>
          </a:prstGeom>
          <a:noFill/>
        </p:spPr>
        <p:txBody>
          <a:bodyPr wrap="square" lIns="0" tIns="0" rIns="0" bIns="0" rtlCol="0">
            <a:spAutoFit/>
          </a:bodyPr>
          <a:lstStyle/>
          <a:p>
            <a:pPr marL="233363" indent="-233363">
              <a:spcAft>
                <a:spcPts val="600"/>
              </a:spcAft>
              <a:buFont typeface="Arial" panose="020B0604020202020204" pitchFamily="34" charset="0"/>
              <a:buChar char="•"/>
            </a:pPr>
            <a:r>
              <a:rPr lang="en-US" sz="1400" dirty="0" smtClean="0">
                <a:solidFill>
                  <a:srgbClr val="000000"/>
                </a:solidFill>
                <a:latin typeface="+mn-lt"/>
              </a:rPr>
              <a:t>SDG&amp;E </a:t>
            </a:r>
            <a:r>
              <a:rPr lang="en-US" sz="1400" dirty="0">
                <a:solidFill>
                  <a:srgbClr val="000000"/>
                </a:solidFill>
                <a:latin typeface="+mn-lt"/>
              </a:rPr>
              <a:t>is authorized to </a:t>
            </a:r>
            <a:r>
              <a:rPr lang="en-US" sz="1400" dirty="0" smtClean="0">
                <a:solidFill>
                  <a:srgbClr val="000000"/>
                </a:solidFill>
                <a:latin typeface="+mn-lt"/>
              </a:rPr>
              <a:t>procure:</a:t>
            </a:r>
          </a:p>
          <a:p>
            <a:pPr marL="403225" indent="-233363">
              <a:spcAft>
                <a:spcPts val="600"/>
              </a:spcAft>
              <a:buFont typeface="Arial" panose="020B0604020202020204" pitchFamily="34" charset="0"/>
              <a:buChar char="−"/>
            </a:pPr>
            <a:r>
              <a:rPr lang="en-US" sz="1200" dirty="0" smtClean="0">
                <a:solidFill>
                  <a:srgbClr val="000000"/>
                </a:solidFill>
                <a:latin typeface="+mn-lt"/>
              </a:rPr>
              <a:t>Up </a:t>
            </a:r>
            <a:r>
              <a:rPr lang="en-US" sz="1200" dirty="0">
                <a:solidFill>
                  <a:srgbClr val="000000"/>
                </a:solidFill>
                <a:latin typeface="+mn-lt"/>
              </a:rPr>
              <a:t>to 800MW of energy </a:t>
            </a:r>
            <a:r>
              <a:rPr lang="en-US" sz="1200" dirty="0" smtClean="0">
                <a:solidFill>
                  <a:srgbClr val="000000"/>
                </a:solidFill>
                <a:latin typeface="+mn-lt"/>
              </a:rPr>
              <a:t>storage</a:t>
            </a:r>
          </a:p>
          <a:p>
            <a:pPr marL="403225" indent="-233363">
              <a:spcAft>
                <a:spcPts val="600"/>
              </a:spcAft>
              <a:buFont typeface="Arial" panose="020B0604020202020204" pitchFamily="34" charset="0"/>
              <a:buChar char="−"/>
            </a:pPr>
            <a:r>
              <a:rPr lang="en-US" sz="1200" dirty="0" smtClean="0">
                <a:solidFill>
                  <a:srgbClr val="000000"/>
                </a:solidFill>
                <a:latin typeface="+mn-lt"/>
              </a:rPr>
              <a:t>Up </a:t>
            </a:r>
            <a:r>
              <a:rPr lang="en-US" sz="1200" dirty="0">
                <a:solidFill>
                  <a:srgbClr val="000000"/>
                </a:solidFill>
                <a:latin typeface="+mn-lt"/>
              </a:rPr>
              <a:t>to 775MW of preferred resources (not including energy </a:t>
            </a:r>
            <a:r>
              <a:rPr lang="en-US" sz="1200" dirty="0" smtClean="0">
                <a:solidFill>
                  <a:srgbClr val="000000"/>
                </a:solidFill>
                <a:latin typeface="+mn-lt"/>
              </a:rPr>
              <a:t>storage)</a:t>
            </a:r>
            <a:endParaRPr lang="en-US" sz="1200" dirty="0">
              <a:solidFill>
                <a:srgbClr val="000000"/>
              </a:solidFill>
              <a:latin typeface="+mn-lt"/>
            </a:endParaRPr>
          </a:p>
          <a:p>
            <a:pPr marL="403225" indent="-233363">
              <a:spcAft>
                <a:spcPts val="600"/>
              </a:spcAft>
              <a:buFont typeface="Arial" panose="020B0604020202020204" pitchFamily="34" charset="0"/>
              <a:buChar char="−"/>
            </a:pPr>
            <a:r>
              <a:rPr lang="en-US" sz="1200" dirty="0">
                <a:solidFill>
                  <a:srgbClr val="000000"/>
                </a:solidFill>
                <a:latin typeface="+mn-lt"/>
              </a:rPr>
              <a:t>U</a:t>
            </a:r>
            <a:r>
              <a:rPr lang="en-US" sz="1200" dirty="0" smtClean="0">
                <a:solidFill>
                  <a:srgbClr val="000000"/>
                </a:solidFill>
                <a:latin typeface="+mn-lt"/>
              </a:rPr>
              <a:t>p </a:t>
            </a:r>
            <a:r>
              <a:rPr lang="en-US" sz="1200" dirty="0">
                <a:solidFill>
                  <a:srgbClr val="000000"/>
                </a:solidFill>
                <a:latin typeface="+mn-lt"/>
              </a:rPr>
              <a:t>to 600 MW from ‘any source’, such as conventional </a:t>
            </a:r>
            <a:r>
              <a:rPr lang="en-US" sz="1200" dirty="0" smtClean="0">
                <a:solidFill>
                  <a:srgbClr val="000000"/>
                </a:solidFill>
                <a:latin typeface="+mn-lt"/>
              </a:rPr>
              <a:t>resources, or </a:t>
            </a:r>
          </a:p>
          <a:p>
            <a:pPr marL="403225" indent="-233363">
              <a:spcAft>
                <a:spcPts val="600"/>
              </a:spcAft>
              <a:buFont typeface="Arial" panose="020B0604020202020204" pitchFamily="34" charset="0"/>
              <a:buChar char="−"/>
            </a:pPr>
            <a:r>
              <a:rPr lang="en-US" sz="1200" dirty="0">
                <a:solidFill>
                  <a:srgbClr val="000000"/>
                </a:solidFill>
                <a:latin typeface="+mn-lt"/>
              </a:rPr>
              <a:t>S</a:t>
            </a:r>
            <a:r>
              <a:rPr lang="en-US" sz="1200" dirty="0" smtClean="0">
                <a:solidFill>
                  <a:srgbClr val="000000"/>
                </a:solidFill>
                <a:latin typeface="+mn-lt"/>
              </a:rPr>
              <a:t>ome </a:t>
            </a:r>
            <a:r>
              <a:rPr lang="en-US" sz="1200" dirty="0">
                <a:solidFill>
                  <a:srgbClr val="000000"/>
                </a:solidFill>
                <a:latin typeface="+mn-lt"/>
              </a:rPr>
              <a:t>combination thereof totaling up to </a:t>
            </a:r>
            <a:r>
              <a:rPr lang="en-US" sz="1200" dirty="0" smtClean="0">
                <a:solidFill>
                  <a:srgbClr val="000000"/>
                </a:solidFill>
                <a:latin typeface="+mn-lt"/>
              </a:rPr>
              <a:t>                      800 MW</a:t>
            </a:r>
            <a:endParaRPr lang="en-US" sz="1200" dirty="0">
              <a:solidFill>
                <a:srgbClr val="000000"/>
              </a:solidFill>
              <a:latin typeface="+mn-lt"/>
            </a:endParaRPr>
          </a:p>
          <a:p>
            <a:pPr marL="233363" indent="-233363">
              <a:spcAft>
                <a:spcPts val="600"/>
              </a:spcAft>
              <a:buFont typeface="Arial" panose="020B0604020202020204" pitchFamily="34" charset="0"/>
              <a:buChar char="•"/>
            </a:pPr>
            <a:r>
              <a:rPr lang="en-US" sz="1400" dirty="0">
                <a:solidFill>
                  <a:srgbClr val="000000"/>
                </a:solidFill>
                <a:latin typeface="+mn-lt"/>
              </a:rPr>
              <a:t> </a:t>
            </a:r>
            <a:r>
              <a:rPr lang="en-US" sz="1400" dirty="0" smtClean="0">
                <a:solidFill>
                  <a:srgbClr val="000000"/>
                </a:solidFill>
                <a:latin typeface="+mn-lt"/>
              </a:rPr>
              <a:t>SDG&amp;E </a:t>
            </a:r>
            <a:r>
              <a:rPr lang="en-US" sz="1400" dirty="0">
                <a:solidFill>
                  <a:srgbClr val="000000"/>
                </a:solidFill>
                <a:latin typeface="+mn-lt"/>
              </a:rPr>
              <a:t>has separately </a:t>
            </a:r>
            <a:r>
              <a:rPr lang="en-US" sz="1400" dirty="0" smtClean="0">
                <a:solidFill>
                  <a:srgbClr val="000000"/>
                </a:solidFill>
                <a:latin typeface="+mn-lt"/>
              </a:rPr>
              <a:t>requested Commission approval for the Carlsbad </a:t>
            </a:r>
            <a:r>
              <a:rPr lang="en-US" sz="1400" dirty="0">
                <a:solidFill>
                  <a:srgbClr val="000000"/>
                </a:solidFill>
                <a:latin typeface="+mn-lt"/>
              </a:rPr>
              <a:t>Energy Center (A.14-07-009</a:t>
            </a:r>
            <a:r>
              <a:rPr lang="en-US" sz="1400" dirty="0" smtClean="0">
                <a:solidFill>
                  <a:srgbClr val="000000"/>
                </a:solidFill>
                <a:latin typeface="+mn-lt"/>
              </a:rPr>
              <a:t>)</a:t>
            </a:r>
            <a:endParaRPr lang="en-US" sz="1400" dirty="0">
              <a:solidFill>
                <a:srgbClr val="000000"/>
              </a:solidFill>
              <a:latin typeface="+mn-lt"/>
            </a:endParaRPr>
          </a:p>
          <a:p>
            <a:pPr marL="403225" indent="-233363">
              <a:spcAft>
                <a:spcPts val="600"/>
              </a:spcAft>
              <a:buFont typeface="Arial" panose="020B0604020202020204" pitchFamily="34" charset="0"/>
              <a:buChar char="−"/>
            </a:pPr>
            <a:r>
              <a:rPr lang="en-US" sz="1200" dirty="0" smtClean="0">
                <a:solidFill>
                  <a:srgbClr val="000000"/>
                </a:solidFill>
                <a:latin typeface="+mn-lt"/>
              </a:rPr>
              <a:t> If </a:t>
            </a:r>
            <a:r>
              <a:rPr lang="en-US" sz="1200" dirty="0">
                <a:solidFill>
                  <a:srgbClr val="000000"/>
                </a:solidFill>
                <a:latin typeface="+mn-lt"/>
              </a:rPr>
              <a:t>approved, 600 MW of SDG&amp;E’s need will be filled by this </a:t>
            </a:r>
            <a:r>
              <a:rPr lang="en-US" sz="1200" dirty="0" smtClean="0">
                <a:solidFill>
                  <a:srgbClr val="000000"/>
                </a:solidFill>
                <a:latin typeface="+mn-lt"/>
              </a:rPr>
              <a:t>contract</a:t>
            </a:r>
          </a:p>
          <a:p>
            <a:pPr marL="233363" indent="-233363">
              <a:spcAft>
                <a:spcPts val="600"/>
              </a:spcAft>
              <a:buFont typeface="Arial" panose="020B0604020202020204" pitchFamily="34" charset="0"/>
              <a:buChar char="•"/>
            </a:pPr>
            <a:r>
              <a:rPr lang="en-US" sz="1400" dirty="0" smtClean="0">
                <a:solidFill>
                  <a:srgbClr val="000000"/>
                </a:solidFill>
                <a:latin typeface="+mn-lt"/>
              </a:rPr>
              <a:t>SDG&amp;E </a:t>
            </a:r>
            <a:r>
              <a:rPr lang="en-US" sz="1400" dirty="0">
                <a:solidFill>
                  <a:srgbClr val="000000"/>
                </a:solidFill>
                <a:latin typeface="+mn-lt"/>
              </a:rPr>
              <a:t>is </a:t>
            </a:r>
            <a:r>
              <a:rPr lang="en-US" sz="1400" dirty="0" smtClean="0">
                <a:solidFill>
                  <a:srgbClr val="000000"/>
                </a:solidFill>
                <a:latin typeface="+mn-lt"/>
              </a:rPr>
              <a:t>soliciting:</a:t>
            </a:r>
          </a:p>
          <a:p>
            <a:pPr marL="403225" indent="-233363">
              <a:spcAft>
                <a:spcPts val="600"/>
              </a:spcAft>
              <a:buFont typeface="Arial" panose="020B0604020202020204" pitchFamily="34" charset="0"/>
              <a:buChar char="−"/>
            </a:pPr>
            <a:r>
              <a:rPr lang="en-US" sz="1200" dirty="0" smtClean="0">
                <a:solidFill>
                  <a:srgbClr val="000000"/>
                </a:solidFill>
                <a:latin typeface="+mn-lt"/>
              </a:rPr>
              <a:t>Third </a:t>
            </a:r>
            <a:r>
              <a:rPr lang="en-US" sz="1200" dirty="0">
                <a:solidFill>
                  <a:srgbClr val="000000"/>
                </a:solidFill>
                <a:latin typeface="+mn-lt"/>
              </a:rPr>
              <a:t>party-owned, contracted resources for all </a:t>
            </a:r>
            <a:r>
              <a:rPr lang="en-US" sz="1200" dirty="0" smtClean="0">
                <a:solidFill>
                  <a:srgbClr val="000000"/>
                </a:solidFill>
                <a:latin typeface="+mn-lt"/>
              </a:rPr>
              <a:t>product </a:t>
            </a:r>
            <a:r>
              <a:rPr lang="en-US" sz="1200" dirty="0">
                <a:solidFill>
                  <a:srgbClr val="000000"/>
                </a:solidFill>
                <a:latin typeface="+mn-lt"/>
              </a:rPr>
              <a:t>types </a:t>
            </a:r>
            <a:r>
              <a:rPr lang="en-US" sz="1200" dirty="0" smtClean="0">
                <a:solidFill>
                  <a:srgbClr val="000000"/>
                </a:solidFill>
                <a:latin typeface="+mn-lt"/>
              </a:rPr>
              <a:t>(EE, DR, Renewables, CHP, DG, Energy Storage and Conventional) </a:t>
            </a:r>
          </a:p>
          <a:p>
            <a:pPr marL="403225" indent="-233363">
              <a:spcAft>
                <a:spcPts val="600"/>
              </a:spcAft>
              <a:buFont typeface="Arial" panose="020B0604020202020204" pitchFamily="34" charset="0"/>
              <a:buChar char="−"/>
            </a:pPr>
            <a:r>
              <a:rPr lang="en-US" sz="1200" dirty="0" smtClean="0">
                <a:solidFill>
                  <a:srgbClr val="000000"/>
                </a:solidFill>
                <a:latin typeface="+mn-lt"/>
              </a:rPr>
              <a:t>In addition, SDG&amp;E </a:t>
            </a:r>
            <a:r>
              <a:rPr lang="en-US" sz="1200" dirty="0">
                <a:solidFill>
                  <a:srgbClr val="000000"/>
                </a:solidFill>
                <a:latin typeface="+mn-lt"/>
              </a:rPr>
              <a:t>is </a:t>
            </a:r>
            <a:r>
              <a:rPr lang="en-US" sz="1200">
                <a:solidFill>
                  <a:srgbClr val="000000"/>
                </a:solidFill>
                <a:latin typeface="+mn-lt"/>
              </a:rPr>
              <a:t>soliciting </a:t>
            </a:r>
            <a:r>
              <a:rPr lang="en-US" sz="1200" smtClean="0">
                <a:solidFill>
                  <a:srgbClr val="000000"/>
                </a:solidFill>
                <a:latin typeface="+mn-lt"/>
              </a:rPr>
              <a:t>energy </a:t>
            </a:r>
            <a:r>
              <a:rPr lang="en-US" sz="1200" dirty="0">
                <a:solidFill>
                  <a:srgbClr val="000000"/>
                </a:solidFill>
                <a:latin typeface="+mn-lt"/>
              </a:rPr>
              <a:t>storage systems to be owned by SDG&amp;E </a:t>
            </a:r>
            <a:r>
              <a:rPr lang="en-US" sz="1200" dirty="0" smtClean="0">
                <a:solidFill>
                  <a:srgbClr val="000000"/>
                </a:solidFill>
                <a:latin typeface="+mn-lt"/>
              </a:rPr>
              <a:t>  </a:t>
            </a:r>
            <a:endParaRPr lang="en-US" sz="1200" dirty="0">
              <a:solidFill>
                <a:srgbClr val="000000"/>
              </a:solidFill>
              <a:latin typeface="+mn-lt"/>
            </a:endParaRPr>
          </a:p>
          <a:p>
            <a:endParaRPr lang="en-US" sz="1200" dirty="0" smtClean="0">
              <a:solidFill>
                <a:srgbClr val="000000"/>
              </a:solidFill>
              <a:latin typeface="+mn-lt"/>
            </a:endParaRPr>
          </a:p>
        </p:txBody>
      </p:sp>
    </p:spTree>
    <p:extLst>
      <p:ext uri="{BB962C8B-B14F-4D97-AF65-F5344CB8AC3E}">
        <p14:creationId xmlns:p14="http://schemas.microsoft.com/office/powerpoint/2010/main" val="2779147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1885" y="0"/>
            <a:ext cx="8662097" cy="914400"/>
          </a:xfrm>
        </p:spPr>
        <p:txBody>
          <a:bodyPr/>
          <a:lstStyle/>
          <a:p>
            <a:r>
              <a:rPr lang="en-US" dirty="0" smtClean="0"/>
              <a:t>RFO Schedule</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277848648"/>
              </p:ext>
            </p:extLst>
          </p:nvPr>
        </p:nvGraphicFramePr>
        <p:xfrm>
          <a:off x="884873" y="1087754"/>
          <a:ext cx="7313667" cy="4775835"/>
        </p:xfrm>
        <a:graphic>
          <a:graphicData uri="http://schemas.openxmlformats.org/presentationml/2006/ole">
            <mc:AlternateContent xmlns:mc="http://schemas.openxmlformats.org/markup-compatibility/2006">
              <mc:Choice xmlns:v="urn:schemas-microsoft-com:vml" Requires="v">
                <p:oleObj spid="_x0000_s6259" name="Worksheet" r:id="rId5" imgW="6505650" imgH="4248240" progId="Excel.Sheet.12">
                  <p:embed/>
                </p:oleObj>
              </mc:Choice>
              <mc:Fallback>
                <p:oleObj name="Worksheet" r:id="rId5" imgW="6505650" imgH="4248240" progId="Excel.Sheet.12">
                  <p:embed/>
                  <p:pic>
                    <p:nvPicPr>
                      <p:cNvPr id="0" name=""/>
                      <p:cNvPicPr/>
                      <p:nvPr/>
                    </p:nvPicPr>
                    <p:blipFill>
                      <a:blip r:embed="rId6"/>
                      <a:stretch>
                        <a:fillRect/>
                      </a:stretch>
                    </p:blipFill>
                    <p:spPr>
                      <a:xfrm>
                        <a:off x="884873" y="1087754"/>
                        <a:ext cx="7313667" cy="4775835"/>
                      </a:xfrm>
                      <a:prstGeom prst="rect">
                        <a:avLst/>
                      </a:prstGeom>
                    </p:spPr>
                  </p:pic>
                </p:oleObj>
              </mc:Fallback>
            </mc:AlternateContent>
          </a:graphicData>
        </a:graphic>
      </p:graphicFrame>
    </p:spTree>
    <p:extLst>
      <p:ext uri="{BB962C8B-B14F-4D97-AF65-F5344CB8AC3E}">
        <p14:creationId xmlns:p14="http://schemas.microsoft.com/office/powerpoint/2010/main" val="1688917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1885" y="0"/>
            <a:ext cx="8662097" cy="914400"/>
          </a:xfrm>
        </p:spPr>
        <p:txBody>
          <a:bodyPr/>
          <a:lstStyle/>
          <a:p>
            <a:r>
              <a:rPr lang="en-US" dirty="0" smtClean="0"/>
              <a:t>RFO Schedule</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009969" y="1049655"/>
            <a:ext cx="7425371" cy="4802505"/>
            <a:chOff x="1035590" y="1093765"/>
            <a:chExt cx="6505575" cy="3825241"/>
          </a:xfrm>
        </p:grpSpPr>
        <p:graphicFrame>
          <p:nvGraphicFramePr>
            <p:cNvPr id="4" name="Object 3"/>
            <p:cNvGraphicFramePr>
              <a:graphicFrameLocks noChangeAspect="1"/>
            </p:cNvGraphicFramePr>
            <p:nvPr>
              <p:extLst>
                <p:ext uri="{D42A27DB-BD31-4B8C-83A1-F6EECF244321}">
                  <p14:modId xmlns:p14="http://schemas.microsoft.com/office/powerpoint/2010/main" val="1137764396"/>
                </p:ext>
              </p:extLst>
            </p:nvPr>
          </p:nvGraphicFramePr>
          <p:xfrm>
            <a:off x="1035590" y="1093765"/>
            <a:ext cx="6505575" cy="209550"/>
          </p:xfrm>
          <a:graphic>
            <a:graphicData uri="http://schemas.openxmlformats.org/presentationml/2006/ole">
              <mc:AlternateContent xmlns:mc="http://schemas.openxmlformats.org/markup-compatibility/2006">
                <mc:Choice xmlns:v="urn:schemas-microsoft-com:vml" Requires="v">
                  <p:oleObj spid="_x0000_s7394" name="Worksheet" r:id="rId5" imgW="6505650" imgH="209460" progId="Excel.Sheet.12">
                    <p:embed/>
                  </p:oleObj>
                </mc:Choice>
                <mc:Fallback>
                  <p:oleObj name="Worksheet" r:id="rId5" imgW="6505650" imgH="209460" progId="Excel.Sheet.12">
                    <p:embed/>
                    <p:pic>
                      <p:nvPicPr>
                        <p:cNvPr id="0" name=""/>
                        <p:cNvPicPr/>
                        <p:nvPr/>
                      </p:nvPicPr>
                      <p:blipFill>
                        <a:blip r:embed="rId6"/>
                        <a:stretch>
                          <a:fillRect/>
                        </a:stretch>
                      </p:blipFill>
                      <p:spPr>
                        <a:xfrm>
                          <a:off x="1035590" y="1093765"/>
                          <a:ext cx="6505575" cy="2095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6589448"/>
                </p:ext>
              </p:extLst>
            </p:nvPr>
          </p:nvGraphicFramePr>
          <p:xfrm>
            <a:off x="1035590" y="1280456"/>
            <a:ext cx="6505575" cy="3638550"/>
          </p:xfrm>
          <a:graphic>
            <a:graphicData uri="http://schemas.openxmlformats.org/presentationml/2006/ole">
              <mc:AlternateContent xmlns:mc="http://schemas.openxmlformats.org/markup-compatibility/2006">
                <mc:Choice xmlns:v="urn:schemas-microsoft-com:vml" Requires="v">
                  <p:oleObj spid="_x0000_s7395" name="Worksheet" r:id="rId8" imgW="6505650" imgH="3638460" progId="Excel.Sheet.12">
                    <p:embed/>
                  </p:oleObj>
                </mc:Choice>
                <mc:Fallback>
                  <p:oleObj name="Worksheet" r:id="rId8" imgW="6505650" imgH="3638460" progId="Excel.Sheet.12">
                    <p:embed/>
                    <p:pic>
                      <p:nvPicPr>
                        <p:cNvPr id="0" name=""/>
                        <p:cNvPicPr/>
                        <p:nvPr/>
                      </p:nvPicPr>
                      <p:blipFill>
                        <a:blip r:embed="rId9"/>
                        <a:stretch>
                          <a:fillRect/>
                        </a:stretch>
                      </p:blipFill>
                      <p:spPr>
                        <a:xfrm>
                          <a:off x="1035590" y="1280456"/>
                          <a:ext cx="6505575" cy="3638550"/>
                        </a:xfrm>
                        <a:prstGeom prst="rect">
                          <a:avLst/>
                        </a:prstGeom>
                      </p:spPr>
                    </p:pic>
                  </p:oleObj>
                </mc:Fallback>
              </mc:AlternateContent>
            </a:graphicData>
          </a:graphic>
        </p:graphicFrame>
      </p:grpSp>
    </p:spTree>
    <p:extLst>
      <p:ext uri="{BB962C8B-B14F-4D97-AF65-F5344CB8AC3E}">
        <p14:creationId xmlns:p14="http://schemas.microsoft.com/office/powerpoint/2010/main" val="3096501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RFO Conformance Requirements</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a:xfrm>
            <a:off x="293914" y="1068690"/>
            <a:ext cx="8518392" cy="4983163"/>
          </a:xfrm>
        </p:spPr>
        <p:txBody>
          <a:bodyPr>
            <a:normAutofit/>
          </a:bodyPr>
          <a:lstStyle/>
          <a:p>
            <a:pPr lvl="0">
              <a:lnSpc>
                <a:spcPct val="100000"/>
              </a:lnSpc>
              <a:spcBef>
                <a:spcPts val="0"/>
              </a:spcBef>
              <a:spcAft>
                <a:spcPts val="600"/>
              </a:spcAft>
              <a:buClr>
                <a:srgbClr val="060606"/>
              </a:buClr>
              <a:buFont typeface="Arial" panose="020B0604020202020204" pitchFamily="34" charset="0"/>
              <a:buChar char="•"/>
            </a:pPr>
            <a:r>
              <a:rPr lang="en-US" dirty="0" smtClean="0"/>
              <a:t>This solicitation is for Local Capacity Requirements (LCR) as authorized in the Track 4 Decision (D.14-03-004)</a:t>
            </a:r>
          </a:p>
          <a:p>
            <a:pPr lvl="0">
              <a:lnSpc>
                <a:spcPct val="100000"/>
              </a:lnSpc>
              <a:spcBef>
                <a:spcPts val="0"/>
              </a:spcBef>
              <a:spcAft>
                <a:spcPts val="600"/>
              </a:spcAft>
              <a:buClr>
                <a:srgbClr val="060606"/>
              </a:buClr>
              <a:buFont typeface="Arial" panose="020B0604020202020204" pitchFamily="34" charset="0"/>
              <a:buChar char="•"/>
            </a:pPr>
            <a:r>
              <a:rPr lang="en-US" dirty="0" smtClean="0"/>
              <a:t>4 main conformance requirements for all resource types:</a:t>
            </a:r>
          </a:p>
          <a:p>
            <a:pPr lvl="0">
              <a:lnSpc>
                <a:spcPct val="100000"/>
              </a:lnSpc>
              <a:spcBef>
                <a:spcPts val="0"/>
              </a:spcBef>
              <a:spcAft>
                <a:spcPts val="600"/>
              </a:spcAft>
              <a:buClr>
                <a:srgbClr val="060606"/>
              </a:buClr>
              <a:buFont typeface="Arial" panose="020B0604020202020204" pitchFamily="34" charset="0"/>
              <a:buChar char="•"/>
            </a:pPr>
            <a:endParaRPr lang="en-US" dirty="0" smtClean="0"/>
          </a:p>
          <a:p>
            <a:pPr lvl="0">
              <a:lnSpc>
                <a:spcPct val="100000"/>
              </a:lnSpc>
              <a:spcBef>
                <a:spcPts val="0"/>
              </a:spcBef>
              <a:spcAft>
                <a:spcPts val="600"/>
              </a:spcAft>
              <a:buClr>
                <a:srgbClr val="060606"/>
              </a:buClr>
              <a:buFont typeface="Arial" panose="020B0604020202020204" pitchFamily="34" charset="0"/>
              <a:buChar char="•"/>
            </a:pPr>
            <a:endParaRPr lang="en-US" dirty="0" smtClean="0"/>
          </a:p>
          <a:p>
            <a:pPr lvl="0">
              <a:lnSpc>
                <a:spcPct val="100000"/>
              </a:lnSpc>
              <a:spcBef>
                <a:spcPts val="0"/>
              </a:spcBef>
              <a:spcAft>
                <a:spcPts val="600"/>
              </a:spcAft>
              <a:buClr>
                <a:srgbClr val="060606"/>
              </a:buClr>
              <a:buFont typeface="Arial" panose="020B0604020202020204" pitchFamily="34" charset="0"/>
              <a:buChar char="•"/>
            </a:pPr>
            <a:endParaRPr lang="en-US" dirty="0"/>
          </a:p>
          <a:p>
            <a:pPr lvl="0">
              <a:lnSpc>
                <a:spcPct val="100000"/>
              </a:lnSpc>
              <a:spcBef>
                <a:spcPts val="0"/>
              </a:spcBef>
              <a:spcAft>
                <a:spcPts val="600"/>
              </a:spcAft>
              <a:buClr>
                <a:srgbClr val="060606"/>
              </a:buClr>
              <a:buFont typeface="Arial" panose="020B0604020202020204" pitchFamily="34" charset="0"/>
              <a:buChar char="•"/>
            </a:pPr>
            <a:endParaRPr lang="en-US" dirty="0" smtClean="0"/>
          </a:p>
          <a:p>
            <a:pPr lvl="0">
              <a:lnSpc>
                <a:spcPct val="100000"/>
              </a:lnSpc>
              <a:spcBef>
                <a:spcPts val="0"/>
              </a:spcBef>
              <a:spcAft>
                <a:spcPts val="600"/>
              </a:spcAft>
              <a:buClr>
                <a:srgbClr val="060606"/>
              </a:buClr>
              <a:buFont typeface="Arial" panose="020B0604020202020204" pitchFamily="34" charset="0"/>
              <a:buChar char="•"/>
            </a:pPr>
            <a:endParaRPr lang="en-US" dirty="0"/>
          </a:p>
          <a:p>
            <a:pPr lvl="0">
              <a:lnSpc>
                <a:spcPct val="100000"/>
              </a:lnSpc>
              <a:spcBef>
                <a:spcPts val="0"/>
              </a:spcBef>
              <a:spcAft>
                <a:spcPts val="600"/>
              </a:spcAft>
              <a:buClr>
                <a:srgbClr val="060606"/>
              </a:buClr>
              <a:buFont typeface="Arial" panose="020B0604020202020204" pitchFamily="34" charset="0"/>
              <a:buChar char="•"/>
            </a:pPr>
            <a:endParaRPr lang="en-US" dirty="0" smtClean="0"/>
          </a:p>
          <a:p>
            <a:pPr lvl="0">
              <a:lnSpc>
                <a:spcPct val="100000"/>
              </a:lnSpc>
              <a:spcBef>
                <a:spcPts val="0"/>
              </a:spcBef>
              <a:spcAft>
                <a:spcPts val="600"/>
              </a:spcAft>
              <a:buClr>
                <a:srgbClr val="060606"/>
              </a:buClr>
              <a:buFont typeface="Arial" panose="020B0604020202020204" pitchFamily="34" charset="0"/>
              <a:buChar char="•"/>
            </a:pPr>
            <a:endParaRPr lang="en-US" dirty="0"/>
          </a:p>
          <a:p>
            <a:pPr lvl="0">
              <a:lnSpc>
                <a:spcPct val="100000"/>
              </a:lnSpc>
              <a:spcBef>
                <a:spcPts val="0"/>
              </a:spcBef>
              <a:spcAft>
                <a:spcPts val="600"/>
              </a:spcAft>
              <a:buClr>
                <a:srgbClr val="060606"/>
              </a:buClr>
              <a:buFont typeface="Arial" panose="020B0604020202020204" pitchFamily="34" charset="0"/>
              <a:buChar char="•"/>
            </a:pPr>
            <a:endParaRPr lang="en-US" dirty="0" smtClean="0"/>
          </a:p>
          <a:p>
            <a:pPr marL="0" indent="0">
              <a:lnSpc>
                <a:spcPct val="100000"/>
              </a:lnSpc>
              <a:spcBef>
                <a:spcPts val="0"/>
              </a:spcBef>
              <a:spcAft>
                <a:spcPts val="600"/>
              </a:spcAft>
              <a:buClr>
                <a:srgbClr val="060606"/>
              </a:buClr>
              <a:buNone/>
            </a:pPr>
            <a:endParaRPr lang="en-US" dirty="0" smtClean="0"/>
          </a:p>
        </p:txBody>
      </p:sp>
      <p:graphicFrame>
        <p:nvGraphicFramePr>
          <p:cNvPr id="7" name="Content Placeholder 4"/>
          <p:cNvGraphicFramePr>
            <a:graphicFrameLocks/>
          </p:cNvGraphicFramePr>
          <p:nvPr>
            <p:extLst>
              <p:ext uri="{D42A27DB-BD31-4B8C-83A1-F6EECF244321}">
                <p14:modId xmlns:p14="http://schemas.microsoft.com/office/powerpoint/2010/main" val="728288218"/>
              </p:ext>
            </p:extLst>
          </p:nvPr>
        </p:nvGraphicFramePr>
        <p:xfrm>
          <a:off x="457200" y="2184402"/>
          <a:ext cx="8229600" cy="325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465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756" y="122238"/>
            <a:ext cx="8199455" cy="639762"/>
          </a:xfrm>
        </p:spPr>
        <p:txBody>
          <a:bodyPr/>
          <a:lstStyle/>
          <a:p>
            <a:r>
              <a:rPr lang="en-US" dirty="0" smtClean="0">
                <a:latin typeface="+mn-lt"/>
              </a:rPr>
              <a:t>Agenda</a:t>
            </a:r>
            <a:endParaRPr lang="en-US" dirty="0">
              <a:latin typeface="+mn-lt"/>
            </a:endParaRPr>
          </a:p>
        </p:txBody>
      </p:sp>
      <p:sp>
        <p:nvSpPr>
          <p:cNvPr id="3"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12255779"/>
              </p:ext>
            </p:extLst>
          </p:nvPr>
        </p:nvGraphicFramePr>
        <p:xfrm>
          <a:off x="406400" y="1069975"/>
          <a:ext cx="8131175" cy="4819650"/>
        </p:xfrm>
        <a:graphic>
          <a:graphicData uri="http://schemas.openxmlformats.org/presentationml/2006/ole">
            <mc:AlternateContent xmlns:mc="http://schemas.openxmlformats.org/markup-compatibility/2006">
              <mc:Choice xmlns:v="urn:schemas-microsoft-com:vml" Requires="v">
                <p:oleObj spid="_x0000_s2194" name="Worksheet" r:id="rId5" imgW="7391520" imgH="4362540" progId="Excel.Sheet.12">
                  <p:embed/>
                </p:oleObj>
              </mc:Choice>
              <mc:Fallback>
                <p:oleObj name="Worksheet" r:id="rId5" imgW="7391520" imgH="4362540" progId="Excel.Sheet.12">
                  <p:embed/>
                  <p:pic>
                    <p:nvPicPr>
                      <p:cNvPr id="0" name=""/>
                      <p:cNvPicPr/>
                      <p:nvPr/>
                    </p:nvPicPr>
                    <p:blipFill>
                      <a:blip r:embed="rId6"/>
                      <a:stretch>
                        <a:fillRect/>
                      </a:stretch>
                    </p:blipFill>
                    <p:spPr>
                      <a:xfrm>
                        <a:off x="406400" y="1069975"/>
                        <a:ext cx="8131175" cy="4819650"/>
                      </a:xfrm>
                      <a:prstGeom prst="rect">
                        <a:avLst/>
                      </a:prstGeom>
                    </p:spPr>
                  </p:pic>
                </p:oleObj>
              </mc:Fallback>
            </mc:AlternateContent>
          </a:graphicData>
        </a:graphic>
      </p:graphicFrame>
    </p:spTree>
    <p:extLst>
      <p:ext uri="{BB962C8B-B14F-4D97-AF65-F5344CB8AC3E}">
        <p14:creationId xmlns:p14="http://schemas.microsoft.com/office/powerpoint/2010/main" val="2958722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RFO Conformance Requirements - Location</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29" y="1882588"/>
            <a:ext cx="7368988" cy="357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476" y="5557102"/>
            <a:ext cx="8802477" cy="369332"/>
          </a:xfrm>
          <a:prstGeom prst="rect">
            <a:avLst/>
          </a:prstGeom>
          <a:noFill/>
        </p:spPr>
        <p:txBody>
          <a:bodyPr wrap="square" lIns="0" tIns="0" rIns="0" bIns="0" rtlCol="0">
            <a:spAutoFit/>
          </a:bodyPr>
          <a:lstStyle/>
          <a:p>
            <a:r>
              <a:rPr lang="en-US" sz="1200" dirty="0" smtClean="0">
                <a:solidFill>
                  <a:srgbClr val="000000"/>
                </a:solidFill>
                <a:latin typeface="Calibri Light" panose="020F0302020204030204" pitchFamily="34" charset="0"/>
              </a:rPr>
              <a:t>Diagram source</a:t>
            </a:r>
            <a:r>
              <a:rPr lang="en-US" sz="1200" dirty="0">
                <a:solidFill>
                  <a:srgbClr val="000000"/>
                </a:solidFill>
                <a:latin typeface="Calibri Light" panose="020F0302020204030204" pitchFamily="34" charset="0"/>
              </a:rPr>
              <a:t>: </a:t>
            </a:r>
            <a:r>
              <a:rPr lang="en-US" sz="1200" dirty="0">
                <a:solidFill>
                  <a:srgbClr val="000000"/>
                </a:solidFill>
                <a:latin typeface="Calibri Light" panose="020F0302020204030204" pitchFamily="34" charset="0"/>
                <a:hlinkClick r:id="rId3"/>
              </a:rPr>
              <a:t>http://</a:t>
            </a:r>
            <a:r>
              <a:rPr lang="en-US" sz="1200" dirty="0" smtClean="0">
                <a:solidFill>
                  <a:srgbClr val="000000"/>
                </a:solidFill>
                <a:latin typeface="Calibri Light" panose="020F0302020204030204" pitchFamily="34" charset="0"/>
                <a:hlinkClick r:id="rId3"/>
              </a:rPr>
              <a:t>www.caiso.com/informed/Pages/StakeholderProcesses/LocalCapacityRequirementsProcess.aspx</a:t>
            </a:r>
            <a:r>
              <a:rPr lang="en-US" sz="1200" dirty="0" smtClean="0">
                <a:solidFill>
                  <a:srgbClr val="000000"/>
                </a:solidFill>
                <a:latin typeface="Calibri Light" panose="020F0302020204030204" pitchFamily="34" charset="0"/>
              </a:rPr>
              <a:t> </a:t>
            </a:r>
          </a:p>
          <a:p>
            <a:r>
              <a:rPr lang="en-US" sz="1200" dirty="0" smtClean="0">
                <a:solidFill>
                  <a:srgbClr val="000000"/>
                </a:solidFill>
                <a:latin typeface="Calibri Light" panose="020F0302020204030204" pitchFamily="34" charset="0"/>
              </a:rPr>
              <a:t>  See “Presentation – Final 2015 and 2019 Local Capacity Requirement San Diego Local Area”, </a:t>
            </a:r>
            <a:r>
              <a:rPr lang="en-US" sz="1200" dirty="0" err="1" smtClean="0">
                <a:solidFill>
                  <a:srgbClr val="000000"/>
                </a:solidFill>
                <a:latin typeface="Calibri Light" panose="020F0302020204030204" pitchFamily="34" charset="0"/>
              </a:rPr>
              <a:t>pg</a:t>
            </a:r>
            <a:r>
              <a:rPr lang="en-US" sz="1200" dirty="0" smtClean="0">
                <a:solidFill>
                  <a:srgbClr val="000000"/>
                </a:solidFill>
                <a:latin typeface="Calibri Light" panose="020F0302020204030204" pitchFamily="34" charset="0"/>
              </a:rPr>
              <a:t> 14</a:t>
            </a:r>
          </a:p>
        </p:txBody>
      </p:sp>
      <p:sp>
        <p:nvSpPr>
          <p:cNvPr id="8" name="Content Placeholder 2"/>
          <p:cNvSpPr>
            <a:spLocks noGrp="1"/>
          </p:cNvSpPr>
          <p:nvPr>
            <p:ph idx="1"/>
          </p:nvPr>
        </p:nvSpPr>
        <p:spPr>
          <a:xfrm>
            <a:off x="215475" y="1086013"/>
            <a:ext cx="8549487" cy="1119307"/>
          </a:xfrm>
        </p:spPr>
        <p:txBody>
          <a:bodyPr>
            <a:noAutofit/>
          </a:bodyPr>
          <a:lstStyle/>
          <a:p>
            <a:pPr marL="0" indent="0">
              <a:buNone/>
            </a:pPr>
            <a:r>
              <a:rPr lang="en-US" sz="1600" dirty="0" smtClean="0"/>
              <a:t>‘San Diego Local subarea projects are those located in SDG&amp;E’s service territory connecting to SDG&amp;E owned transmission or distribution facilities at a point that is at or electrically west of the Miguel or Suncrest  substations and electrically south of the San Onofre Nuclear Generating Station 230 kV switchyard.’ </a:t>
            </a:r>
          </a:p>
        </p:txBody>
      </p:sp>
    </p:spTree>
    <p:extLst>
      <p:ext uri="{BB962C8B-B14F-4D97-AF65-F5344CB8AC3E}">
        <p14:creationId xmlns:p14="http://schemas.microsoft.com/office/powerpoint/2010/main" val="2845726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3" y="185058"/>
            <a:ext cx="8739918" cy="838200"/>
          </a:xfrm>
        </p:spPr>
        <p:txBody>
          <a:bodyPr/>
          <a:lstStyle/>
          <a:p>
            <a:r>
              <a:rPr lang="en-US" dirty="0" smtClean="0"/>
              <a:t>RFO Conformance Requirements –                                                        Resource Adequacy (RA)</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a:xfrm>
            <a:off x="402115" y="1048658"/>
            <a:ext cx="8229600" cy="4937760"/>
          </a:xfrm>
        </p:spPr>
        <p:txBody>
          <a:bodyPr>
            <a:normAutofit fontScale="77500" lnSpcReduction="20000"/>
          </a:bodyPr>
          <a:lstStyle/>
          <a:p>
            <a:pPr lvl="0">
              <a:buClr>
                <a:srgbClr val="060606"/>
              </a:buClr>
              <a:buFont typeface="Arial" panose="020B0604020202020204" pitchFamily="34" charset="0"/>
              <a:buChar char="•"/>
            </a:pPr>
            <a:r>
              <a:rPr lang="en-US" dirty="0" smtClean="0"/>
              <a:t>IOUs must meet CPUC RA requirements on a monthly basis.</a:t>
            </a:r>
          </a:p>
          <a:p>
            <a:pPr lvl="1">
              <a:buClr>
                <a:srgbClr val="060606"/>
              </a:buClr>
              <a:buFont typeface="Calibri" panose="020F0502020204030204" pitchFamily="34" charset="0"/>
              <a:buChar char="−"/>
            </a:pPr>
            <a:r>
              <a:rPr lang="en-US" sz="1800" dirty="0" smtClean="0"/>
              <a:t>RA resources used to meet these requirements have a ‘must offer obligation’ in the CAISO energy markets</a:t>
            </a:r>
          </a:p>
          <a:p>
            <a:pPr lvl="0">
              <a:buClr>
                <a:srgbClr val="060606"/>
              </a:buClr>
              <a:buFont typeface="Arial" panose="020B0604020202020204" pitchFamily="34" charset="0"/>
              <a:buChar char="•"/>
            </a:pPr>
            <a:r>
              <a:rPr lang="en-US" dirty="0" smtClean="0"/>
              <a:t>The resources that SDG&amp;E is seeking through this All Source RFO are intended to count toward SDG&amp;E’s RA obligations or are required to provide RA value</a:t>
            </a:r>
          </a:p>
          <a:p>
            <a:pPr lvl="0">
              <a:buClr>
                <a:srgbClr val="060606"/>
              </a:buClr>
              <a:buFont typeface="Arial" panose="020B0604020202020204" pitchFamily="34" charset="0"/>
              <a:buChar char="•"/>
            </a:pPr>
            <a:endParaRPr lang="en-US" dirty="0"/>
          </a:p>
          <a:p>
            <a:pPr lvl="0">
              <a:buClr>
                <a:srgbClr val="060606"/>
              </a:buClr>
              <a:buFont typeface="Arial" panose="020B0604020202020204" pitchFamily="34" charset="0"/>
              <a:buChar char="•"/>
            </a:pPr>
            <a:endParaRPr lang="en-US" dirty="0" smtClean="0"/>
          </a:p>
          <a:p>
            <a:pPr lvl="0">
              <a:buClr>
                <a:srgbClr val="060606"/>
              </a:buClr>
              <a:buFont typeface="Arial" panose="020B0604020202020204" pitchFamily="34" charset="0"/>
              <a:buChar char="•"/>
            </a:pPr>
            <a:endParaRPr lang="en-US" dirty="0"/>
          </a:p>
          <a:p>
            <a:pPr lvl="0">
              <a:buClr>
                <a:srgbClr val="060606"/>
              </a:buClr>
              <a:buFont typeface="Arial" panose="020B0604020202020204" pitchFamily="34" charset="0"/>
              <a:buChar char="•"/>
            </a:pPr>
            <a:endParaRPr lang="en-US" dirty="0" smtClean="0"/>
          </a:p>
          <a:p>
            <a:pPr lvl="0">
              <a:buClr>
                <a:srgbClr val="060606"/>
              </a:buClr>
              <a:buFont typeface="Arial" panose="020B0604020202020204" pitchFamily="34" charset="0"/>
              <a:buChar char="•"/>
            </a:pPr>
            <a:endParaRPr lang="en-US" dirty="0"/>
          </a:p>
          <a:p>
            <a:pPr lvl="0">
              <a:buClr>
                <a:srgbClr val="060606"/>
              </a:buClr>
              <a:buFont typeface="Arial" panose="020B0604020202020204" pitchFamily="34" charset="0"/>
              <a:buChar char="•"/>
            </a:pPr>
            <a:endParaRPr lang="en-US" dirty="0" smtClean="0"/>
          </a:p>
          <a:p>
            <a:pPr lvl="0">
              <a:buClr>
                <a:srgbClr val="060606"/>
              </a:buClr>
              <a:buFont typeface="Arial" panose="020B0604020202020204" pitchFamily="34" charset="0"/>
              <a:buChar char="•"/>
            </a:pPr>
            <a:endParaRPr lang="en-US" dirty="0" smtClean="0"/>
          </a:p>
          <a:p>
            <a:pPr lvl="0">
              <a:buClr>
                <a:srgbClr val="060606"/>
              </a:buClr>
              <a:buFont typeface="Arial" panose="020B0604020202020204" pitchFamily="34" charset="0"/>
              <a:buChar char="•"/>
            </a:pPr>
            <a:endParaRPr lang="en-US" dirty="0"/>
          </a:p>
          <a:p>
            <a:pPr lvl="0">
              <a:buClr>
                <a:srgbClr val="060606"/>
              </a:buClr>
              <a:buFont typeface="Arial" panose="020B0604020202020204" pitchFamily="34" charset="0"/>
              <a:buChar char="•"/>
            </a:pPr>
            <a:r>
              <a:rPr lang="en-US" dirty="0" smtClean="0"/>
              <a:t>More information is available from the CAISO and the CPUC websites</a:t>
            </a:r>
            <a:endParaRPr lang="en-US" sz="1000" dirty="0" smtClean="0"/>
          </a:p>
          <a:p>
            <a:pPr marL="454025" lvl="2" indent="0">
              <a:buClr>
                <a:srgbClr val="060606"/>
              </a:buClr>
              <a:buNone/>
            </a:pPr>
            <a:r>
              <a:rPr lang="en-US" sz="1400" dirty="0" smtClean="0"/>
              <a:t>For example, please see the CAISO Tariff, </a:t>
            </a:r>
            <a:r>
              <a:rPr lang="en-US" sz="1400" dirty="0" err="1" smtClean="0"/>
              <a:t>Secion</a:t>
            </a:r>
            <a:r>
              <a:rPr lang="en-US" sz="1400" dirty="0" smtClean="0"/>
              <a:t> 40 - </a:t>
            </a:r>
            <a:r>
              <a:rPr lang="en-US" sz="1400" dirty="0" smtClean="0">
                <a:hlinkClick r:id="rId2"/>
              </a:rPr>
              <a:t>http://www.caiso.com/Documents/Section40_ResourceAdequacyDemonstrationForAllSCsInTheCAISOBAA_May1_2014.pdf</a:t>
            </a:r>
            <a:r>
              <a:rPr lang="en-US" sz="1400" dirty="0" smtClean="0"/>
              <a:t> and the annual CPUC decisions governing the RA program: </a:t>
            </a:r>
            <a:r>
              <a:rPr lang="en-US" sz="1400" dirty="0" smtClean="0">
                <a:solidFill>
                  <a:srgbClr val="060606"/>
                </a:solidFill>
              </a:rPr>
              <a:t>2011 RA Requirements: D10-06-036, 2012: D11-06-022, 2013: D12-06-025, 2014: D13-06-024, 2015: D14-06-050</a:t>
            </a:r>
          </a:p>
          <a:p>
            <a:pPr lvl="2"/>
            <a:endParaRPr lang="en-US" sz="1400" dirty="0"/>
          </a:p>
          <a:p>
            <a:pPr marL="0" indent="0">
              <a:buNone/>
            </a:pP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175745009"/>
              </p:ext>
            </p:extLst>
          </p:nvPr>
        </p:nvGraphicFramePr>
        <p:xfrm>
          <a:off x="402115" y="2311400"/>
          <a:ext cx="8229600" cy="265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268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3" y="185058"/>
            <a:ext cx="8761951" cy="838200"/>
          </a:xfrm>
        </p:spPr>
        <p:txBody>
          <a:bodyPr/>
          <a:lstStyle/>
          <a:p>
            <a:r>
              <a:rPr lang="en-US" dirty="0" smtClean="0"/>
              <a:t>RFO Conformance Requirements –                                                        “…demonstrably incremental…”</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90962208"/>
              </p:ext>
            </p:extLst>
          </p:nvPr>
        </p:nvGraphicFramePr>
        <p:xfrm>
          <a:off x="376518" y="1120966"/>
          <a:ext cx="8426823"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25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8" name="Title 1"/>
          <p:cNvSpPr>
            <a:spLocks noGrp="1"/>
          </p:cNvSpPr>
          <p:nvPr>
            <p:ph type="title"/>
          </p:nvPr>
        </p:nvSpPr>
        <p:spPr>
          <a:xfrm>
            <a:off x="152915" y="411249"/>
            <a:ext cx="8761951" cy="549533"/>
          </a:xfrm>
        </p:spPr>
        <p:txBody>
          <a:bodyPr/>
          <a:lstStyle/>
          <a:p>
            <a:r>
              <a:rPr lang="en-US" dirty="0" smtClean="0"/>
              <a:t>RFO Conformance Requirements –                                                   “…demonstrably incremental…”</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43832360"/>
              </p:ext>
            </p:extLst>
          </p:nvPr>
        </p:nvGraphicFramePr>
        <p:xfrm>
          <a:off x="456512" y="1078619"/>
          <a:ext cx="8212330" cy="4473881"/>
        </p:xfrm>
        <a:graphic>
          <a:graphicData uri="http://schemas.openxmlformats.org/presentationml/2006/ole">
            <mc:AlternateContent xmlns:mc="http://schemas.openxmlformats.org/markup-compatibility/2006">
              <mc:Choice xmlns:v="urn:schemas-microsoft-com:vml" Requires="v">
                <p:oleObj spid="_x0000_s1169" name="Worksheet" r:id="rId4" imgW="7658010" imgH="4171950" progId="Excel.Sheet.12">
                  <p:embed/>
                </p:oleObj>
              </mc:Choice>
              <mc:Fallback>
                <p:oleObj name="Worksheet" r:id="rId4" imgW="7658010" imgH="4171950" progId="Excel.Sheet.12">
                  <p:embed/>
                  <p:pic>
                    <p:nvPicPr>
                      <p:cNvPr id="0" name=""/>
                      <p:cNvPicPr/>
                      <p:nvPr/>
                    </p:nvPicPr>
                    <p:blipFill>
                      <a:blip r:embed="rId5"/>
                      <a:stretch>
                        <a:fillRect/>
                      </a:stretch>
                    </p:blipFill>
                    <p:spPr>
                      <a:xfrm>
                        <a:off x="456512" y="1078619"/>
                        <a:ext cx="8212330" cy="4473881"/>
                      </a:xfrm>
                      <a:prstGeom prst="rect">
                        <a:avLst/>
                      </a:prstGeom>
                    </p:spPr>
                  </p:pic>
                </p:oleObj>
              </mc:Fallback>
            </mc:AlternateContent>
          </a:graphicData>
        </a:graphic>
      </p:graphicFrame>
    </p:spTree>
    <p:extLst>
      <p:ext uri="{BB962C8B-B14F-4D97-AF65-F5344CB8AC3E}">
        <p14:creationId xmlns:p14="http://schemas.microsoft.com/office/powerpoint/2010/main" val="4004930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8" name="Title 1"/>
          <p:cNvSpPr>
            <a:spLocks noGrp="1"/>
          </p:cNvSpPr>
          <p:nvPr>
            <p:ph type="title"/>
          </p:nvPr>
        </p:nvSpPr>
        <p:spPr>
          <a:xfrm>
            <a:off x="172726" y="443969"/>
            <a:ext cx="8589225" cy="549533"/>
          </a:xfrm>
        </p:spPr>
        <p:txBody>
          <a:bodyPr/>
          <a:lstStyle/>
          <a:p>
            <a:r>
              <a:rPr lang="en-US" dirty="0" smtClean="0"/>
              <a:t>RFO Conformance Requirements –                                                              “…demonstrably incremental…”</a:t>
            </a:r>
            <a:endParaRPr lang="en-US" dirty="0"/>
          </a:p>
        </p:txBody>
      </p:sp>
      <p:grpSp>
        <p:nvGrpSpPr>
          <p:cNvPr id="6" name="Group 5"/>
          <p:cNvGrpSpPr/>
          <p:nvPr/>
        </p:nvGrpSpPr>
        <p:grpSpPr>
          <a:xfrm>
            <a:off x="172726" y="1373953"/>
            <a:ext cx="8818874" cy="4366447"/>
            <a:chOff x="742950" y="1373953"/>
            <a:chExt cx="7658100" cy="3327109"/>
          </a:xfrm>
        </p:grpSpPr>
        <p:graphicFrame>
          <p:nvGraphicFramePr>
            <p:cNvPr id="3" name="Object 2"/>
            <p:cNvGraphicFramePr>
              <a:graphicFrameLocks noChangeAspect="1"/>
            </p:cNvGraphicFramePr>
            <p:nvPr>
              <p:extLst>
                <p:ext uri="{D42A27DB-BD31-4B8C-83A1-F6EECF244321}">
                  <p14:modId xmlns:p14="http://schemas.microsoft.com/office/powerpoint/2010/main" val="3452609297"/>
                </p:ext>
              </p:extLst>
            </p:nvPr>
          </p:nvGraphicFramePr>
          <p:xfrm>
            <a:off x="742950" y="1373953"/>
            <a:ext cx="7658100" cy="276225"/>
          </p:xfrm>
          <a:graphic>
            <a:graphicData uri="http://schemas.openxmlformats.org/presentationml/2006/ole">
              <mc:AlternateContent xmlns:mc="http://schemas.openxmlformats.org/markup-compatibility/2006">
                <mc:Choice xmlns:v="urn:schemas-microsoft-com:vml" Requires="v">
                  <p:oleObj spid="_x0000_s5388" name="Worksheet" r:id="rId4" imgW="7658010" imgH="276315" progId="Excel.Sheet.12">
                    <p:embed/>
                  </p:oleObj>
                </mc:Choice>
                <mc:Fallback>
                  <p:oleObj name="Worksheet" r:id="rId4" imgW="7658010" imgH="276315" progId="Excel.Sheet.12">
                    <p:embed/>
                    <p:pic>
                      <p:nvPicPr>
                        <p:cNvPr id="0" name=""/>
                        <p:cNvPicPr/>
                        <p:nvPr/>
                      </p:nvPicPr>
                      <p:blipFill>
                        <a:blip r:embed="rId5"/>
                        <a:stretch>
                          <a:fillRect/>
                        </a:stretch>
                      </p:blipFill>
                      <p:spPr>
                        <a:xfrm>
                          <a:off x="742950" y="1373953"/>
                          <a:ext cx="7658100" cy="276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33839609"/>
                </p:ext>
              </p:extLst>
            </p:nvPr>
          </p:nvGraphicFramePr>
          <p:xfrm>
            <a:off x="743216" y="1625175"/>
            <a:ext cx="7657834" cy="3075887"/>
          </p:xfrm>
          <a:graphic>
            <a:graphicData uri="http://schemas.openxmlformats.org/presentationml/2006/ole">
              <mc:AlternateContent xmlns:mc="http://schemas.openxmlformats.org/markup-compatibility/2006">
                <mc:Choice xmlns:v="urn:schemas-microsoft-com:vml" Requires="v">
                  <p:oleObj spid="_x0000_s5389" name="Worksheet" r:id="rId7" imgW="7658033" imgH="3076572" progId="Excel.Sheet.12">
                    <p:embed/>
                  </p:oleObj>
                </mc:Choice>
                <mc:Fallback>
                  <p:oleObj name="Worksheet" r:id="rId7" imgW="7658033" imgH="3076572" progId="Excel.Sheet.12">
                    <p:embed/>
                    <p:pic>
                      <p:nvPicPr>
                        <p:cNvPr id="0" name=""/>
                        <p:cNvPicPr/>
                        <p:nvPr/>
                      </p:nvPicPr>
                      <p:blipFill>
                        <a:blip r:embed="rId8"/>
                        <a:stretch>
                          <a:fillRect/>
                        </a:stretch>
                      </p:blipFill>
                      <p:spPr>
                        <a:xfrm>
                          <a:off x="743216" y="1625175"/>
                          <a:ext cx="7657834" cy="3075887"/>
                        </a:xfrm>
                        <a:prstGeom prst="rect">
                          <a:avLst/>
                        </a:prstGeom>
                      </p:spPr>
                    </p:pic>
                  </p:oleObj>
                </mc:Fallback>
              </mc:AlternateContent>
            </a:graphicData>
          </a:graphic>
        </p:graphicFrame>
      </p:grpSp>
    </p:spTree>
    <p:extLst>
      <p:ext uri="{BB962C8B-B14F-4D97-AF65-F5344CB8AC3E}">
        <p14:creationId xmlns:p14="http://schemas.microsoft.com/office/powerpoint/2010/main" val="743765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53509839"/>
              </p:ext>
            </p:extLst>
          </p:nvPr>
        </p:nvGraphicFramePr>
        <p:xfrm>
          <a:off x="143219" y="1120966"/>
          <a:ext cx="8675785"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275423" y="185058"/>
            <a:ext cx="8543581" cy="838200"/>
          </a:xfrm>
        </p:spPr>
        <p:txBody>
          <a:bodyPr/>
          <a:lstStyle/>
          <a:p>
            <a:r>
              <a:rPr lang="en-US" dirty="0" smtClean="0"/>
              <a:t>RFO Conformance Requirements –                                                                            limit on Number of Offers</a:t>
            </a:r>
            <a:endParaRPr lang="en-US" dirty="0"/>
          </a:p>
        </p:txBody>
      </p:sp>
    </p:spTree>
    <p:extLst>
      <p:ext uri="{BB962C8B-B14F-4D97-AF65-F5344CB8AC3E}">
        <p14:creationId xmlns:p14="http://schemas.microsoft.com/office/powerpoint/2010/main" val="2955253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185058"/>
            <a:ext cx="8902700" cy="838200"/>
          </a:xfrm>
        </p:spPr>
        <p:txBody>
          <a:bodyPr/>
          <a:lstStyle/>
          <a:p>
            <a:r>
              <a:rPr lang="en-US" dirty="0" smtClean="0"/>
              <a:t>Product Type Resource Criterial and Eligibility Requirements  (EE and DR)</a:t>
            </a:r>
            <a:endParaRPr lang="en-US" dirty="0"/>
          </a:p>
        </p:txBody>
      </p:sp>
      <p:sp>
        <p:nvSpPr>
          <p:cNvPr id="5" name="Footer Placeholder 2"/>
          <p:cNvSpPr>
            <a:spLocks noGrp="1"/>
          </p:cNvSpPr>
          <p:nvPr>
            <p:ph type="ftr" sz="quarter" idx="11"/>
          </p:nvPr>
        </p:nvSpPr>
        <p:spPr>
          <a:xfrm>
            <a:off x="816429" y="5880100"/>
            <a:ext cx="7739742" cy="676741"/>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94942091"/>
              </p:ext>
            </p:extLst>
          </p:nvPr>
        </p:nvGraphicFramePr>
        <p:xfrm>
          <a:off x="709613" y="1577975"/>
          <a:ext cx="7847012" cy="2955925"/>
        </p:xfrm>
        <a:graphic>
          <a:graphicData uri="http://schemas.openxmlformats.org/presentationml/2006/ole">
            <mc:AlternateContent xmlns:mc="http://schemas.openxmlformats.org/markup-compatibility/2006">
              <mc:Choice xmlns:v="urn:schemas-microsoft-com:vml" Requires="v">
                <p:oleObj spid="_x0000_s9268" name="Worksheet" r:id="rId4" imgW="4905360" imgH="1847940" progId="Excel.Sheet.12">
                  <p:embed/>
                </p:oleObj>
              </mc:Choice>
              <mc:Fallback>
                <p:oleObj name="Worksheet" r:id="rId4" imgW="4905360" imgH="1847940" progId="Excel.Sheet.12">
                  <p:embed/>
                  <p:pic>
                    <p:nvPicPr>
                      <p:cNvPr id="0" name="Object 3"/>
                      <p:cNvPicPr>
                        <a:picLocks noChangeAspect="1" noChangeArrowheads="1"/>
                      </p:cNvPicPr>
                      <p:nvPr/>
                    </p:nvPicPr>
                    <p:blipFill>
                      <a:blip r:embed="rId5"/>
                      <a:srcRect/>
                      <a:stretch>
                        <a:fillRect/>
                      </a:stretch>
                    </p:blipFill>
                    <p:spPr bwMode="auto">
                      <a:xfrm>
                        <a:off x="709613" y="1577975"/>
                        <a:ext cx="784701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7876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06203391"/>
              </p:ext>
            </p:extLst>
          </p:nvPr>
        </p:nvGraphicFramePr>
        <p:xfrm>
          <a:off x="48328" y="1023257"/>
          <a:ext cx="8905172" cy="4820845"/>
        </p:xfrm>
        <a:graphic>
          <a:graphicData uri="http://schemas.openxmlformats.org/presentationml/2006/ole">
            <mc:AlternateContent xmlns:mc="http://schemas.openxmlformats.org/markup-compatibility/2006">
              <mc:Choice xmlns:v="urn:schemas-microsoft-com:vml" Requires="v">
                <p:oleObj spid="_x0000_s8245" name="Worksheet" r:id="rId4" imgW="7600849" imgH="4114884" progId="Excel.Sheet.12">
                  <p:embed/>
                </p:oleObj>
              </mc:Choice>
              <mc:Fallback>
                <p:oleObj name="Worksheet" r:id="rId4" imgW="7600849" imgH="4114884" progId="Excel.Sheet.12">
                  <p:embed/>
                  <p:pic>
                    <p:nvPicPr>
                      <p:cNvPr id="0" name=""/>
                      <p:cNvPicPr/>
                      <p:nvPr/>
                    </p:nvPicPr>
                    <p:blipFill>
                      <a:blip r:embed="rId5"/>
                      <a:stretch>
                        <a:fillRect/>
                      </a:stretch>
                    </p:blipFill>
                    <p:spPr>
                      <a:xfrm>
                        <a:off x="48328" y="1023257"/>
                        <a:ext cx="8905172" cy="4820845"/>
                      </a:xfrm>
                      <a:prstGeom prst="rect">
                        <a:avLst/>
                      </a:prstGeom>
                    </p:spPr>
                  </p:pic>
                </p:oleObj>
              </mc:Fallback>
            </mc:AlternateContent>
          </a:graphicData>
        </a:graphic>
      </p:graphicFrame>
      <p:sp>
        <p:nvSpPr>
          <p:cNvPr id="8" name="Title 7"/>
          <p:cNvSpPr>
            <a:spLocks noGrp="1"/>
          </p:cNvSpPr>
          <p:nvPr>
            <p:ph type="title"/>
          </p:nvPr>
        </p:nvSpPr>
        <p:spPr>
          <a:xfrm>
            <a:off x="223284" y="115316"/>
            <a:ext cx="8463516" cy="907941"/>
          </a:xfrm>
          <a:prstGeom prst="rect">
            <a:avLst/>
          </a:prstGeom>
        </p:spPr>
        <p:txBody>
          <a:bodyPr wrap="square">
            <a:spAutoFit/>
          </a:bodyPr>
          <a:lstStyle/>
          <a:p>
            <a:r>
              <a:rPr lang="en-US" dirty="0"/>
              <a:t>Product Type Resource Criterial and Eligibility Requirements  </a:t>
            </a:r>
          </a:p>
        </p:txBody>
      </p:sp>
    </p:spTree>
    <p:extLst>
      <p:ext uri="{BB962C8B-B14F-4D97-AF65-F5344CB8AC3E}">
        <p14:creationId xmlns:p14="http://schemas.microsoft.com/office/powerpoint/2010/main" val="4126829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1981200" y="2416175"/>
            <a:ext cx="5226424" cy="1470025"/>
          </a:xfrm>
          <a:prstGeom prst="rect">
            <a:avLst/>
          </a:prstGeom>
        </p:spPr>
        <p:txBody>
          <a:bodyPr>
            <a:noAutofit/>
          </a:bodyPr>
          <a:lstStyle/>
          <a:p>
            <a:pPr algn="ctr"/>
            <a:r>
              <a:rPr lang="en-US" altLang="en-US" sz="3200" dirty="0" smtClean="0">
                <a:cs typeface="Arial" pitchFamily="34" charset="0"/>
              </a:rPr>
              <a:t/>
            </a:r>
            <a:br>
              <a:rPr lang="en-US" altLang="en-US" sz="3200" dirty="0" smtClean="0">
                <a:cs typeface="Arial" pitchFamily="34" charset="0"/>
              </a:rPr>
            </a:br>
            <a:r>
              <a:rPr lang="en-US" altLang="en-US" sz="3200" dirty="0" smtClean="0">
                <a:cs typeface="Arial" pitchFamily="34" charset="0"/>
              </a:rPr>
              <a:t>Overview </a:t>
            </a:r>
            <a:r>
              <a:rPr lang="en-US" altLang="en-US" sz="3200" dirty="0">
                <a:cs typeface="Arial" pitchFamily="34" charset="0"/>
              </a:rPr>
              <a:t>of Bidding Protocol</a:t>
            </a:r>
            <a:br>
              <a:rPr lang="en-US" altLang="en-US" sz="3200" dirty="0">
                <a:cs typeface="Arial" pitchFamily="34" charset="0"/>
              </a:rPr>
            </a:br>
            <a:endParaRPr lang="en-US" sz="32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20366" y="4690057"/>
            <a:ext cx="1705147" cy="553998"/>
          </a:xfrm>
          <a:prstGeom prst="rect">
            <a:avLst/>
          </a:prstGeom>
          <a:noFill/>
        </p:spPr>
        <p:txBody>
          <a:bodyPr wrap="none" lIns="0" tIns="0" rIns="0" bIns="0" rtlCol="0">
            <a:spAutoFit/>
          </a:bodyPr>
          <a:lstStyle/>
          <a:p>
            <a:pPr algn="ctr"/>
            <a:r>
              <a:rPr lang="en-US" sz="2000" dirty="0" smtClean="0">
                <a:solidFill>
                  <a:srgbClr val="000000"/>
                </a:solidFill>
                <a:latin typeface="+mn-lt"/>
              </a:rPr>
              <a:t>Maria Boldyreva</a:t>
            </a:r>
          </a:p>
          <a:p>
            <a:pPr algn="ctr"/>
            <a:r>
              <a:rPr lang="en-US" sz="1600" dirty="0" smtClean="0">
                <a:solidFill>
                  <a:srgbClr val="000000"/>
                </a:solidFill>
                <a:latin typeface="+mn-lt"/>
              </a:rPr>
              <a:t>Origination Advisor</a:t>
            </a:r>
          </a:p>
        </p:txBody>
      </p:sp>
      <p:sp>
        <p:nvSpPr>
          <p:cNvPr id="9" name="TextBox 8"/>
          <p:cNvSpPr txBox="1"/>
          <p:nvPr/>
        </p:nvSpPr>
        <p:spPr>
          <a:xfrm>
            <a:off x="4886711" y="4679425"/>
            <a:ext cx="2134175" cy="553998"/>
          </a:xfrm>
          <a:prstGeom prst="rect">
            <a:avLst/>
          </a:prstGeom>
          <a:noFill/>
        </p:spPr>
        <p:txBody>
          <a:bodyPr wrap="none" lIns="0" tIns="0" rIns="0" bIns="0" rtlCol="0">
            <a:spAutoFit/>
          </a:bodyPr>
          <a:lstStyle/>
          <a:p>
            <a:pPr algn="ctr"/>
            <a:r>
              <a:rPr lang="en-US" sz="2000" dirty="0" smtClean="0">
                <a:solidFill>
                  <a:srgbClr val="000000"/>
                </a:solidFill>
                <a:latin typeface="+mn-lt"/>
              </a:rPr>
              <a:t>Scot Rolfe</a:t>
            </a:r>
          </a:p>
          <a:p>
            <a:pPr algn="ctr"/>
            <a:r>
              <a:rPr lang="en-US" sz="1600" dirty="0" smtClean="0">
                <a:solidFill>
                  <a:srgbClr val="000000"/>
                </a:solidFill>
                <a:latin typeface="+mn-lt"/>
              </a:rPr>
              <a:t>Principal Business Analyst</a:t>
            </a:r>
          </a:p>
        </p:txBody>
      </p:sp>
    </p:spTree>
    <p:extLst>
      <p:ext uri="{BB962C8B-B14F-4D97-AF65-F5344CB8AC3E}">
        <p14:creationId xmlns:p14="http://schemas.microsoft.com/office/powerpoint/2010/main" val="2475341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RFO Documentation Requirements  </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14" y="1304049"/>
            <a:ext cx="8500462" cy="3667889"/>
          </a:xfrm>
          <a:prstGeom prst="rect">
            <a:avLst/>
          </a:prstGeom>
          <a:ln/>
          <a:extLst/>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59640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0"/>
            <a:ext cx="8371114" cy="838200"/>
          </a:xfrm>
        </p:spPr>
        <p:txBody>
          <a:bodyPr/>
          <a:lstStyle/>
          <a:p>
            <a:r>
              <a:rPr lang="en-US" dirty="0" smtClean="0"/>
              <a:t>Safety Moment</a:t>
            </a:r>
            <a:endParaRPr lang="en-US" dirty="0"/>
          </a:p>
        </p:txBody>
      </p:sp>
      <p:sp>
        <p:nvSpPr>
          <p:cNvPr id="3" name="Content Placeholder 2"/>
          <p:cNvSpPr>
            <a:spLocks noGrp="1"/>
          </p:cNvSpPr>
          <p:nvPr>
            <p:ph idx="1"/>
          </p:nvPr>
        </p:nvSpPr>
        <p:spPr>
          <a:xfrm>
            <a:off x="546847" y="1222000"/>
            <a:ext cx="8229600" cy="4983163"/>
          </a:xfrm>
        </p:spPr>
        <p:txBody>
          <a:bodyPr/>
          <a:lstStyle/>
          <a:p>
            <a:pPr>
              <a:buClr>
                <a:srgbClr val="000000"/>
              </a:buClr>
              <a:buFont typeface="Arial" panose="020B0604020202020204" pitchFamily="34" charset="0"/>
              <a:buChar char="•"/>
            </a:pPr>
            <a:r>
              <a:rPr lang="en-US" dirty="0" smtClean="0"/>
              <a:t>Emergency Evacuation Plan overview</a:t>
            </a:r>
          </a:p>
          <a:p>
            <a:pPr>
              <a:buClr>
                <a:srgbClr val="000000"/>
              </a:buClr>
              <a:buFont typeface="Arial" panose="020B0604020202020204" pitchFamily="34" charset="0"/>
              <a:buChar char="•"/>
            </a:pPr>
            <a:r>
              <a:rPr lang="en-US" dirty="0" smtClean="0"/>
              <a:t>Logistics </a:t>
            </a:r>
            <a:endParaRPr lang="en-US" dirty="0"/>
          </a:p>
          <a:p>
            <a:pPr lvl="1">
              <a:buClr>
                <a:srgbClr val="000000"/>
              </a:buClr>
            </a:pPr>
            <a:r>
              <a:rPr lang="en-US" dirty="0" smtClean="0"/>
              <a:t>Restrooms</a:t>
            </a:r>
          </a:p>
          <a:p>
            <a:pPr lvl="1">
              <a:buClr>
                <a:srgbClr val="000000"/>
              </a:buClr>
            </a:pPr>
            <a:r>
              <a:rPr lang="en-US" dirty="0" smtClean="0"/>
              <a:t>Continental Breakfast and a light lunch will be provided</a:t>
            </a:r>
          </a:p>
          <a:p>
            <a:pPr lvl="1">
              <a:buClr>
                <a:srgbClr val="000000"/>
              </a:buClr>
            </a:pPr>
            <a:r>
              <a:rPr lang="en-US" dirty="0" smtClean="0"/>
              <a:t>Housekeeping questions?</a:t>
            </a:r>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Tree>
    <p:extLst>
      <p:ext uri="{BB962C8B-B14F-4D97-AF65-F5344CB8AC3E}">
        <p14:creationId xmlns:p14="http://schemas.microsoft.com/office/powerpoint/2010/main" val="3794757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Offer Form Overview</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p:txBody>
          <a:bodyPr/>
          <a:lstStyle/>
          <a:p>
            <a:pPr>
              <a:lnSpc>
                <a:spcPct val="100000"/>
              </a:lnSpc>
              <a:spcBef>
                <a:spcPts val="0"/>
              </a:spcBef>
              <a:spcAft>
                <a:spcPts val="1800"/>
              </a:spcAft>
              <a:buClr>
                <a:srgbClr val="060606"/>
              </a:buClr>
              <a:buFont typeface="Arial" panose="020B0604020202020204" pitchFamily="34" charset="0"/>
              <a:buChar char="•"/>
            </a:pPr>
            <a:r>
              <a:rPr lang="en-US" dirty="0" smtClean="0"/>
              <a:t>Excel-based offer(bid) forms</a:t>
            </a:r>
          </a:p>
          <a:p>
            <a:pPr>
              <a:lnSpc>
                <a:spcPct val="100000"/>
              </a:lnSpc>
              <a:spcBef>
                <a:spcPts val="0"/>
              </a:spcBef>
              <a:spcAft>
                <a:spcPts val="1800"/>
              </a:spcAft>
              <a:buClr>
                <a:srgbClr val="060606"/>
              </a:buClr>
              <a:buFont typeface="Arial" panose="020B0604020202020204" pitchFamily="34" charset="0"/>
              <a:buChar char="•"/>
            </a:pPr>
            <a:r>
              <a:rPr lang="en-US" dirty="0" smtClean="0"/>
              <a:t>Spreadsheets are protected(locked) so only data entry fields should                           be editable</a:t>
            </a:r>
          </a:p>
          <a:p>
            <a:pPr>
              <a:lnSpc>
                <a:spcPct val="100000"/>
              </a:lnSpc>
              <a:spcBef>
                <a:spcPts val="0"/>
              </a:spcBef>
              <a:spcAft>
                <a:spcPts val="1800"/>
              </a:spcAft>
              <a:buClr>
                <a:srgbClr val="060606"/>
              </a:buClr>
              <a:buFont typeface="Arial" panose="020B0604020202020204" pitchFamily="34" charset="0"/>
              <a:buChar char="•"/>
            </a:pPr>
            <a:r>
              <a:rPr lang="en-US" dirty="0" smtClean="0"/>
              <a:t>DO NOT try to add rows, columns, sheets, or in any way change the layout of your offer form</a:t>
            </a:r>
          </a:p>
          <a:p>
            <a:pPr>
              <a:lnSpc>
                <a:spcPct val="100000"/>
              </a:lnSpc>
              <a:spcBef>
                <a:spcPts val="0"/>
              </a:spcBef>
              <a:spcAft>
                <a:spcPts val="1800"/>
              </a:spcAft>
              <a:buClr>
                <a:srgbClr val="060606"/>
              </a:buClr>
              <a:buFont typeface="Arial" panose="020B0604020202020204" pitchFamily="34" charset="0"/>
              <a:buChar char="•"/>
            </a:pPr>
            <a:r>
              <a:rPr lang="en-US" dirty="0" smtClean="0"/>
              <a:t>If you find any errors, or have any problems using the offer forms, please contact us at </a:t>
            </a:r>
            <a:r>
              <a:rPr lang="en-US" dirty="0" smtClean="0">
                <a:hlinkClick r:id="rId2"/>
              </a:rPr>
              <a:t>allsourceRFO@semprautilities.com</a:t>
            </a:r>
            <a:r>
              <a:rPr lang="en-US" dirty="0" smtClean="0"/>
              <a:t> immediately</a:t>
            </a:r>
          </a:p>
        </p:txBody>
      </p:sp>
    </p:spTree>
    <p:extLst>
      <p:ext uri="{BB962C8B-B14F-4D97-AF65-F5344CB8AC3E}">
        <p14:creationId xmlns:p14="http://schemas.microsoft.com/office/powerpoint/2010/main" val="491159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Offer Form Sections by Resource</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5477324"/>
              </p:ext>
            </p:extLst>
          </p:nvPr>
        </p:nvGraphicFramePr>
        <p:xfrm>
          <a:off x="1125009" y="1143000"/>
          <a:ext cx="6874957" cy="4596772"/>
        </p:xfrm>
        <a:graphic>
          <a:graphicData uri="http://schemas.openxmlformats.org/drawingml/2006/table">
            <a:tbl>
              <a:tblPr firstRow="1" bandRow="1">
                <a:tableStyleId>{00A15C55-8517-42AA-B614-E9B94910E393}</a:tableStyleId>
              </a:tblPr>
              <a:tblGrid>
                <a:gridCol w="1217714"/>
                <a:gridCol w="486542"/>
                <a:gridCol w="587397"/>
                <a:gridCol w="763884"/>
                <a:gridCol w="763884"/>
                <a:gridCol w="763884"/>
                <a:gridCol w="763884"/>
                <a:gridCol w="763884"/>
                <a:gridCol w="763884"/>
              </a:tblGrid>
              <a:tr h="370840">
                <a:tc>
                  <a:txBody>
                    <a:bodyPr/>
                    <a:lstStyle/>
                    <a:p>
                      <a:endParaRPr lang="en-US" dirty="0">
                        <a:solidFill>
                          <a:srgbClr val="000000"/>
                        </a:solidFill>
                      </a:endParaRPr>
                    </a:p>
                  </a:txBody>
                  <a:tcPr>
                    <a:lnB w="12700" cap="flat" cmpd="sng" algn="ctr">
                      <a:solidFill>
                        <a:schemeClr val="tx1"/>
                      </a:solidFill>
                      <a:prstDash val="solid"/>
                      <a:round/>
                      <a:headEnd type="none" w="med" len="med"/>
                      <a:tailEnd type="none" w="med" len="med"/>
                    </a:lnB>
                  </a:tcPr>
                </a:tc>
                <a:tc gridSpan="7">
                  <a:txBody>
                    <a:bodyPr/>
                    <a:lstStyle/>
                    <a:p>
                      <a:pPr algn="ctr"/>
                      <a:r>
                        <a:rPr lang="en-US" dirty="0" smtClean="0">
                          <a:solidFill>
                            <a:srgbClr val="000000"/>
                          </a:solidFill>
                        </a:rPr>
                        <a:t>Sheet Names</a:t>
                      </a:r>
                      <a:endParaRPr lang="en-US" dirty="0">
                        <a:solidFill>
                          <a:srgbClr val="000000"/>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solidFill>
                      <a:schemeClr val="accent4">
                        <a:lumMod val="75000"/>
                      </a:schemeClr>
                    </a:solidFill>
                  </a:tcPr>
                </a:tc>
                <a:tc hMerge="1">
                  <a:txBody>
                    <a:bodyPr/>
                    <a:lstStyle/>
                    <a:p>
                      <a:endParaRPr lang="en-US" dirty="0"/>
                    </a:p>
                  </a:txBody>
                  <a:tcPr/>
                </a:tc>
                <a:tc hMerge="1">
                  <a:txBody>
                    <a:bodyPr/>
                    <a:lstStyle/>
                    <a:p>
                      <a:endParaRPr lang="en-US" dirty="0"/>
                    </a:p>
                  </a:txBody>
                  <a:tcPr/>
                </a:tc>
                <a:tc>
                  <a:txBody>
                    <a:bodyPr/>
                    <a:lstStyle/>
                    <a:p>
                      <a:endParaRPr lang="en-US" dirty="0">
                        <a:solidFill>
                          <a:srgbClr val="000000"/>
                        </a:solidFill>
                      </a:endParaRPr>
                    </a:p>
                  </a:txBody>
                  <a:tcPr>
                    <a:lnB w="12700" cap="flat" cmpd="sng" algn="ctr">
                      <a:solidFill>
                        <a:schemeClr val="tx1"/>
                      </a:solidFill>
                      <a:prstDash val="solid"/>
                      <a:round/>
                      <a:headEnd type="none" w="med" len="med"/>
                      <a:tailEnd type="none" w="med" len="med"/>
                    </a:lnB>
                  </a:tcPr>
                </a:tc>
              </a:tr>
              <a:tr h="1630052">
                <a:tc>
                  <a:txBody>
                    <a:bodyPr/>
                    <a:lstStyle/>
                    <a:p>
                      <a:pPr algn="ctr"/>
                      <a:r>
                        <a:rPr lang="en-US" dirty="0" smtClean="0">
                          <a:solidFill>
                            <a:srgbClr val="000000"/>
                          </a:solidFill>
                        </a:rPr>
                        <a:t>Resource Type</a:t>
                      </a:r>
                      <a:endParaRPr lang="en-US" dirty="0">
                        <a:solidFill>
                          <a:srgbClr val="0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solidFill>
                            <a:srgbClr val="000000"/>
                          </a:solidFill>
                        </a:rPr>
                        <a:t>Instructions</a:t>
                      </a:r>
                      <a:endParaRPr lang="en-US" dirty="0">
                        <a:solidFill>
                          <a:srgbClr val="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Bidder/Contact Information</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Program/Project</a:t>
                      </a:r>
                      <a:r>
                        <a:rPr lang="en-US" baseline="0" dirty="0" smtClean="0">
                          <a:solidFill>
                            <a:srgbClr val="000000"/>
                          </a:solidFill>
                        </a:rPr>
                        <a:t> Description</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Capacity and/or Price</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Typical Profile</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Operational</a:t>
                      </a:r>
                      <a:r>
                        <a:rPr lang="en-US" baseline="0" dirty="0" smtClean="0">
                          <a:solidFill>
                            <a:srgbClr val="000000"/>
                          </a:solidFill>
                        </a:rPr>
                        <a:t> Constraints</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Variable Costs</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Other Resource</a:t>
                      </a:r>
                      <a:r>
                        <a:rPr lang="en-US" baseline="0" dirty="0" smtClean="0">
                          <a:solidFill>
                            <a:srgbClr val="000000"/>
                          </a:solidFill>
                        </a:rPr>
                        <a:t> Specific Sheets</a:t>
                      </a:r>
                      <a:endParaRPr lang="en-US" dirty="0">
                        <a:solidFill>
                          <a:srgbClr val="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Conventional</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Renewable</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DR</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EE</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CHP</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Storage</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rgbClr val="000000"/>
                          </a:solidFill>
                        </a:rPr>
                        <a:t>DG</a:t>
                      </a:r>
                      <a:endParaRPr lang="en-US" sz="14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000000"/>
                          </a:solidFill>
                        </a:rPr>
                        <a:t>X</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8279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8" y="71920"/>
            <a:ext cx="6477000" cy="838200"/>
          </a:xfrm>
        </p:spPr>
        <p:txBody>
          <a:bodyPr/>
          <a:lstStyle/>
          <a:p>
            <a:r>
              <a:rPr lang="en-US" dirty="0" smtClean="0"/>
              <a:t>Instruction Sheet and Form Color Key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284" y="1410183"/>
            <a:ext cx="6487431" cy="4103111"/>
          </a:xfrm>
        </p:spPr>
      </p:pic>
      <p:sp>
        <p:nvSpPr>
          <p:cNvPr id="6" name="Footer Placeholder 2"/>
          <p:cNvSpPr txBox="1">
            <a:spLocks/>
          </p:cNvSpPr>
          <p:nvPr/>
        </p:nvSpPr>
        <p:spPr>
          <a:xfrm>
            <a:off x="816429" y="6191716"/>
            <a:ext cx="7739742" cy="365125"/>
          </a:xfrm>
          <a:prstGeom prst="rect">
            <a:avLst/>
          </a:prstGeom>
        </p:spPr>
        <p:txBody>
          <a:bodyPr vert="horz" lIns="91440" tIns="45720" rIns="91440" bIns="45720" rtlCol="0" anchor="ctr"/>
          <a:lstStyle>
            <a:defPPr>
              <a:defRPr lang="en-US"/>
            </a:defPPr>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indent="0" algn="ctr">
              <a:buFont typeface="+mj-lt"/>
              <a:buNone/>
              <a:defRPr/>
            </a:pPr>
            <a:r>
              <a:rPr lang="en-US" sz="1800" b="1" smtClean="0">
                <a:latin typeface="+mn-lt"/>
              </a:rPr>
              <a:t>SDG&amp;E 2014 All Source RFO - Bidders Conference</a:t>
            </a:r>
            <a:endParaRPr lang="en-US" sz="1800" b="1" dirty="0">
              <a:latin typeface="+mn-lt"/>
            </a:endParaRPr>
          </a:p>
        </p:txBody>
      </p:sp>
    </p:spTree>
    <p:extLst>
      <p:ext uri="{BB962C8B-B14F-4D97-AF65-F5344CB8AC3E}">
        <p14:creationId xmlns:p14="http://schemas.microsoft.com/office/powerpoint/2010/main" val="163507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8" y="71920"/>
            <a:ext cx="6477000" cy="838200"/>
          </a:xfrm>
        </p:spPr>
        <p:txBody>
          <a:bodyPr/>
          <a:lstStyle/>
          <a:p>
            <a:r>
              <a:rPr lang="en-US" dirty="0" smtClean="0"/>
              <a:t>Offer Forms</a:t>
            </a:r>
            <a:endParaRPr lang="en-US" dirty="0"/>
          </a:p>
        </p:txBody>
      </p:sp>
      <p:sp>
        <p:nvSpPr>
          <p:cNvPr id="6" name="Footer Placeholder 2"/>
          <p:cNvSpPr txBox="1">
            <a:spLocks/>
          </p:cNvSpPr>
          <p:nvPr/>
        </p:nvSpPr>
        <p:spPr>
          <a:xfrm>
            <a:off x="816429" y="6191716"/>
            <a:ext cx="7739742" cy="365125"/>
          </a:xfrm>
          <a:prstGeom prst="rect">
            <a:avLst/>
          </a:prstGeom>
        </p:spPr>
        <p:txBody>
          <a:bodyPr vert="horz" lIns="91440" tIns="45720" rIns="91440" bIns="45720" rtlCol="0" anchor="ctr"/>
          <a:lstStyle>
            <a:defPPr>
              <a:defRPr lang="en-US"/>
            </a:defPPr>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indent="0" algn="ctr">
              <a:buFont typeface="+mj-lt"/>
              <a:buNone/>
              <a:defRPr/>
            </a:pPr>
            <a:r>
              <a:rPr lang="en-US" sz="1800" b="1"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p:txBody>
          <a:bodyPr/>
          <a:lstStyle/>
          <a:p>
            <a:pPr>
              <a:buClr>
                <a:srgbClr val="060606"/>
              </a:buClr>
              <a:buFont typeface="Arial" panose="020B0604020202020204" pitchFamily="34" charset="0"/>
              <a:buChar char="•"/>
            </a:pPr>
            <a:r>
              <a:rPr lang="en-US" dirty="0" smtClean="0"/>
              <a:t>Fill out EVERY applicable field. Failure to do so could result in                                                      non-conformance</a:t>
            </a:r>
          </a:p>
          <a:p>
            <a:pPr>
              <a:buClr>
                <a:srgbClr val="060606"/>
              </a:buClr>
              <a:buFont typeface="Arial" panose="020B0604020202020204" pitchFamily="34" charset="0"/>
              <a:buChar char="•"/>
            </a:pPr>
            <a:r>
              <a:rPr lang="en-US" dirty="0" smtClean="0"/>
              <a:t>Abundant free-form fields to describe any aspects of your project/program that don’t fit exactly within our entry fields, please use them</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850" y="2563906"/>
            <a:ext cx="5959011" cy="3137648"/>
          </a:xfrm>
          <a:prstGeom prst="rect">
            <a:avLst/>
          </a:prstGeom>
        </p:spPr>
      </p:pic>
    </p:spTree>
    <p:extLst>
      <p:ext uri="{BB962C8B-B14F-4D97-AF65-F5344CB8AC3E}">
        <p14:creationId xmlns:p14="http://schemas.microsoft.com/office/powerpoint/2010/main" val="2752164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8" y="71920"/>
            <a:ext cx="6477000" cy="838200"/>
          </a:xfrm>
        </p:spPr>
        <p:txBody>
          <a:bodyPr/>
          <a:lstStyle/>
          <a:p>
            <a:r>
              <a:rPr lang="en-US" dirty="0" smtClean="0"/>
              <a:t>Offer Forms</a:t>
            </a:r>
            <a:endParaRPr lang="en-US" dirty="0"/>
          </a:p>
        </p:txBody>
      </p:sp>
      <p:sp>
        <p:nvSpPr>
          <p:cNvPr id="6" name="Footer Placeholder 2"/>
          <p:cNvSpPr txBox="1">
            <a:spLocks/>
          </p:cNvSpPr>
          <p:nvPr/>
        </p:nvSpPr>
        <p:spPr>
          <a:xfrm>
            <a:off x="816429" y="6191716"/>
            <a:ext cx="7739742" cy="365125"/>
          </a:xfrm>
          <a:prstGeom prst="rect">
            <a:avLst/>
          </a:prstGeom>
        </p:spPr>
        <p:txBody>
          <a:bodyPr vert="horz" lIns="91440" tIns="45720" rIns="91440" bIns="45720" rtlCol="0" anchor="ctr"/>
          <a:lstStyle>
            <a:defPPr>
              <a:defRPr lang="en-US"/>
            </a:defPPr>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indent="0" algn="ctr">
              <a:buFont typeface="+mj-lt"/>
              <a:buNone/>
              <a:defRPr/>
            </a:pPr>
            <a:r>
              <a:rPr lang="en-US" sz="1800" b="1" smtClean="0">
                <a:solidFill>
                  <a:srgbClr val="FFFFFF"/>
                </a:solidFill>
                <a:latin typeface="Calibri"/>
              </a:rPr>
              <a:t>SDG&amp;E 2014 All Source RFO - Bidders Conference</a:t>
            </a:r>
            <a:endParaRPr lang="en-US" sz="1800" b="1" dirty="0">
              <a:solidFill>
                <a:srgbClr val="FFFFFF"/>
              </a:solidFill>
              <a:latin typeface="Calibri"/>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1201778"/>
            <a:ext cx="4344683" cy="44746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55" y="1200752"/>
            <a:ext cx="4481068" cy="4507276"/>
          </a:xfrm>
          <a:prstGeom prst="rect">
            <a:avLst/>
          </a:prstGeom>
        </p:spPr>
      </p:pic>
    </p:spTree>
    <p:extLst>
      <p:ext uri="{BB962C8B-B14F-4D97-AF65-F5344CB8AC3E}">
        <p14:creationId xmlns:p14="http://schemas.microsoft.com/office/powerpoint/2010/main" val="3426101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1855694" y="2416175"/>
            <a:ext cx="5405718" cy="1470025"/>
          </a:xfrm>
          <a:prstGeom prst="rect">
            <a:avLst/>
          </a:prstGeom>
        </p:spPr>
        <p:txBody>
          <a:bodyPr>
            <a:normAutofit/>
          </a:bodyPr>
          <a:lstStyle/>
          <a:p>
            <a:pPr algn="ctr"/>
            <a:r>
              <a:rPr lang="en-US" altLang="en-US" sz="2800" dirty="0" smtClean="0">
                <a:latin typeface="Book Antiqua" pitchFamily="18" charset="0"/>
                <a:cs typeface="Arial" pitchFamily="34" charset="0"/>
              </a:rPr>
              <a:t/>
            </a:r>
            <a:br>
              <a:rPr lang="en-US" altLang="en-US" sz="2800" dirty="0" smtClean="0">
                <a:latin typeface="Book Antiqua" pitchFamily="18" charset="0"/>
                <a:cs typeface="Arial" pitchFamily="34" charset="0"/>
              </a:rPr>
            </a:br>
            <a:r>
              <a:rPr lang="en-US" altLang="en-US" sz="3100" dirty="0" smtClean="0">
                <a:cs typeface="Arial" pitchFamily="34" charset="0"/>
              </a:rPr>
              <a:t>Bid Submission Process</a:t>
            </a:r>
            <a:r>
              <a:rPr lang="en-US" altLang="en-US" sz="3100" dirty="0">
                <a:cs typeface="Arial" pitchFamily="34" charset="0"/>
              </a:rPr>
              <a:t/>
            </a:r>
            <a:br>
              <a:rPr lang="en-US" altLang="en-US" sz="3100" dirty="0">
                <a:cs typeface="Arial" pitchFamily="34" charset="0"/>
              </a:rPr>
            </a:br>
            <a:endParaRPr lang="en-US" sz="31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35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85249" y="4667690"/>
            <a:ext cx="1587935" cy="553998"/>
          </a:xfrm>
          <a:prstGeom prst="rect">
            <a:avLst/>
          </a:prstGeom>
          <a:noFill/>
        </p:spPr>
        <p:txBody>
          <a:bodyPr wrap="none" lIns="0" tIns="0" rIns="0" bIns="0" rtlCol="0">
            <a:spAutoFit/>
          </a:bodyPr>
          <a:lstStyle/>
          <a:p>
            <a:pPr algn="ctr"/>
            <a:r>
              <a:rPr lang="en-US" sz="2000" dirty="0" smtClean="0">
                <a:solidFill>
                  <a:srgbClr val="000000"/>
                </a:solidFill>
                <a:latin typeface="+mn-lt"/>
              </a:rPr>
              <a:t>Leilan Johnson</a:t>
            </a:r>
          </a:p>
          <a:p>
            <a:pPr algn="ctr"/>
            <a:r>
              <a:rPr lang="en-US" sz="1600" dirty="0" smtClean="0">
                <a:solidFill>
                  <a:srgbClr val="000000"/>
                </a:solidFill>
                <a:latin typeface="+mn-lt"/>
              </a:rPr>
              <a:t>Origination Analyst</a:t>
            </a:r>
          </a:p>
        </p:txBody>
      </p:sp>
      <p:sp>
        <p:nvSpPr>
          <p:cNvPr id="9" name="TextBox 8"/>
          <p:cNvSpPr txBox="1"/>
          <p:nvPr/>
        </p:nvSpPr>
        <p:spPr>
          <a:xfrm>
            <a:off x="4978616" y="4690057"/>
            <a:ext cx="1705147" cy="553998"/>
          </a:xfrm>
          <a:prstGeom prst="rect">
            <a:avLst/>
          </a:prstGeom>
          <a:noFill/>
        </p:spPr>
        <p:txBody>
          <a:bodyPr wrap="none" lIns="0" tIns="0" rIns="0" bIns="0" rtlCol="0">
            <a:spAutoFit/>
          </a:bodyPr>
          <a:lstStyle/>
          <a:p>
            <a:pPr algn="ctr"/>
            <a:r>
              <a:rPr lang="en-US" sz="2000" dirty="0" smtClean="0">
                <a:solidFill>
                  <a:srgbClr val="000000"/>
                </a:solidFill>
                <a:latin typeface="+mn-lt"/>
              </a:rPr>
              <a:t>Maria Boldyreva</a:t>
            </a:r>
          </a:p>
          <a:p>
            <a:pPr algn="ctr"/>
            <a:r>
              <a:rPr lang="en-US" sz="1600" dirty="0" smtClean="0">
                <a:solidFill>
                  <a:srgbClr val="000000"/>
                </a:solidFill>
                <a:latin typeface="+mn-lt"/>
              </a:rPr>
              <a:t>Origination Advisor</a:t>
            </a:r>
          </a:p>
        </p:txBody>
      </p:sp>
    </p:spTree>
    <p:extLst>
      <p:ext uri="{BB962C8B-B14F-4D97-AF65-F5344CB8AC3E}">
        <p14:creationId xmlns:p14="http://schemas.microsoft.com/office/powerpoint/2010/main" val="3441219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56033C-B10C-4770-A417-B5D46898C106}" type="slidenum">
              <a:rPr lang="en-US" smtClean="0"/>
              <a:pPr>
                <a:defRPr/>
              </a:pPr>
              <a:t>36</a:t>
            </a:fld>
            <a:endParaRPr lang="en-US" dirty="0"/>
          </a:p>
        </p:txBody>
      </p:sp>
      <p:sp>
        <p:nvSpPr>
          <p:cNvPr id="4" name="Title 1"/>
          <p:cNvSpPr txBox="1">
            <a:spLocks/>
          </p:cNvSpPr>
          <p:nvPr/>
        </p:nvSpPr>
        <p:spPr>
          <a:xfrm>
            <a:off x="305871" y="262042"/>
            <a:ext cx="8229600" cy="533400"/>
          </a:xfrm>
          <a:prstGeom prst="rect">
            <a:avLst/>
          </a:prstGeom>
        </p:spPr>
        <p:txBody>
          <a:bodyPr/>
          <a:lstStyle>
            <a:lvl1pPr algn="ctr" rtl="0" fontAlgn="base">
              <a:spcBef>
                <a:spcPct val="0"/>
              </a:spcBef>
              <a:spcAft>
                <a:spcPct val="0"/>
              </a:spcAft>
              <a:defRPr sz="2400" b="1"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000000"/>
                </a:solidFill>
                <a:latin typeface="+mn-lt"/>
                <a:ea typeface="+mn-ea"/>
                <a:cs typeface="+mn-cs"/>
              </a:rPr>
              <a:t>Registration and Logging On</a:t>
            </a:r>
          </a:p>
        </p:txBody>
      </p:sp>
      <p:sp>
        <p:nvSpPr>
          <p:cNvPr id="6" name="TextBox 5"/>
          <p:cNvSpPr txBox="1"/>
          <p:nvPr/>
        </p:nvSpPr>
        <p:spPr>
          <a:xfrm>
            <a:off x="555862" y="1121747"/>
            <a:ext cx="7834952" cy="3654847"/>
          </a:xfrm>
          <a:prstGeom prst="rect">
            <a:avLst/>
          </a:prstGeom>
          <a:noFill/>
        </p:spPr>
        <p:txBody>
          <a:bodyPr wrap="square" rtlCol="0">
            <a:spAutoFit/>
          </a:bodyPr>
          <a:lstStyle/>
          <a:p>
            <a:r>
              <a:rPr lang="en-US" sz="1600" b="1" dirty="0" smtClean="0">
                <a:solidFill>
                  <a:srgbClr val="000000"/>
                </a:solidFill>
                <a:latin typeface="+mn-lt"/>
              </a:rPr>
              <a:t>Ways to Register:</a:t>
            </a:r>
          </a:p>
          <a:p>
            <a:pPr lvl="1" indent="-223838">
              <a:spcAft>
                <a:spcPts val="300"/>
              </a:spcAft>
              <a:buFont typeface="+mj-lt"/>
              <a:buAutoNum type="arabicPeriod"/>
            </a:pPr>
            <a:r>
              <a:rPr lang="en-US" sz="1400" dirty="0" smtClean="0">
                <a:solidFill>
                  <a:srgbClr val="000000"/>
                </a:solidFill>
                <a:latin typeface="+mn-lt"/>
              </a:rPr>
              <a:t>Receive an invitational email from SDG&amp;E followed by a link to access PowerAdvocate®</a:t>
            </a:r>
          </a:p>
          <a:p>
            <a:pPr lvl="1" indent="-223838">
              <a:spcAft>
                <a:spcPts val="300"/>
              </a:spcAft>
              <a:buFont typeface="+mj-lt"/>
              <a:buAutoNum type="arabicPeriod"/>
            </a:pPr>
            <a:r>
              <a:rPr lang="en-US" sz="1400" dirty="0">
                <a:solidFill>
                  <a:srgbClr val="000000"/>
                </a:solidFill>
                <a:latin typeface="+mn-lt"/>
              </a:rPr>
              <a:t>Register as a first-time user on </a:t>
            </a:r>
            <a:r>
              <a:rPr lang="en-US" sz="1400" dirty="0" smtClean="0">
                <a:solidFill>
                  <a:srgbClr val="000000"/>
                </a:solidFill>
                <a:latin typeface="+mn-lt"/>
                <a:hlinkClick r:id="rId2"/>
              </a:rPr>
              <a:t>www.PowerAdvocate.com</a:t>
            </a:r>
            <a:r>
              <a:rPr lang="en-US" sz="1400" dirty="0" smtClean="0">
                <a:solidFill>
                  <a:srgbClr val="000000"/>
                </a:solidFill>
                <a:latin typeface="+mn-lt"/>
              </a:rPr>
              <a:t> </a:t>
            </a:r>
          </a:p>
          <a:p>
            <a:pPr marL="798513" lvl="2" indent="-225425">
              <a:spcAft>
                <a:spcPts val="300"/>
              </a:spcAft>
              <a:buFont typeface="Arial" pitchFamily="34" charset="0"/>
              <a:buChar char="•"/>
            </a:pPr>
            <a:r>
              <a:rPr lang="en-US" sz="1400" dirty="0" smtClean="0">
                <a:solidFill>
                  <a:srgbClr val="000000"/>
                </a:solidFill>
                <a:latin typeface="+mn-lt"/>
              </a:rPr>
              <a:t>Request for access using the Referral Information</a:t>
            </a:r>
            <a:r>
              <a:rPr lang="en-US" sz="1400" dirty="0">
                <a:solidFill>
                  <a:srgbClr val="000000"/>
                </a:solidFill>
                <a:latin typeface="+mn-lt"/>
              </a:rPr>
              <a:t>	</a:t>
            </a:r>
            <a:endParaRPr lang="en-US" sz="1400" dirty="0" smtClean="0">
              <a:solidFill>
                <a:srgbClr val="000000"/>
              </a:solidFill>
              <a:latin typeface="+mn-lt"/>
            </a:endParaRPr>
          </a:p>
          <a:p>
            <a:pPr lvl="2"/>
            <a:endParaRPr lang="en-US" sz="1600" dirty="0" smtClean="0">
              <a:solidFill>
                <a:srgbClr val="000000"/>
              </a:solidFill>
              <a:latin typeface="+mn-lt"/>
            </a:endParaRPr>
          </a:p>
          <a:p>
            <a:pPr lvl="2"/>
            <a:endParaRPr lang="en-US" sz="1600" dirty="0">
              <a:solidFill>
                <a:srgbClr val="000000"/>
              </a:solidFill>
              <a:latin typeface="+mn-lt"/>
            </a:endParaRPr>
          </a:p>
          <a:p>
            <a:pPr lvl="2"/>
            <a:endParaRPr lang="en-US" sz="1600" dirty="0" smtClean="0">
              <a:solidFill>
                <a:srgbClr val="000000"/>
              </a:solidFill>
              <a:latin typeface="+mn-lt"/>
            </a:endParaRPr>
          </a:p>
          <a:p>
            <a:pPr lvl="2"/>
            <a:endParaRPr lang="en-US" sz="1600" dirty="0">
              <a:solidFill>
                <a:srgbClr val="000000"/>
              </a:solidFill>
              <a:latin typeface="+mn-lt"/>
            </a:endParaRPr>
          </a:p>
          <a:p>
            <a:pPr lvl="2"/>
            <a:endParaRPr lang="en-US" sz="1600" dirty="0" smtClean="0">
              <a:solidFill>
                <a:srgbClr val="000000"/>
              </a:solidFill>
              <a:latin typeface="+mn-lt"/>
            </a:endParaRPr>
          </a:p>
          <a:p>
            <a:pPr lvl="2"/>
            <a:endParaRPr lang="en-US" sz="1600" dirty="0">
              <a:solidFill>
                <a:srgbClr val="000000"/>
              </a:solidFill>
              <a:latin typeface="+mn-lt"/>
            </a:endParaRPr>
          </a:p>
          <a:p>
            <a:pPr lvl="2"/>
            <a:endParaRPr lang="en-US" sz="1600" dirty="0">
              <a:solidFill>
                <a:srgbClr val="000000"/>
              </a:solidFill>
              <a:latin typeface="+mn-lt"/>
            </a:endParaRPr>
          </a:p>
          <a:p>
            <a:pPr lvl="2"/>
            <a:endParaRPr lang="en-US" sz="1600" dirty="0">
              <a:solidFill>
                <a:srgbClr val="000000"/>
              </a:solidFill>
              <a:latin typeface="+mn-lt"/>
            </a:endParaRPr>
          </a:p>
          <a:p>
            <a:pPr lvl="1" indent="-223838">
              <a:buFont typeface="+mj-lt"/>
              <a:buAutoNum type="arabicPeriod"/>
            </a:pPr>
            <a:r>
              <a:rPr lang="en-US" sz="1400" dirty="0" smtClean="0">
                <a:solidFill>
                  <a:srgbClr val="000000"/>
                </a:solidFill>
                <a:latin typeface="+mn-lt"/>
              </a:rPr>
              <a:t>Request for access using the PowerAdvocate® link provided in the RFO documents</a:t>
            </a:r>
          </a:p>
          <a:p>
            <a:pPr marL="742950" lvl="1" indent="-285750">
              <a:buFont typeface="Arial" pitchFamily="34" charset="0"/>
              <a:buChar char="•"/>
            </a:pPr>
            <a:endParaRPr lang="en-US" sz="1600" dirty="0">
              <a:solidFill>
                <a:srgbClr val="000000"/>
              </a:solidFill>
              <a:latin typeface="+mn-lt"/>
            </a:endParaRPr>
          </a:p>
        </p:txBody>
      </p:sp>
      <p:sp>
        <p:nvSpPr>
          <p:cNvPr id="9" name="TextBox 8"/>
          <p:cNvSpPr txBox="1"/>
          <p:nvPr/>
        </p:nvSpPr>
        <p:spPr>
          <a:xfrm>
            <a:off x="555862" y="4410630"/>
            <a:ext cx="7834952" cy="1277273"/>
          </a:xfrm>
          <a:prstGeom prst="rect">
            <a:avLst/>
          </a:prstGeom>
          <a:noFill/>
        </p:spPr>
        <p:txBody>
          <a:bodyPr wrap="square" rtlCol="0">
            <a:spAutoFit/>
          </a:bodyPr>
          <a:lstStyle/>
          <a:p>
            <a:r>
              <a:rPr lang="en-US" sz="1600" b="1" dirty="0" smtClean="0">
                <a:solidFill>
                  <a:srgbClr val="000000"/>
                </a:solidFill>
                <a:latin typeface="+mn-lt"/>
              </a:rPr>
              <a:t>How to Log On:</a:t>
            </a:r>
          </a:p>
          <a:p>
            <a:pPr marL="457200" indent="-223838">
              <a:spcAft>
                <a:spcPts val="300"/>
              </a:spcAft>
              <a:buFont typeface="+mj-lt"/>
              <a:buAutoNum type="arabicPeriod"/>
            </a:pPr>
            <a:r>
              <a:rPr lang="en-US" sz="1400" dirty="0" smtClean="0">
                <a:solidFill>
                  <a:srgbClr val="000000"/>
                </a:solidFill>
                <a:latin typeface="+mn-lt"/>
              </a:rPr>
              <a:t>Launch a web browser and go to: </a:t>
            </a:r>
            <a:r>
              <a:rPr lang="en-US" sz="1400" dirty="0" smtClean="0">
                <a:solidFill>
                  <a:srgbClr val="000000"/>
                </a:solidFill>
                <a:latin typeface="+mn-lt"/>
                <a:hlinkClick r:id="rId2"/>
              </a:rPr>
              <a:t>www.poweradvocate.com</a:t>
            </a:r>
            <a:r>
              <a:rPr lang="en-US" sz="1400" dirty="0" smtClean="0">
                <a:solidFill>
                  <a:srgbClr val="000000"/>
                </a:solidFill>
                <a:latin typeface="+mn-lt"/>
              </a:rPr>
              <a:t>, and then click on the orange </a:t>
            </a:r>
            <a:r>
              <a:rPr lang="en-US" sz="1400" b="1" dirty="0" smtClean="0">
                <a:solidFill>
                  <a:srgbClr val="000000"/>
                </a:solidFill>
                <a:latin typeface="+mn-lt"/>
              </a:rPr>
              <a:t>Login</a:t>
            </a:r>
            <a:r>
              <a:rPr lang="en-US" sz="1400" dirty="0" smtClean="0">
                <a:solidFill>
                  <a:srgbClr val="000000"/>
                </a:solidFill>
                <a:latin typeface="+mn-lt"/>
              </a:rPr>
              <a:t> button</a:t>
            </a:r>
          </a:p>
          <a:p>
            <a:pPr marL="457200" indent="-223838">
              <a:spcAft>
                <a:spcPts val="300"/>
              </a:spcAft>
              <a:buFont typeface="+mj-lt"/>
              <a:buAutoNum type="arabicPeriod"/>
            </a:pPr>
            <a:r>
              <a:rPr lang="en-US" sz="1400" dirty="0" smtClean="0">
                <a:solidFill>
                  <a:srgbClr val="000000"/>
                </a:solidFill>
                <a:latin typeface="+mn-lt"/>
              </a:rPr>
              <a:t>Enter your account </a:t>
            </a:r>
            <a:r>
              <a:rPr lang="en-US" sz="1400" b="1" dirty="0" smtClean="0">
                <a:solidFill>
                  <a:srgbClr val="000000"/>
                </a:solidFill>
                <a:latin typeface="+mn-lt"/>
              </a:rPr>
              <a:t>User Name</a:t>
            </a:r>
            <a:r>
              <a:rPr lang="en-US" sz="1400" dirty="0" smtClean="0">
                <a:solidFill>
                  <a:srgbClr val="000000"/>
                </a:solidFill>
                <a:latin typeface="+mn-lt"/>
              </a:rPr>
              <a:t> and </a:t>
            </a:r>
            <a:r>
              <a:rPr lang="en-US" sz="1400" b="1" dirty="0" smtClean="0">
                <a:solidFill>
                  <a:srgbClr val="000000"/>
                </a:solidFill>
                <a:latin typeface="+mn-lt"/>
              </a:rPr>
              <a:t>Password </a:t>
            </a:r>
            <a:r>
              <a:rPr lang="en-US" sz="1400" dirty="0" smtClean="0">
                <a:solidFill>
                  <a:srgbClr val="000000"/>
                </a:solidFill>
                <a:latin typeface="+mn-lt"/>
              </a:rPr>
              <a:t>(both are case-sensitive)</a:t>
            </a:r>
          </a:p>
          <a:p>
            <a:pPr marL="457200" indent="-223838">
              <a:spcAft>
                <a:spcPts val="300"/>
              </a:spcAft>
              <a:buFont typeface="+mj-lt"/>
              <a:buAutoNum type="arabicPeriod"/>
            </a:pPr>
            <a:r>
              <a:rPr lang="en-US" sz="1400" dirty="0" smtClean="0">
                <a:solidFill>
                  <a:srgbClr val="000000"/>
                </a:solidFill>
                <a:latin typeface="+mn-lt"/>
              </a:rPr>
              <a:t>Click </a:t>
            </a:r>
            <a:r>
              <a:rPr lang="en-US" sz="1400" b="1" dirty="0" smtClean="0">
                <a:solidFill>
                  <a:srgbClr val="000000"/>
                </a:solidFill>
                <a:latin typeface="+mn-lt"/>
              </a:rPr>
              <a:t>Login</a:t>
            </a:r>
            <a:endParaRPr lang="en-US" sz="1400" dirty="0">
              <a:solidFill>
                <a:srgbClr val="000000"/>
              </a:solidFill>
              <a:latin typeface="+mn-lt"/>
            </a:endParaRPr>
          </a:p>
        </p:txBody>
      </p:sp>
      <p:pic>
        <p:nvPicPr>
          <p:cNvPr id="8" name="Picture 7"/>
          <p:cNvPicPr/>
          <p:nvPr/>
        </p:nvPicPr>
        <p:blipFill rotWithShape="1">
          <a:blip r:embed="rId3"/>
          <a:srcRect l="27885" t="48301" r="28045" b="27012"/>
          <a:stretch/>
        </p:blipFill>
        <p:spPr bwMode="auto">
          <a:xfrm>
            <a:off x="941292" y="2205099"/>
            <a:ext cx="6118449" cy="1882588"/>
          </a:xfrm>
          <a:prstGeom prst="rect">
            <a:avLst/>
          </a:prstGeom>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731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56033C-B10C-4770-A417-B5D46898C106}" type="slidenum">
              <a:rPr lang="en-US" smtClean="0"/>
              <a:pPr>
                <a:defRPr/>
              </a:pPr>
              <a:t>37</a:t>
            </a:fld>
            <a:endParaRPr lang="en-US" dirty="0"/>
          </a:p>
        </p:txBody>
      </p:sp>
      <p:sp>
        <p:nvSpPr>
          <p:cNvPr id="4" name="Title 1"/>
          <p:cNvSpPr txBox="1">
            <a:spLocks/>
          </p:cNvSpPr>
          <p:nvPr/>
        </p:nvSpPr>
        <p:spPr>
          <a:xfrm>
            <a:off x="291152" y="318421"/>
            <a:ext cx="8229600" cy="533400"/>
          </a:xfrm>
          <a:prstGeom prst="rect">
            <a:avLst/>
          </a:prstGeom>
        </p:spPr>
        <p:txBody>
          <a:bodyPr/>
          <a:lstStyle>
            <a:lvl1pPr algn="ctr" rtl="0" fontAlgn="base">
              <a:spcBef>
                <a:spcPct val="0"/>
              </a:spcBef>
              <a:spcAft>
                <a:spcPct val="0"/>
              </a:spcAft>
              <a:defRPr sz="2400" b="1"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000000"/>
                </a:solidFill>
                <a:latin typeface="+mn-lt"/>
                <a:ea typeface="+mn-ea"/>
                <a:cs typeface="+mn-cs"/>
              </a:rPr>
              <a:t>The Supplier Dashboard</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004" t="19764" r="19054" b="27335"/>
          <a:stretch/>
        </p:blipFill>
        <p:spPr bwMode="auto">
          <a:xfrm>
            <a:off x="395288" y="1139311"/>
            <a:ext cx="8433486"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289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56033C-B10C-4770-A417-B5D46898C106}" type="slidenum">
              <a:rPr lang="en-US" smtClean="0"/>
              <a:pPr>
                <a:defRPr/>
              </a:pPr>
              <a:t>38</a:t>
            </a:fld>
            <a:endParaRPr lang="en-US" dirty="0"/>
          </a:p>
        </p:txBody>
      </p:sp>
      <p:sp>
        <p:nvSpPr>
          <p:cNvPr id="4" name="Title 1"/>
          <p:cNvSpPr txBox="1">
            <a:spLocks/>
          </p:cNvSpPr>
          <p:nvPr/>
        </p:nvSpPr>
        <p:spPr>
          <a:xfrm>
            <a:off x="219434" y="297614"/>
            <a:ext cx="8229600" cy="533400"/>
          </a:xfrm>
          <a:prstGeom prst="rect">
            <a:avLst/>
          </a:prstGeom>
        </p:spPr>
        <p:txBody>
          <a:bodyPr/>
          <a:lstStyle>
            <a:lvl1pPr algn="ctr" rtl="0" fontAlgn="base">
              <a:spcBef>
                <a:spcPct val="0"/>
              </a:spcBef>
              <a:spcAft>
                <a:spcPct val="0"/>
              </a:spcAft>
              <a:defRPr sz="2400" b="1"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000000"/>
                </a:solidFill>
                <a:latin typeface="+mn-lt"/>
                <a:ea typeface="+mn-ea"/>
                <a:cs typeface="+mn-cs"/>
              </a:rPr>
              <a:t>Accessing the RFP Event and Submitting Documents</a:t>
            </a:r>
          </a:p>
        </p:txBody>
      </p:sp>
      <p:sp>
        <p:nvSpPr>
          <p:cNvPr id="6" name="TextBox 5"/>
          <p:cNvSpPr txBox="1"/>
          <p:nvPr/>
        </p:nvSpPr>
        <p:spPr>
          <a:xfrm>
            <a:off x="395288" y="995201"/>
            <a:ext cx="8291512" cy="5155257"/>
          </a:xfrm>
          <a:prstGeom prst="rect">
            <a:avLst/>
          </a:prstGeom>
          <a:noFill/>
        </p:spPr>
        <p:txBody>
          <a:bodyPr wrap="square" rtlCol="0">
            <a:spAutoFit/>
          </a:bodyPr>
          <a:lstStyle/>
          <a:p>
            <a:pPr>
              <a:spcAft>
                <a:spcPts val="600"/>
              </a:spcAft>
            </a:pPr>
            <a:r>
              <a:rPr lang="en-US" sz="2000" dirty="0" smtClean="0">
                <a:solidFill>
                  <a:srgbClr val="000000"/>
                </a:solidFill>
                <a:latin typeface="+mn-lt"/>
              </a:rPr>
              <a:t>How to Access the RFP Event from Dashboard:</a:t>
            </a:r>
            <a:endParaRPr lang="en-US" sz="800" b="1" dirty="0" smtClean="0">
              <a:solidFill>
                <a:srgbClr val="000000"/>
              </a:solidFill>
              <a:latin typeface="+mn-lt"/>
            </a:endParaRPr>
          </a:p>
          <a:p>
            <a:pPr marL="233363" indent="-233363">
              <a:spcAft>
                <a:spcPts val="600"/>
              </a:spcAft>
              <a:buFont typeface="+mj-lt"/>
              <a:buAutoNum type="arabicPeriod"/>
            </a:pPr>
            <a:r>
              <a:rPr lang="en-US" sz="1800" dirty="0" smtClean="0">
                <a:solidFill>
                  <a:srgbClr val="000000"/>
                </a:solidFill>
                <a:latin typeface="+mn-lt"/>
              </a:rPr>
              <a:t>To download the RFP package, click        or select the </a:t>
            </a:r>
            <a:r>
              <a:rPr lang="en-US" sz="1800" b="1" dirty="0" smtClean="0">
                <a:solidFill>
                  <a:srgbClr val="000000"/>
                </a:solidFill>
                <a:latin typeface="+mn-lt"/>
              </a:rPr>
              <a:t>1. Download Documents </a:t>
            </a:r>
            <a:r>
              <a:rPr lang="en-US" sz="1800" dirty="0" smtClean="0">
                <a:solidFill>
                  <a:srgbClr val="000000"/>
                </a:solidFill>
                <a:latin typeface="+mn-lt"/>
              </a:rPr>
              <a:t>tab</a:t>
            </a:r>
          </a:p>
          <a:p>
            <a:pPr marL="690563" lvl="1" indent="-233363">
              <a:spcAft>
                <a:spcPts val="600"/>
              </a:spcAft>
              <a:buFont typeface="Arial" pitchFamily="34" charset="0"/>
              <a:buChar char="•"/>
            </a:pPr>
            <a:r>
              <a:rPr lang="en-US" sz="1600" dirty="0" smtClean="0">
                <a:solidFill>
                  <a:srgbClr val="000000"/>
                </a:solidFill>
                <a:latin typeface="+mn-lt"/>
              </a:rPr>
              <a:t>RFO Document</a:t>
            </a:r>
          </a:p>
          <a:p>
            <a:pPr marL="690563" lvl="1" indent="-233363">
              <a:spcAft>
                <a:spcPts val="600"/>
              </a:spcAft>
              <a:buFont typeface="Arial" pitchFamily="34" charset="0"/>
              <a:buChar char="•"/>
            </a:pPr>
            <a:r>
              <a:rPr lang="en-US" sz="1600" dirty="0" smtClean="0">
                <a:solidFill>
                  <a:srgbClr val="000000"/>
                </a:solidFill>
                <a:latin typeface="+mn-lt"/>
              </a:rPr>
              <a:t>Project Description</a:t>
            </a:r>
          </a:p>
          <a:p>
            <a:pPr marL="690563" lvl="1" indent="-233363">
              <a:spcAft>
                <a:spcPts val="600"/>
              </a:spcAft>
              <a:buFont typeface="Arial" pitchFamily="34" charset="0"/>
              <a:buChar char="•"/>
            </a:pPr>
            <a:r>
              <a:rPr lang="en-US" sz="1600" dirty="0" smtClean="0">
                <a:solidFill>
                  <a:srgbClr val="000000"/>
                </a:solidFill>
                <a:latin typeface="+mn-lt"/>
              </a:rPr>
              <a:t>Pricing/Offer Form</a:t>
            </a:r>
          </a:p>
          <a:p>
            <a:pPr marL="690563" lvl="1" indent="-233363">
              <a:spcAft>
                <a:spcPts val="600"/>
              </a:spcAft>
              <a:buFont typeface="Arial" pitchFamily="34" charset="0"/>
              <a:buChar char="•"/>
            </a:pPr>
            <a:r>
              <a:rPr lang="en-US" sz="1600" dirty="0" smtClean="0">
                <a:solidFill>
                  <a:srgbClr val="000000"/>
                </a:solidFill>
                <a:latin typeface="+mn-lt"/>
              </a:rPr>
              <a:t>Credit Application</a:t>
            </a:r>
          </a:p>
          <a:p>
            <a:pPr marL="690563" lvl="1" indent="-233363">
              <a:spcAft>
                <a:spcPts val="600"/>
              </a:spcAft>
              <a:buFont typeface="Arial" pitchFamily="34" charset="0"/>
              <a:buChar char="•"/>
            </a:pPr>
            <a:r>
              <a:rPr lang="en-US" sz="1600" dirty="0" smtClean="0">
                <a:solidFill>
                  <a:srgbClr val="000000"/>
                </a:solidFill>
                <a:latin typeface="+mn-lt"/>
              </a:rPr>
              <a:t>PPA Document</a:t>
            </a:r>
          </a:p>
          <a:p>
            <a:pPr marL="690563" lvl="1" indent="-233363">
              <a:spcAft>
                <a:spcPts val="600"/>
              </a:spcAft>
              <a:buFont typeface="Arial" pitchFamily="34" charset="0"/>
              <a:buChar char="•"/>
            </a:pPr>
            <a:r>
              <a:rPr lang="en-US" sz="1600" dirty="0" smtClean="0">
                <a:solidFill>
                  <a:srgbClr val="000000"/>
                </a:solidFill>
                <a:latin typeface="+mn-lt"/>
              </a:rPr>
              <a:t>Other forms </a:t>
            </a:r>
            <a:endParaRPr lang="en-US" sz="1200" dirty="0" smtClean="0">
              <a:solidFill>
                <a:srgbClr val="000000"/>
              </a:solidFill>
              <a:latin typeface="+mn-lt"/>
            </a:endParaRPr>
          </a:p>
          <a:p>
            <a:pPr marL="233363" indent="-233363">
              <a:spcAft>
                <a:spcPts val="600"/>
              </a:spcAft>
              <a:buFont typeface="+mj-lt"/>
              <a:buAutoNum type="arabicPeriod"/>
            </a:pPr>
            <a:r>
              <a:rPr lang="en-US" sz="1800" dirty="0">
                <a:solidFill>
                  <a:srgbClr val="000000"/>
                </a:solidFill>
                <a:latin typeface="+mn-lt"/>
              </a:rPr>
              <a:t>To upload documents, click        or </a:t>
            </a:r>
            <a:r>
              <a:rPr lang="en-US" sz="1800" dirty="0" smtClean="0">
                <a:solidFill>
                  <a:srgbClr val="000000"/>
                </a:solidFill>
                <a:latin typeface="+mn-lt"/>
              </a:rPr>
              <a:t>select the </a:t>
            </a:r>
            <a:r>
              <a:rPr lang="en-US" sz="1800" b="1" dirty="0">
                <a:solidFill>
                  <a:srgbClr val="000000"/>
                </a:solidFill>
                <a:latin typeface="+mn-lt"/>
              </a:rPr>
              <a:t>2. Upload Documents</a:t>
            </a:r>
            <a:r>
              <a:rPr lang="en-US" sz="1800" dirty="0">
                <a:solidFill>
                  <a:srgbClr val="000000"/>
                </a:solidFill>
                <a:latin typeface="+mn-lt"/>
              </a:rPr>
              <a:t> </a:t>
            </a:r>
            <a:r>
              <a:rPr lang="en-US" sz="1800" dirty="0" smtClean="0">
                <a:solidFill>
                  <a:srgbClr val="000000"/>
                </a:solidFill>
                <a:latin typeface="+mn-lt"/>
              </a:rPr>
              <a:t>tab.  Select </a:t>
            </a:r>
            <a:r>
              <a:rPr lang="en-US" sz="1800" dirty="0">
                <a:solidFill>
                  <a:srgbClr val="000000"/>
                </a:solidFill>
                <a:latin typeface="+mn-lt"/>
              </a:rPr>
              <a:t>the “Commercial and Administration” Document Type, then click Browse to </a:t>
            </a:r>
            <a:r>
              <a:rPr lang="en-US" sz="1800" dirty="0" smtClean="0">
                <a:solidFill>
                  <a:srgbClr val="000000"/>
                </a:solidFill>
                <a:latin typeface="+mn-lt"/>
              </a:rPr>
              <a:t>navigate </a:t>
            </a:r>
            <a:r>
              <a:rPr lang="en-US" sz="1800" dirty="0">
                <a:solidFill>
                  <a:srgbClr val="000000"/>
                </a:solidFill>
                <a:latin typeface="+mn-lt"/>
              </a:rPr>
              <a:t>to your document and click Open. Finally, click Submit </a:t>
            </a:r>
            <a:r>
              <a:rPr lang="en-US" sz="1800" dirty="0" smtClean="0">
                <a:solidFill>
                  <a:srgbClr val="000000"/>
                </a:solidFill>
                <a:latin typeface="+mn-lt"/>
              </a:rPr>
              <a:t>Document</a:t>
            </a:r>
            <a:endParaRPr lang="en-US" sz="1800" dirty="0">
              <a:solidFill>
                <a:srgbClr val="000000"/>
              </a:solidFill>
              <a:latin typeface="+mn-lt"/>
            </a:endParaRPr>
          </a:p>
          <a:p>
            <a:pPr marL="690563" lvl="1" indent="-233363">
              <a:spcAft>
                <a:spcPts val="600"/>
              </a:spcAft>
              <a:buFont typeface="Arial" pitchFamily="34" charset="0"/>
              <a:buChar char="•"/>
            </a:pPr>
            <a:r>
              <a:rPr lang="en-US" sz="1600" dirty="0">
                <a:solidFill>
                  <a:srgbClr val="000000"/>
                </a:solidFill>
                <a:latin typeface="+mn-lt"/>
              </a:rPr>
              <a:t>Project Description Form (.doc or .docx)</a:t>
            </a:r>
          </a:p>
          <a:p>
            <a:pPr marL="690563" lvl="1" indent="-233363">
              <a:spcAft>
                <a:spcPts val="600"/>
              </a:spcAft>
              <a:buFont typeface="Arial" pitchFamily="34" charset="0"/>
              <a:buChar char="•"/>
            </a:pPr>
            <a:r>
              <a:rPr lang="en-US" sz="1600" dirty="0">
                <a:solidFill>
                  <a:srgbClr val="000000"/>
                </a:solidFill>
                <a:latin typeface="+mn-lt"/>
              </a:rPr>
              <a:t>Pricing Form (.xls or .xlsx)</a:t>
            </a:r>
          </a:p>
          <a:p>
            <a:pPr marL="690563" lvl="1" indent="-233363">
              <a:spcAft>
                <a:spcPts val="600"/>
              </a:spcAft>
              <a:buFont typeface="Arial" pitchFamily="34" charset="0"/>
              <a:buChar char="•"/>
            </a:pPr>
            <a:r>
              <a:rPr lang="en-US" sz="1600" dirty="0">
                <a:solidFill>
                  <a:srgbClr val="000000"/>
                </a:solidFill>
                <a:latin typeface="+mn-lt"/>
              </a:rPr>
              <a:t>Interconnection Documents (.pdf)</a:t>
            </a:r>
          </a:p>
          <a:p>
            <a:pPr marL="690563" lvl="1" indent="-233363">
              <a:spcAft>
                <a:spcPts val="600"/>
              </a:spcAft>
              <a:buFont typeface="Arial" pitchFamily="34" charset="0"/>
              <a:buChar char="•"/>
            </a:pPr>
            <a:r>
              <a:rPr lang="en-US" sz="1600" dirty="0">
                <a:solidFill>
                  <a:srgbClr val="000000"/>
                </a:solidFill>
                <a:latin typeface="+mn-lt"/>
              </a:rPr>
              <a:t>Site Control Documentation (.pdf)</a:t>
            </a:r>
          </a:p>
          <a:p>
            <a:pPr marL="742950" lvl="1" indent="-285750">
              <a:buFont typeface="Arial" panose="020B0604020202020204" pitchFamily="34" charset="0"/>
              <a:buChar char="•"/>
            </a:pPr>
            <a:endParaRPr lang="en-US" sz="1200" dirty="0" smtClean="0">
              <a:solidFill>
                <a:srgbClr val="000000"/>
              </a:solidFill>
              <a:latin typeface="+mn-l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79" t="28922" r="27651" b="68287"/>
          <a:stretch/>
        </p:blipFill>
        <p:spPr bwMode="auto">
          <a:xfrm>
            <a:off x="4032437" y="1390495"/>
            <a:ext cx="378287" cy="3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152" t="65708" r="43182" b="31120"/>
          <a:stretch/>
        </p:blipFill>
        <p:spPr bwMode="auto">
          <a:xfrm>
            <a:off x="3306517" y="3647595"/>
            <a:ext cx="321867"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58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56033C-B10C-4770-A417-B5D46898C106}" type="slidenum">
              <a:rPr lang="en-US" smtClean="0"/>
              <a:pPr>
                <a:defRPr/>
              </a:pPr>
              <a:t>39</a:t>
            </a:fld>
            <a:endParaRPr lang="en-US" dirty="0"/>
          </a:p>
        </p:txBody>
      </p:sp>
      <p:sp>
        <p:nvSpPr>
          <p:cNvPr id="4" name="Title 1"/>
          <p:cNvSpPr txBox="1">
            <a:spLocks/>
          </p:cNvSpPr>
          <p:nvPr/>
        </p:nvSpPr>
        <p:spPr>
          <a:xfrm>
            <a:off x="266700" y="327269"/>
            <a:ext cx="8229600" cy="533400"/>
          </a:xfrm>
          <a:prstGeom prst="rect">
            <a:avLst/>
          </a:prstGeom>
        </p:spPr>
        <p:txBody>
          <a:bodyPr/>
          <a:lstStyle>
            <a:lvl1pPr algn="ctr" rtl="0" fontAlgn="base">
              <a:spcBef>
                <a:spcPct val="0"/>
              </a:spcBef>
              <a:spcAft>
                <a:spcPct val="0"/>
              </a:spcAft>
              <a:defRPr sz="2400" b="1"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000000"/>
                </a:solidFill>
                <a:latin typeface="+mn-lt"/>
                <a:ea typeface="+mn-ea"/>
                <a:cs typeface="+mn-cs"/>
              </a:rPr>
              <a:t>More Information &amp; Additional Help</a:t>
            </a:r>
          </a:p>
        </p:txBody>
      </p:sp>
      <p:sp>
        <p:nvSpPr>
          <p:cNvPr id="3" name="TextBox 2"/>
          <p:cNvSpPr txBox="1"/>
          <p:nvPr/>
        </p:nvSpPr>
        <p:spPr>
          <a:xfrm>
            <a:off x="457200" y="1144710"/>
            <a:ext cx="8229600" cy="2154436"/>
          </a:xfrm>
          <a:prstGeom prst="rect">
            <a:avLst/>
          </a:prstGeom>
          <a:noFill/>
        </p:spPr>
        <p:txBody>
          <a:bodyPr wrap="square" rtlCol="0">
            <a:spAutoFit/>
          </a:bodyPr>
          <a:lstStyle/>
          <a:p>
            <a:pPr>
              <a:spcAft>
                <a:spcPts val="1200"/>
              </a:spcAft>
            </a:pPr>
            <a:r>
              <a:rPr lang="en-US" sz="2000" dirty="0" smtClean="0">
                <a:solidFill>
                  <a:srgbClr val="000000"/>
                </a:solidFill>
                <a:latin typeface="+mn-lt"/>
              </a:rPr>
              <a:t>PowerAdvocate Support</a:t>
            </a:r>
          </a:p>
          <a:p>
            <a:pPr lvl="1" indent="-223838">
              <a:spcAft>
                <a:spcPts val="1200"/>
              </a:spcAft>
              <a:buFont typeface="Arial" pitchFamily="34" charset="0"/>
              <a:buChar char="•"/>
            </a:pPr>
            <a:r>
              <a:rPr lang="en-US" sz="1800" dirty="0" smtClean="0">
                <a:solidFill>
                  <a:srgbClr val="000000"/>
                </a:solidFill>
                <a:latin typeface="+mn-lt"/>
                <a:hlinkClick r:id="rId2"/>
              </a:rPr>
              <a:t>Support@poweradvocate.com</a:t>
            </a:r>
            <a:endParaRPr lang="en-US" sz="1800" dirty="0" smtClean="0">
              <a:solidFill>
                <a:srgbClr val="000000"/>
              </a:solidFill>
              <a:latin typeface="+mn-lt"/>
            </a:endParaRPr>
          </a:p>
          <a:p>
            <a:pPr lvl="1" indent="-223838">
              <a:spcAft>
                <a:spcPts val="1200"/>
              </a:spcAft>
              <a:buFont typeface="Arial" pitchFamily="34" charset="0"/>
              <a:buChar char="•"/>
            </a:pPr>
            <a:r>
              <a:rPr lang="en-US" sz="1800" dirty="0" smtClean="0">
                <a:solidFill>
                  <a:srgbClr val="000000"/>
                </a:solidFill>
                <a:latin typeface="+mn-lt"/>
              </a:rPr>
              <a:t>(857) 453-5800</a:t>
            </a:r>
          </a:p>
          <a:p>
            <a:pPr>
              <a:spcAft>
                <a:spcPts val="1200"/>
              </a:spcAft>
            </a:pPr>
            <a:r>
              <a:rPr lang="en-US" sz="2000" dirty="0" smtClean="0">
                <a:solidFill>
                  <a:srgbClr val="000000"/>
                </a:solidFill>
                <a:latin typeface="+mn-lt"/>
              </a:rPr>
              <a:t>Online Help</a:t>
            </a:r>
          </a:p>
          <a:p>
            <a:pPr lvl="1" indent="-223838">
              <a:spcAft>
                <a:spcPts val="1200"/>
              </a:spcAft>
              <a:buFont typeface="Arial" pitchFamily="34" charset="0"/>
              <a:buChar char="•"/>
            </a:pPr>
            <a:r>
              <a:rPr lang="en-US" sz="1800" dirty="0" smtClean="0">
                <a:solidFill>
                  <a:srgbClr val="000000"/>
                </a:solidFill>
                <a:latin typeface="+mn-lt"/>
              </a:rPr>
              <a:t>Access the Help System at any time by clicking on the </a:t>
            </a:r>
            <a:r>
              <a:rPr lang="en-US" sz="1800" b="1" dirty="0" smtClean="0">
                <a:solidFill>
                  <a:srgbClr val="000000"/>
                </a:solidFill>
                <a:latin typeface="+mn-lt"/>
              </a:rPr>
              <a:t>Help</a:t>
            </a:r>
            <a:r>
              <a:rPr lang="en-US" sz="1800" dirty="0" smtClean="0">
                <a:solidFill>
                  <a:srgbClr val="000000"/>
                </a:solidFill>
                <a:latin typeface="+mn-lt"/>
              </a:rPr>
              <a:t> button</a:t>
            </a:r>
          </a:p>
        </p:txBody>
      </p:sp>
      <p:grpSp>
        <p:nvGrpSpPr>
          <p:cNvPr id="6" name="Group 5"/>
          <p:cNvGrpSpPr/>
          <p:nvPr/>
        </p:nvGrpSpPr>
        <p:grpSpPr>
          <a:xfrm>
            <a:off x="647700" y="3524886"/>
            <a:ext cx="7848600" cy="1985235"/>
            <a:chOff x="647700" y="2514600"/>
            <a:chExt cx="7848600" cy="1985235"/>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6" t="17963" r="1894" b="51649"/>
            <a:stretch/>
          </p:blipFill>
          <p:spPr bwMode="auto">
            <a:xfrm>
              <a:off x="647700" y="2514600"/>
              <a:ext cx="7848600" cy="198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620000" y="2514600"/>
              <a:ext cx="457200" cy="199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smtClean="0">
                <a:latin typeface="+mn-lt"/>
              </a:rPr>
              <a:t>SDG&amp;E 2014 All Source RFO - Bidders Conference</a:t>
            </a:r>
            <a:endParaRPr lang="en-US" sz="1800" b="1" dirty="0">
              <a:latin typeface="+mn-l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33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0"/>
            <a:ext cx="8371114" cy="838200"/>
          </a:xfrm>
        </p:spPr>
        <p:txBody>
          <a:bodyPr/>
          <a:lstStyle/>
          <a:p>
            <a:r>
              <a:rPr lang="en-US" dirty="0" smtClean="0"/>
              <a:t>General Q&amp;A Guidance</a:t>
            </a:r>
            <a:endParaRPr lang="en-US" dirty="0"/>
          </a:p>
        </p:txBody>
      </p:sp>
      <p:sp>
        <p:nvSpPr>
          <p:cNvPr id="3" name="Content Placeholder 2"/>
          <p:cNvSpPr>
            <a:spLocks noGrp="1"/>
          </p:cNvSpPr>
          <p:nvPr>
            <p:ph idx="1"/>
          </p:nvPr>
        </p:nvSpPr>
        <p:spPr>
          <a:xfrm>
            <a:off x="198304" y="1143000"/>
            <a:ext cx="8736376" cy="4983163"/>
          </a:xfrm>
        </p:spPr>
        <p:txBody>
          <a:bodyPr/>
          <a:lstStyle/>
          <a:p>
            <a:pPr>
              <a:buClr>
                <a:srgbClr val="000000"/>
              </a:buClr>
              <a:buFont typeface="Arial" panose="020B0604020202020204" pitchFamily="34" charset="0"/>
              <a:buChar char="•"/>
            </a:pPr>
            <a:r>
              <a:rPr lang="en-US" dirty="0" smtClean="0"/>
              <a:t>SDG&amp;E has posted (and will continue to post) questions and answers on the All Source </a:t>
            </a:r>
            <a:r>
              <a:rPr lang="en-US" dirty="0"/>
              <a:t>solicitation website (</a:t>
            </a:r>
            <a:r>
              <a:rPr lang="en-US" dirty="0">
                <a:hlinkClick r:id="rId2"/>
              </a:rPr>
              <a:t>http://</a:t>
            </a:r>
            <a:r>
              <a:rPr lang="en-US" dirty="0" smtClean="0">
                <a:hlinkClick r:id="rId2"/>
              </a:rPr>
              <a:t>www.sdge.com/all-source-2014-rfo</a:t>
            </a:r>
            <a:r>
              <a:rPr lang="en-US" dirty="0" smtClean="0"/>
              <a:t>)</a:t>
            </a:r>
          </a:p>
          <a:p>
            <a:pPr lvl="1">
              <a:buClr>
                <a:srgbClr val="000000"/>
              </a:buClr>
              <a:buFont typeface="Calibri" panose="020F0502020204030204" pitchFamily="34" charset="0"/>
              <a:buChar char="−"/>
            </a:pPr>
            <a:r>
              <a:rPr lang="en-US" sz="1800" dirty="0" smtClean="0"/>
              <a:t>Q&amp;A’s that apply to all product types are included on the main page; product type specific Q&amp;As will be included on the page for each product type</a:t>
            </a:r>
          </a:p>
          <a:p>
            <a:pPr>
              <a:buClr>
                <a:srgbClr val="000000"/>
              </a:buClr>
              <a:buFont typeface="Arial" panose="020B0604020202020204" pitchFamily="34" charset="0"/>
              <a:buChar char="•"/>
            </a:pPr>
            <a:r>
              <a:rPr lang="en-US" dirty="0" smtClean="0"/>
              <a:t>Questions from today will be written down; all questions and answers will be posted on the RFO website</a:t>
            </a:r>
          </a:p>
          <a:p>
            <a:pPr>
              <a:buClr>
                <a:srgbClr val="000000"/>
              </a:buClr>
              <a:buFont typeface="Arial" panose="020B0604020202020204" pitchFamily="34" charset="0"/>
              <a:buChar char="•"/>
            </a:pPr>
            <a:r>
              <a:rPr lang="en-US" dirty="0" smtClean="0"/>
              <a:t>Questions can be submitted to </a:t>
            </a:r>
            <a:r>
              <a:rPr lang="en-US" sz="1800" u="sng" dirty="0" smtClean="0">
                <a:hlinkClick r:id="rId3"/>
              </a:rPr>
              <a:t>AllSourceRFO@semprautilities.com</a:t>
            </a:r>
            <a:r>
              <a:rPr lang="en-US" sz="1800" dirty="0" smtClean="0"/>
              <a:t>  </a:t>
            </a:r>
            <a:r>
              <a:rPr lang="en-US" dirty="0" smtClean="0"/>
              <a:t>at any time until the question submittal deadline</a:t>
            </a:r>
            <a:endParaRPr lang="en-US" dirty="0"/>
          </a:p>
          <a:p>
            <a:pPr>
              <a:buClr>
                <a:srgbClr val="000000"/>
              </a:buClr>
              <a:buFont typeface="Arial" panose="020B0604020202020204" pitchFamily="34" charset="0"/>
              <a:buChar char="•"/>
            </a:pPr>
            <a:r>
              <a:rPr lang="en-US" dirty="0" smtClean="0"/>
              <a:t>Questions received (and answers) will be posted to the website periodically</a:t>
            </a:r>
          </a:p>
          <a:p>
            <a:pPr>
              <a:buClr>
                <a:srgbClr val="000000"/>
              </a:buClr>
              <a:buFont typeface="Arial" panose="020B0604020202020204" pitchFamily="34" charset="0"/>
              <a:buChar char="•"/>
            </a:pPr>
            <a:r>
              <a:rPr lang="en-US" dirty="0" smtClean="0"/>
              <a:t>Deadline to submit questions: November 14, 2014 </a:t>
            </a:r>
            <a:endParaRPr lang="en-US" dirty="0"/>
          </a:p>
          <a:p>
            <a:pPr lvl="1">
              <a:buClr>
                <a:srgbClr val="000000"/>
              </a:buClr>
              <a:buFont typeface="Calibri" panose="020F0502020204030204" pitchFamily="34" charset="0"/>
              <a:buChar char="−"/>
            </a:pPr>
            <a:r>
              <a:rPr lang="en-US" sz="1800" dirty="0" smtClean="0"/>
              <a:t>SDG&amp;E will post the final set of answers no later than December 1, 2014 (offers are due on January 5, 2015)</a:t>
            </a:r>
            <a:endParaRPr lang="en-US" sz="1800"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Tree>
    <p:extLst>
      <p:ext uri="{BB962C8B-B14F-4D97-AF65-F5344CB8AC3E}">
        <p14:creationId xmlns:p14="http://schemas.microsoft.com/office/powerpoint/2010/main" val="3105775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523875"/>
            <a:ext cx="8382000" cy="487362"/>
          </a:xfrm>
          <a:prstGeom prst="rect">
            <a:avLst/>
          </a:prstGeom>
        </p:spPr>
        <p:txBody>
          <a:bodyPr/>
          <a:lstStyle/>
          <a:p>
            <a:pPr lvl="0" algn="l"/>
            <a:r>
              <a:rPr lang="en-US" dirty="0" smtClean="0">
                <a:cs typeface="Arial" pitchFamily="34" charset="0"/>
              </a:rPr>
              <a:t>Top Eight Mistakes</a:t>
            </a:r>
            <a:endParaRPr lang="en-US" dirty="0">
              <a:cs typeface="Arial" pitchFamily="34" charset="0"/>
            </a:endParaRPr>
          </a:p>
        </p:txBody>
      </p:sp>
      <p:sp>
        <p:nvSpPr>
          <p:cNvPr id="5" name="Slide Number Placeholder 4"/>
          <p:cNvSpPr>
            <a:spLocks noGrp="1"/>
          </p:cNvSpPr>
          <p:nvPr>
            <p:ph type="sldNum" sz="quarter" idx="12"/>
          </p:nvPr>
        </p:nvSpPr>
        <p:spPr/>
        <p:txBody>
          <a:bodyPr/>
          <a:lstStyle/>
          <a:p>
            <a:pPr>
              <a:defRPr/>
            </a:pPr>
            <a:fld id="{3556033C-B10C-4770-A417-B5D46898C106}" type="slidenum">
              <a:rPr lang="en-US" smtClean="0"/>
              <a:pPr>
                <a:defRPr/>
              </a:pPr>
              <a:t>40</a:t>
            </a:fld>
            <a:endParaRPr lang="en-US" dirty="0"/>
          </a:p>
        </p:txBody>
      </p:sp>
      <p:sp>
        <p:nvSpPr>
          <p:cNvPr id="6" name="Text Placeholder 2"/>
          <p:cNvSpPr>
            <a:spLocks noGrp="1"/>
          </p:cNvSpPr>
          <p:nvPr>
            <p:ph idx="13"/>
          </p:nvPr>
        </p:nvSpPr>
        <p:spPr bwMode="auto">
          <a:xfrm>
            <a:off x="1559256"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2013 Renewables RFO:  Bringing Renewable Energy to San Diego</a:t>
            </a:r>
          </a:p>
        </p:txBody>
      </p:sp>
      <p:graphicFrame>
        <p:nvGraphicFramePr>
          <p:cNvPr id="3" name="Diagram 2"/>
          <p:cNvGraphicFramePr/>
          <p:nvPr>
            <p:extLst>
              <p:ext uri="{D42A27DB-BD31-4B8C-83A1-F6EECF244321}">
                <p14:modId xmlns:p14="http://schemas.microsoft.com/office/powerpoint/2010/main" val="1760038015"/>
              </p:ext>
            </p:extLst>
          </p:nvPr>
        </p:nvGraphicFramePr>
        <p:xfrm>
          <a:off x="121920" y="1132425"/>
          <a:ext cx="8933520" cy="4693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
        <p:nvSpPr>
          <p:cNvPr id="10" name="Footer Placeholder 2"/>
          <p:cNvSpPr txBox="1">
            <a:spLocks/>
          </p:cNvSpPr>
          <p:nvPr/>
        </p:nvSpPr>
        <p:spPr>
          <a:xfrm>
            <a:off x="968829" y="63441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latin typeface="+mn-lt"/>
              </a:rPr>
              <a:t>SDG&amp;E 2014 All Source RFO - Bidders Conference</a:t>
            </a:r>
            <a:endParaRPr lang="en-US" sz="1800" b="1" dirty="0">
              <a:latin typeface="+mn-lt"/>
            </a:endParaRPr>
          </a:p>
        </p:txBody>
      </p:sp>
    </p:spTree>
    <p:extLst>
      <p:ext uri="{BB962C8B-B14F-4D97-AF65-F5344CB8AC3E}">
        <p14:creationId xmlns:p14="http://schemas.microsoft.com/office/powerpoint/2010/main" val="2352276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idx="13"/>
          </p:nvPr>
        </p:nvSpPr>
        <p:spPr bwMode="auto">
          <a:xfrm>
            <a:off x="1559256"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2013 Renewables RFO:  Bringing Renewable Energy to San Diego</a:t>
            </a:r>
          </a:p>
        </p:txBody>
      </p:sp>
      <p:graphicFrame>
        <p:nvGraphicFramePr>
          <p:cNvPr id="2" name="Diagram 1"/>
          <p:cNvGraphicFramePr/>
          <p:nvPr>
            <p:extLst>
              <p:ext uri="{D42A27DB-BD31-4B8C-83A1-F6EECF244321}">
                <p14:modId xmlns:p14="http://schemas.microsoft.com/office/powerpoint/2010/main" val="736763839"/>
              </p:ext>
            </p:extLst>
          </p:nvPr>
        </p:nvGraphicFramePr>
        <p:xfrm>
          <a:off x="228600" y="1105785"/>
          <a:ext cx="8610600" cy="485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
        <p:nvSpPr>
          <p:cNvPr id="10" name="Title 1"/>
          <p:cNvSpPr txBox="1">
            <a:spLocks/>
          </p:cNvSpPr>
          <p:nvPr/>
        </p:nvSpPr>
        <p:spPr bwMode="auto">
          <a:xfrm>
            <a:off x="304800" y="523875"/>
            <a:ext cx="8382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lgn="l" rtl="0" eaLnBrk="0" fontAlgn="base" hangingPunct="0">
              <a:spcBef>
                <a:spcPct val="0"/>
              </a:spcBef>
              <a:spcAft>
                <a:spcPct val="0"/>
              </a:spcAft>
              <a:defRPr sz="2800" b="1" i="0">
                <a:solidFill>
                  <a:srgbClr val="000000"/>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r>
              <a:rPr lang="en-US" kern="0" smtClean="0">
                <a:cs typeface="Arial" pitchFamily="34" charset="0"/>
              </a:rPr>
              <a:t>Top Eight Mistakes</a:t>
            </a:r>
            <a:endParaRPr lang="en-US" kern="0" dirty="0">
              <a:cs typeface="Arial" pitchFamily="34" charset="0"/>
            </a:endParaRPr>
          </a:p>
        </p:txBody>
      </p:sp>
    </p:spTree>
    <p:extLst>
      <p:ext uri="{BB962C8B-B14F-4D97-AF65-F5344CB8AC3E}">
        <p14:creationId xmlns:p14="http://schemas.microsoft.com/office/powerpoint/2010/main" val="1988059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idx="13"/>
          </p:nvPr>
        </p:nvSpPr>
        <p:spPr bwMode="auto">
          <a:xfrm>
            <a:off x="1559256"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1500" b="0" i="1" kern="1200" dirty="0" smtClean="0">
                <a:solidFill>
                  <a:schemeClr val="tx1"/>
                </a:solidFill>
                <a:latin typeface="Book Antiqua" pitchFamily="18" charset="0"/>
                <a:ea typeface="+mn-ea"/>
                <a:cs typeface="+mn-cs"/>
              </a:defRPr>
            </a:lvl1pPr>
          </a:lstStyle>
          <a:p>
            <a:pPr lvl="0"/>
            <a:r>
              <a:rPr lang="en-US" dirty="0" smtClean="0"/>
              <a:t>2013 Renewables RFO:  Bringing Renewable Energy to San Diego</a:t>
            </a:r>
          </a:p>
        </p:txBody>
      </p:sp>
      <p:sp>
        <p:nvSpPr>
          <p:cNvPr id="7" name="Rectangle 6"/>
          <p:cNvSpPr/>
          <p:nvPr/>
        </p:nvSpPr>
        <p:spPr>
          <a:xfrm>
            <a:off x="304800" y="914400"/>
            <a:ext cx="8610600" cy="369332"/>
          </a:xfrm>
          <a:prstGeom prst="rect">
            <a:avLst/>
          </a:prstGeom>
        </p:spPr>
        <p:txBody>
          <a:bodyPr wrap="square">
            <a:spAutoFit/>
          </a:bodyPr>
          <a:lstStyle/>
          <a:p>
            <a:pPr lvl="1" indent="-457200"/>
            <a:r>
              <a:rPr lang="en-US" b="1" dirty="0" smtClean="0">
                <a:solidFill>
                  <a:srgbClr val="FF0000"/>
                </a:solidFill>
              </a:rPr>
              <a:t> </a:t>
            </a:r>
            <a:endParaRPr lang="en-US" dirty="0" smtClean="0">
              <a:latin typeface="Book Antiqua" pitchFamily="18" charset="0"/>
            </a:endParaRPr>
          </a:p>
        </p:txBody>
      </p:sp>
      <p:graphicFrame>
        <p:nvGraphicFramePr>
          <p:cNvPr id="3" name="Diagram 2"/>
          <p:cNvGraphicFramePr/>
          <p:nvPr>
            <p:extLst>
              <p:ext uri="{D42A27DB-BD31-4B8C-83A1-F6EECF244321}">
                <p14:modId xmlns:p14="http://schemas.microsoft.com/office/powerpoint/2010/main" val="4080310393"/>
              </p:ext>
            </p:extLst>
          </p:nvPr>
        </p:nvGraphicFramePr>
        <p:xfrm>
          <a:off x="219074" y="1283732"/>
          <a:ext cx="8458761" cy="403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
        <p:nvSpPr>
          <p:cNvPr id="11" name="Title 1"/>
          <p:cNvSpPr txBox="1">
            <a:spLocks/>
          </p:cNvSpPr>
          <p:nvPr/>
        </p:nvSpPr>
        <p:spPr bwMode="auto">
          <a:xfrm>
            <a:off x="304800" y="523875"/>
            <a:ext cx="8382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lgn="l" rtl="0" eaLnBrk="0" fontAlgn="base" hangingPunct="0">
              <a:spcBef>
                <a:spcPct val="0"/>
              </a:spcBef>
              <a:spcAft>
                <a:spcPct val="0"/>
              </a:spcAft>
              <a:defRPr sz="2800" b="1" i="0">
                <a:solidFill>
                  <a:srgbClr val="000000"/>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r>
              <a:rPr lang="en-US" kern="0" smtClean="0">
                <a:cs typeface="Arial" pitchFamily="34" charset="0"/>
              </a:rPr>
              <a:t>Top Eight Mistakes</a:t>
            </a:r>
            <a:endParaRPr lang="en-US" kern="0" dirty="0">
              <a:cs typeface="Arial" pitchFamily="34" charset="0"/>
            </a:endParaRPr>
          </a:p>
        </p:txBody>
      </p:sp>
    </p:spTree>
    <p:extLst>
      <p:ext uri="{BB962C8B-B14F-4D97-AF65-F5344CB8AC3E}">
        <p14:creationId xmlns:p14="http://schemas.microsoft.com/office/powerpoint/2010/main" val="53704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207760" cy="2362200"/>
          </a:xfrm>
          <a:prstGeom prst="roundRect">
            <a:avLst>
              <a:gd name="adj" fmla="val 524"/>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
        <p:nvSpPr>
          <p:cNvPr id="9" name="Rectangle 2"/>
          <p:cNvSpPr txBox="1">
            <a:spLocks noChangeArrowheads="1"/>
          </p:cNvSpPr>
          <p:nvPr/>
        </p:nvSpPr>
        <p:spPr bwMode="auto">
          <a:xfrm>
            <a:off x="1363792" y="2275731"/>
            <a:ext cx="6629400" cy="17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noAutofit/>
          </a:bodyPr>
          <a:lstStyle>
            <a:lvl1pPr algn="l" rtl="0" eaLnBrk="0" fontAlgn="base" hangingPunct="0">
              <a:spcBef>
                <a:spcPct val="0"/>
              </a:spcBef>
              <a:spcAft>
                <a:spcPct val="0"/>
              </a:spcAft>
              <a:defRPr sz="2800" b="1" i="0">
                <a:solidFill>
                  <a:srgbClr val="000000"/>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pPr algn="ctr"/>
            <a:endParaRPr lang="en-US" sz="3200" b="0" i="1" kern="0" dirty="0" smtClean="0"/>
          </a:p>
          <a:p>
            <a:pPr algn="ctr"/>
            <a:endParaRPr lang="en-US" sz="3200" b="0" i="1" kern="0" dirty="0"/>
          </a:p>
          <a:p>
            <a:pPr algn="ctr"/>
            <a:endParaRPr lang="en-US" sz="3200" b="0" i="1" kern="0" dirty="0" smtClean="0"/>
          </a:p>
          <a:p>
            <a:pPr algn="ctr"/>
            <a:endParaRPr lang="en-US" sz="3200" b="0" i="1" kern="0" dirty="0"/>
          </a:p>
          <a:p>
            <a:pPr algn="ctr"/>
            <a:endParaRPr lang="en-US" sz="3200" b="0" i="1" kern="0" dirty="0" smtClean="0"/>
          </a:p>
          <a:p>
            <a:pPr algn="ctr"/>
            <a:r>
              <a:rPr lang="en-US" sz="3200" i="1" kern="0" dirty="0" smtClean="0"/>
              <a:t>Please submit your questions by</a:t>
            </a:r>
            <a:br>
              <a:rPr lang="en-US" sz="3200" i="1" kern="0" dirty="0" smtClean="0"/>
            </a:br>
            <a:r>
              <a:rPr lang="en-US" sz="3200" i="1" kern="0" dirty="0" smtClean="0"/>
              <a:t>November 14, 2014</a:t>
            </a:r>
            <a:r>
              <a:rPr lang="en-US" sz="3200" i="1" kern="0" dirty="0"/>
              <a:t/>
            </a:r>
            <a:br>
              <a:rPr lang="en-US" sz="3200" i="1" kern="0" dirty="0"/>
            </a:br>
            <a:r>
              <a:rPr lang="en-US" sz="3200" i="1" kern="0" dirty="0" smtClean="0"/>
              <a:t>to</a:t>
            </a:r>
          </a:p>
          <a:p>
            <a:pPr algn="ctr"/>
            <a:r>
              <a:rPr lang="en-US" sz="3200" i="1" kern="0" dirty="0" smtClean="0"/>
              <a:t>AllSourceRFO@SempraUtilities.com </a:t>
            </a:r>
          </a:p>
        </p:txBody>
      </p:sp>
    </p:spTree>
    <p:extLst>
      <p:ext uri="{BB962C8B-B14F-4D97-AF65-F5344CB8AC3E}">
        <p14:creationId xmlns:p14="http://schemas.microsoft.com/office/powerpoint/2010/main" val="361167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2000043" y="2416175"/>
            <a:ext cx="4965533" cy="1470025"/>
          </a:xfrm>
          <a:prstGeom prst="rect">
            <a:avLst/>
          </a:prstGeom>
        </p:spPr>
        <p:txBody>
          <a:bodyPr>
            <a:noAutofit/>
          </a:bodyPr>
          <a:lstStyle/>
          <a:p>
            <a:pPr algn="ctr"/>
            <a:r>
              <a:rPr lang="en-US" altLang="en-US" sz="3200" dirty="0" smtClean="0">
                <a:cs typeface="Arial" pitchFamily="34" charset="0"/>
              </a:rPr>
              <a:t/>
            </a:r>
            <a:br>
              <a:rPr lang="en-US" altLang="en-US" sz="3200" dirty="0" smtClean="0">
                <a:cs typeface="Arial" pitchFamily="34" charset="0"/>
              </a:rPr>
            </a:br>
            <a:r>
              <a:rPr lang="en-US" altLang="en-US" sz="3200" dirty="0" smtClean="0">
                <a:cs typeface="Arial" pitchFamily="34" charset="0"/>
              </a:rPr>
              <a:t>Break - Lunch</a:t>
            </a:r>
            <a:r>
              <a:rPr lang="en-US" altLang="en-US" sz="3200" dirty="0">
                <a:cs typeface="Arial" pitchFamily="34" charset="0"/>
              </a:rPr>
              <a:t/>
            </a:r>
            <a:br>
              <a:rPr lang="en-US" altLang="en-US" sz="3200" dirty="0">
                <a:cs typeface="Arial" pitchFamily="34" charset="0"/>
              </a:rPr>
            </a:br>
            <a:endParaRPr lang="en-US" sz="3200" dirty="0">
              <a:cs typeface="Arial" pitchFamily="34" charset="0"/>
            </a:endParaRPr>
          </a:p>
        </p:txBody>
      </p:sp>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Tree>
    <p:extLst>
      <p:ext uri="{BB962C8B-B14F-4D97-AF65-F5344CB8AC3E}">
        <p14:creationId xmlns:p14="http://schemas.microsoft.com/office/powerpoint/2010/main" val="3601665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1981200" y="2416175"/>
            <a:ext cx="4960960" cy="1470025"/>
          </a:xfrm>
          <a:prstGeom prst="rect">
            <a:avLst/>
          </a:prstGeom>
        </p:spPr>
        <p:txBody>
          <a:bodyPr>
            <a:noAutofit/>
          </a:bodyPr>
          <a:lstStyle/>
          <a:p>
            <a:pPr algn="ct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RFO </a:t>
            </a:r>
            <a:r>
              <a:rPr lang="en-US" sz="3200" dirty="0"/>
              <a:t>Evaluation Overview</a:t>
            </a:r>
            <a:br>
              <a:rPr lang="en-US" sz="3200" dirty="0"/>
            </a:br>
            <a:endParaRPr lang="en-US" sz="3200" dirty="0">
              <a:cs typeface="Arial" pitchFamily="34" charset="0"/>
            </a:endParaRPr>
          </a:p>
        </p:txBody>
      </p:sp>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
        <p:nvSpPr>
          <p:cNvPr id="5" name="TextBox 4"/>
          <p:cNvSpPr txBox="1"/>
          <p:nvPr/>
        </p:nvSpPr>
        <p:spPr>
          <a:xfrm>
            <a:off x="3366255" y="4702377"/>
            <a:ext cx="2134175" cy="553998"/>
          </a:xfrm>
          <a:prstGeom prst="rect">
            <a:avLst/>
          </a:prstGeom>
          <a:noFill/>
        </p:spPr>
        <p:txBody>
          <a:bodyPr wrap="none" lIns="0" tIns="0" rIns="0" bIns="0" rtlCol="0">
            <a:spAutoFit/>
          </a:bodyPr>
          <a:lstStyle/>
          <a:p>
            <a:pPr algn="ctr"/>
            <a:r>
              <a:rPr lang="en-US" sz="2000" dirty="0" smtClean="0">
                <a:solidFill>
                  <a:srgbClr val="000000"/>
                </a:solidFill>
                <a:latin typeface="+mn-lt"/>
              </a:rPr>
              <a:t>Scot Rolfe</a:t>
            </a:r>
          </a:p>
          <a:p>
            <a:pPr algn="ctr"/>
            <a:r>
              <a:rPr lang="en-US" sz="1600" dirty="0" smtClean="0">
                <a:solidFill>
                  <a:srgbClr val="000000"/>
                </a:solidFill>
                <a:latin typeface="+mn-lt"/>
              </a:rPr>
              <a:t>Principal Business Analyst</a:t>
            </a:r>
          </a:p>
        </p:txBody>
      </p:sp>
    </p:spTree>
    <p:extLst>
      <p:ext uri="{BB962C8B-B14F-4D97-AF65-F5344CB8AC3E}">
        <p14:creationId xmlns:p14="http://schemas.microsoft.com/office/powerpoint/2010/main" val="4144732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RFO Evaluation Topics</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4" name="Rectangle 3"/>
          <p:cNvSpPr/>
          <p:nvPr/>
        </p:nvSpPr>
        <p:spPr>
          <a:xfrm>
            <a:off x="315685" y="1146171"/>
            <a:ext cx="8240485" cy="4734629"/>
          </a:xfrm>
          <a:prstGeom prst="rect">
            <a:avLst/>
          </a:prstGeom>
        </p:spPr>
        <p:txBody>
          <a:bodyPr wrap="square">
            <a:spAutoFit/>
          </a:bodyPr>
          <a:lstStyle/>
          <a:p>
            <a:pPr marL="233363" lvl="0" indent="-233363" eaLnBrk="0" hangingPunct="0">
              <a:spcBef>
                <a:spcPts val="0"/>
              </a:spcBef>
              <a:spcAft>
                <a:spcPts val="1800"/>
              </a:spcAft>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Valuation and Selection Process</a:t>
            </a:r>
          </a:p>
          <a:p>
            <a:pPr marL="573088" lvl="1" indent="-231775" eaLnBrk="0" hangingPunct="0">
              <a:spcBef>
                <a:spcPts val="0"/>
              </a:spcBef>
              <a:spcAft>
                <a:spcPts val="1800"/>
              </a:spcAft>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Least-Cost/Best-Fit (LCBF)</a:t>
            </a:r>
          </a:p>
          <a:p>
            <a:pPr marL="233363" indent="-233363" eaLnBrk="0" hangingPunct="0">
              <a:spcBef>
                <a:spcPts val="0"/>
              </a:spcBef>
              <a:spcAft>
                <a:spcPts val="1800"/>
              </a:spcAft>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Quantitative Evaluation</a:t>
            </a:r>
            <a:endParaRPr lang="en-US" sz="2000" dirty="0">
              <a:solidFill>
                <a:srgbClr val="000000"/>
              </a:solidFill>
              <a:latin typeface="+mn-lt"/>
              <a:ea typeface="Geneva" charset="0"/>
              <a:cs typeface="Calibri Light"/>
            </a:endParaRPr>
          </a:p>
          <a:p>
            <a:pPr marL="573088" lvl="1" indent="-231775" eaLnBrk="0" hangingPunct="0">
              <a:spcBef>
                <a:spcPts val="0"/>
              </a:spcBef>
              <a:spcAft>
                <a:spcPts val="1800"/>
              </a:spcAft>
              <a:buClr>
                <a:srgbClr val="060606"/>
              </a:buClr>
              <a:buSzPct val="100000"/>
              <a:buFont typeface="Calibri" panose="020F0502020204030204" pitchFamily="34" charset="0"/>
              <a:buChar char="−"/>
            </a:pPr>
            <a:r>
              <a:rPr lang="en-US" sz="1800" dirty="0">
                <a:solidFill>
                  <a:srgbClr val="000000"/>
                </a:solidFill>
                <a:latin typeface="+mn-lt"/>
                <a:ea typeface="Geneva" charset="0"/>
                <a:cs typeface="Calibri Light"/>
              </a:rPr>
              <a:t>Net Market Value (NMV</a:t>
            </a:r>
            <a:r>
              <a:rPr lang="en-US" sz="1800" dirty="0" smtClean="0">
                <a:solidFill>
                  <a:srgbClr val="000000"/>
                </a:solidFill>
                <a:latin typeface="+mn-lt"/>
                <a:ea typeface="Geneva" charset="0"/>
                <a:cs typeface="Calibri Light"/>
              </a:rPr>
              <a:t>) </a:t>
            </a:r>
          </a:p>
          <a:p>
            <a:pPr marL="573088" lvl="1" indent="-231775" eaLnBrk="0" hangingPunct="0">
              <a:spcBef>
                <a:spcPts val="0"/>
              </a:spcBef>
              <a:spcAft>
                <a:spcPts val="1800"/>
              </a:spcAft>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Each conforming offer is valued using this discounted cash flow analysis</a:t>
            </a:r>
          </a:p>
          <a:p>
            <a:pPr marL="233363" indent="-233363" eaLnBrk="0" hangingPunct="0">
              <a:spcBef>
                <a:spcPts val="0"/>
              </a:spcBef>
              <a:spcAft>
                <a:spcPts val="1800"/>
              </a:spcAft>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Qualitative Evaluation</a:t>
            </a:r>
          </a:p>
          <a:p>
            <a:pPr marL="573088" lvl="1" indent="-231775" eaLnBrk="0" hangingPunct="0">
              <a:spcBef>
                <a:spcPts val="0"/>
              </a:spcBef>
              <a:spcAft>
                <a:spcPts val="1800"/>
              </a:spcAft>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Used to differentiate similarly valued offers</a:t>
            </a:r>
          </a:p>
          <a:p>
            <a:pPr marL="233363" indent="-233363" eaLnBrk="0" hangingPunct="0">
              <a:spcBef>
                <a:spcPts val="0"/>
              </a:spcBef>
              <a:spcAft>
                <a:spcPts val="1800"/>
              </a:spcAft>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Shortlisted Offers</a:t>
            </a:r>
          </a:p>
          <a:p>
            <a:pPr marL="342900" indent="-342900" eaLnBrk="0" hangingPunct="0">
              <a:lnSpc>
                <a:spcPct val="90000"/>
              </a:lnSpc>
              <a:spcBef>
                <a:spcPts val="1404"/>
              </a:spcBef>
              <a:buClr>
                <a:schemeClr val="accent2"/>
              </a:buClr>
              <a:buSzPct val="100000"/>
              <a:buFont typeface="Wingdings" panose="05000000000000000000" pitchFamily="2" charset="2"/>
              <a:buChar char="§"/>
            </a:pPr>
            <a:endParaRPr lang="en-US" sz="2000" dirty="0" smtClean="0">
              <a:solidFill>
                <a:srgbClr val="000000"/>
              </a:solidFill>
              <a:latin typeface="+mn-lt"/>
              <a:ea typeface="Geneva" charset="0"/>
              <a:cs typeface="Calibri Light"/>
            </a:endParaRPr>
          </a:p>
        </p:txBody>
      </p:sp>
    </p:spTree>
    <p:extLst>
      <p:ext uri="{BB962C8B-B14F-4D97-AF65-F5344CB8AC3E}">
        <p14:creationId xmlns:p14="http://schemas.microsoft.com/office/powerpoint/2010/main" val="3180584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Quantitative Valuation Process:  NMV</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4" name="Diagram 3"/>
          <p:cNvGraphicFramePr/>
          <p:nvPr>
            <p:extLst>
              <p:ext uri="{D42A27DB-BD31-4B8C-83A1-F6EECF244321}">
                <p14:modId xmlns:p14="http://schemas.microsoft.com/office/powerpoint/2010/main" val="2922334814"/>
              </p:ext>
            </p:extLst>
          </p:nvPr>
        </p:nvGraphicFramePr>
        <p:xfrm>
          <a:off x="1524000" y="12531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069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NMV: Typical Benefits and Costs</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864502843"/>
              </p:ext>
            </p:extLst>
          </p:nvPr>
        </p:nvGraphicFramePr>
        <p:xfrm>
          <a:off x="786810" y="1951796"/>
          <a:ext cx="7740502" cy="2926080"/>
        </p:xfrm>
        <a:graphic>
          <a:graphicData uri="http://schemas.openxmlformats.org/drawingml/2006/table">
            <a:tbl>
              <a:tblPr firstRow="1" bandRow="1">
                <a:tableStyleId>{5C22544A-7EE6-4342-B048-85BDC9FD1C3A}</a:tableStyleId>
              </a:tblPr>
              <a:tblGrid>
                <a:gridCol w="2769191"/>
                <a:gridCol w="2032000"/>
                <a:gridCol w="2939311"/>
              </a:tblGrid>
              <a:tr h="273034">
                <a:tc>
                  <a:txBody>
                    <a:bodyPr/>
                    <a:lstStyle/>
                    <a:p>
                      <a:pPr algn="ctr"/>
                      <a:r>
                        <a:rPr lang="en-US" dirty="0" smtClean="0"/>
                        <a:t> Typical Benefits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t>Typical Costs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73034">
                <a:tc>
                  <a:txBody>
                    <a:bodyPr/>
                    <a:lstStyle/>
                    <a:p>
                      <a:r>
                        <a:rPr lang="en-US" dirty="0" smtClean="0">
                          <a:solidFill>
                            <a:srgbClr val="000000"/>
                          </a:solidFill>
                        </a:rPr>
                        <a:t>Energy</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dirty="0" smtClean="0">
                          <a:solidFill>
                            <a:srgbClr val="000000"/>
                          </a:solidFill>
                        </a:rPr>
                        <a:t>Contract Payments</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584">
                <a:tc>
                  <a:txBody>
                    <a:bodyPr/>
                    <a:lstStyle/>
                    <a:p>
                      <a:r>
                        <a:rPr lang="en-US" dirty="0" smtClean="0">
                          <a:solidFill>
                            <a:srgbClr val="000000"/>
                          </a:solidFill>
                        </a:rPr>
                        <a:t>Ancillary Services</a:t>
                      </a:r>
                      <a:r>
                        <a:rPr lang="en-US" baseline="0" dirty="0" smtClean="0">
                          <a:solidFill>
                            <a:srgbClr val="000000"/>
                          </a:solidFill>
                        </a:rPr>
                        <a:t> (A/S)</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Variable Energy Costs (Fuel, VOM, GHG</a:t>
                      </a:r>
                      <a:r>
                        <a:rPr lang="en-US" baseline="0" dirty="0" smtClean="0">
                          <a:solidFill>
                            <a:srgbClr val="000000"/>
                          </a:solidFill>
                        </a:rPr>
                        <a:t> Compliance</a:t>
                      </a:r>
                      <a:r>
                        <a:rPr lang="en-US" dirty="0" smtClean="0">
                          <a:solidFill>
                            <a:srgbClr val="000000"/>
                          </a:solidFill>
                        </a:rPr>
                        <a:t>)</a:t>
                      </a: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809">
                <a:tc>
                  <a:txBody>
                    <a:bodyPr/>
                    <a:lstStyle/>
                    <a:p>
                      <a:r>
                        <a:rPr lang="en-US" dirty="0" smtClean="0">
                          <a:solidFill>
                            <a:srgbClr val="000000"/>
                          </a:solidFill>
                        </a:rPr>
                        <a:t>Capacity (RA)</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Transmission</a:t>
                      </a:r>
                      <a:r>
                        <a:rPr lang="en-US" baseline="0" dirty="0" smtClean="0">
                          <a:solidFill>
                            <a:srgbClr val="000000"/>
                          </a:solidFill>
                        </a:rPr>
                        <a:t> Interconnection</a:t>
                      </a:r>
                      <a:endParaRPr lang="en-US" dirty="0" smtClean="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809">
                <a:tc>
                  <a:txBody>
                    <a:bodyPr/>
                    <a:lstStyle/>
                    <a:p>
                      <a:r>
                        <a:rPr lang="en-US" dirty="0" smtClean="0">
                          <a:solidFill>
                            <a:srgbClr val="000000"/>
                          </a:solidFill>
                        </a:rPr>
                        <a:t>Renewable Energy Credits (REC’s)</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4187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High-Level Overview, Quantitative Valuation Process</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pSp>
        <p:nvGrpSpPr>
          <p:cNvPr id="11" name="Group 10"/>
          <p:cNvGrpSpPr/>
          <p:nvPr/>
        </p:nvGrpSpPr>
        <p:grpSpPr>
          <a:xfrm>
            <a:off x="321922" y="1130157"/>
            <a:ext cx="8460278" cy="4256926"/>
            <a:chOff x="321922" y="1130157"/>
            <a:chExt cx="8460278" cy="4256926"/>
          </a:xfrm>
        </p:grpSpPr>
        <p:sp>
          <p:nvSpPr>
            <p:cNvPr id="7" name="Oval 6"/>
            <p:cNvSpPr/>
            <p:nvPr/>
          </p:nvSpPr>
          <p:spPr>
            <a:xfrm>
              <a:off x="3143891" y="1849347"/>
              <a:ext cx="2691828" cy="28870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459830433"/>
                </p:ext>
              </p:extLst>
            </p:nvPr>
          </p:nvGraphicFramePr>
          <p:xfrm>
            <a:off x="321922" y="1273710"/>
            <a:ext cx="407541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85220563"/>
                </p:ext>
              </p:extLst>
            </p:nvPr>
          </p:nvGraphicFramePr>
          <p:xfrm>
            <a:off x="4551449" y="1130157"/>
            <a:ext cx="4230751" cy="42569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3965823" y="2044560"/>
              <a:ext cx="1058238" cy="492443"/>
            </a:xfrm>
            <a:prstGeom prst="rect">
              <a:avLst/>
            </a:prstGeom>
            <a:noFill/>
          </p:spPr>
          <p:txBody>
            <a:bodyPr wrap="square" lIns="0" tIns="0" rIns="0" bIns="0" rtlCol="0">
              <a:spAutoFit/>
            </a:bodyPr>
            <a:lstStyle/>
            <a:p>
              <a:pPr algn="ctr"/>
              <a:r>
                <a:rPr lang="en-US" sz="1600" dirty="0" smtClean="0">
                  <a:solidFill>
                    <a:schemeClr val="bg1"/>
                  </a:solidFill>
                  <a:latin typeface="Calibri" panose="020F0502020204030204" pitchFamily="34" charset="0"/>
                </a:rPr>
                <a:t>Discounted Sum =</a:t>
              </a:r>
            </a:p>
          </p:txBody>
        </p:sp>
        <p:sp>
          <p:nvSpPr>
            <p:cNvPr id="9" name="TextBox 8"/>
            <p:cNvSpPr txBox="1"/>
            <p:nvPr/>
          </p:nvSpPr>
          <p:spPr>
            <a:xfrm>
              <a:off x="3965823" y="4118227"/>
              <a:ext cx="1058238" cy="276999"/>
            </a:xfrm>
            <a:prstGeom prst="rect">
              <a:avLst/>
            </a:prstGeom>
            <a:noFill/>
          </p:spPr>
          <p:txBody>
            <a:bodyPr wrap="square" lIns="0" tIns="0" rIns="0" bIns="0" rtlCol="0">
              <a:spAutoFit/>
            </a:bodyPr>
            <a:lstStyle/>
            <a:p>
              <a:pPr algn="ctr"/>
              <a:r>
                <a:rPr lang="en-US" sz="1800" dirty="0" smtClean="0">
                  <a:solidFill>
                    <a:schemeClr val="bg1"/>
                  </a:solidFill>
                  <a:latin typeface="Calibri" panose="020F0502020204030204" pitchFamily="34" charset="0"/>
                </a:rPr>
                <a:t>NMV</a:t>
              </a:r>
            </a:p>
          </p:txBody>
        </p:sp>
      </p:grpSp>
    </p:spTree>
    <p:extLst>
      <p:ext uri="{BB962C8B-B14F-4D97-AF65-F5344CB8AC3E}">
        <p14:creationId xmlns:p14="http://schemas.microsoft.com/office/powerpoint/2010/main" val="78701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228600" y="665629"/>
            <a:ext cx="8686800" cy="381000"/>
          </a:xfrm>
          <a:prstGeom prst="rect">
            <a:avLst/>
          </a:prstGeom>
        </p:spPr>
        <p:txBody>
          <a:bodyPr>
            <a:noAutofit/>
          </a:bodyPr>
          <a:lstStyle/>
          <a:p>
            <a:pPr lvl="0" algn="l"/>
            <a:r>
              <a:rPr lang="en-US" dirty="0" smtClean="0">
                <a:ea typeface="+mn-ea"/>
                <a:cs typeface="+mn-cs"/>
              </a:rPr>
              <a:t>Legal Disclaimers:  Anti-Trust Guidelines                                                     &amp; Document Conflict </a:t>
            </a:r>
            <a:endParaRPr lang="en-US" dirty="0">
              <a:ea typeface="+mn-ea"/>
              <a:cs typeface="+mn-cs"/>
            </a:endParaRPr>
          </a:p>
        </p:txBody>
      </p:sp>
      <p:sp>
        <p:nvSpPr>
          <p:cNvPr id="5" name="Content Placeholder 4"/>
          <p:cNvSpPr>
            <a:spLocks noGrp="1"/>
          </p:cNvSpPr>
          <p:nvPr>
            <p:ph idx="4294967295"/>
          </p:nvPr>
        </p:nvSpPr>
        <p:spPr>
          <a:xfrm>
            <a:off x="331694" y="1158240"/>
            <a:ext cx="8288381" cy="4724400"/>
          </a:xfrm>
        </p:spPr>
        <p:txBody>
          <a:bodyPr>
            <a:normAutofit/>
          </a:bodyPr>
          <a:lstStyle/>
          <a:p>
            <a:pPr marL="0" indent="0">
              <a:lnSpc>
                <a:spcPct val="100000"/>
              </a:lnSpc>
              <a:spcBef>
                <a:spcPts val="0"/>
              </a:spcBef>
              <a:spcAft>
                <a:spcPts val="1200"/>
              </a:spcAft>
              <a:buNone/>
            </a:pPr>
            <a:r>
              <a:rPr lang="en-US" u="sng" dirty="0" smtClean="0">
                <a:cs typeface="Arial" pitchFamily="34" charset="0"/>
              </a:rPr>
              <a:t>Anti-trust:</a:t>
            </a:r>
          </a:p>
          <a:p>
            <a:pPr>
              <a:lnSpc>
                <a:spcPct val="100000"/>
              </a:lnSpc>
              <a:spcBef>
                <a:spcPts val="0"/>
              </a:spcBef>
              <a:spcAft>
                <a:spcPts val="1200"/>
              </a:spcAft>
              <a:buClr>
                <a:srgbClr val="000000"/>
              </a:buClr>
              <a:buFont typeface="Arial" panose="020B0604020202020204" pitchFamily="34" charset="0"/>
              <a:buChar char="•"/>
            </a:pPr>
            <a:r>
              <a:rPr lang="en-US" sz="1800" dirty="0" smtClean="0">
                <a:cs typeface="Arial" pitchFamily="34" charset="0"/>
              </a:rPr>
              <a:t>All participants in today’s meeting shall comply with anti-trust guidelines.  These guidelines direct meeting participants to avoid discussions of topics or behavior that would result in anti-competitive behavior, including restraint of trade and conspiracy to create unfair or deceptive business practices or discrimination, allocation of production, imposition of boycotts and exclusive dealing arrangements</a:t>
            </a:r>
          </a:p>
          <a:p>
            <a:pPr marL="0" indent="0">
              <a:lnSpc>
                <a:spcPct val="100000"/>
              </a:lnSpc>
              <a:spcBef>
                <a:spcPts val="0"/>
              </a:spcBef>
              <a:spcAft>
                <a:spcPts val="1200"/>
              </a:spcAft>
              <a:buNone/>
            </a:pPr>
            <a:r>
              <a:rPr lang="en-US" u="sng" dirty="0" smtClean="0">
                <a:cs typeface="Arial" pitchFamily="34" charset="0"/>
              </a:rPr>
              <a:t>Document Conflict:</a:t>
            </a:r>
          </a:p>
          <a:p>
            <a:pPr>
              <a:lnSpc>
                <a:spcPct val="100000"/>
              </a:lnSpc>
              <a:spcBef>
                <a:spcPts val="0"/>
              </a:spcBef>
              <a:spcAft>
                <a:spcPts val="1200"/>
              </a:spcAft>
              <a:buClr>
                <a:srgbClr val="000000"/>
              </a:buClr>
              <a:buFont typeface="Arial" panose="020B0604020202020204" pitchFamily="34" charset="0"/>
              <a:buChar char="•"/>
            </a:pPr>
            <a:r>
              <a:rPr lang="en-US" sz="1800" dirty="0" smtClean="0">
                <a:cs typeface="Arial" pitchFamily="34" charset="0"/>
              </a:rPr>
              <a:t>This presentation is intended to be a summary level discussion of the information and requirements established in the 2014 All Source RFO Materials.  To the extent that there are any inconsistencies between the information provided in this presentation and the requirements in the RFO Materials, the RFO Materials                         shall govern</a:t>
            </a:r>
          </a:p>
        </p:txBody>
      </p:sp>
      <p:sp>
        <p:nvSpPr>
          <p:cNvPr id="2" name="Slide Number Placeholder 1"/>
          <p:cNvSpPr>
            <a:spLocks noGrp="1"/>
          </p:cNvSpPr>
          <p:nvPr>
            <p:ph type="sldNum" sz="quarter" idx="12"/>
          </p:nvPr>
        </p:nvSpPr>
        <p:spPr/>
        <p:txBody>
          <a:bodyPr/>
          <a:lstStyle/>
          <a:p>
            <a:pPr>
              <a:defRPr/>
            </a:pPr>
            <a:fld id="{3556033C-B10C-4770-A417-B5D46898C106}" type="slidenum">
              <a:rPr lang="en-US" smtClean="0"/>
              <a:pPr>
                <a:defRPr/>
              </a:pPr>
              <a:t>5</a:t>
            </a:fld>
            <a:endParaRPr lang="en-US" dirty="0"/>
          </a:p>
        </p:txBody>
      </p:sp>
      <p:sp>
        <p:nvSpPr>
          <p:cNvPr id="13"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63089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NMV: Optimized Dispatch</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4" name="Rectangle 3"/>
          <p:cNvSpPr/>
          <p:nvPr/>
        </p:nvSpPr>
        <p:spPr>
          <a:xfrm>
            <a:off x="466165" y="1328954"/>
            <a:ext cx="8090006" cy="2182136"/>
          </a:xfrm>
          <a:prstGeom prst="rect">
            <a:avLst/>
          </a:prstGeom>
        </p:spPr>
        <p:txBody>
          <a:bodyPr wrap="square">
            <a:spAutoFit/>
          </a:bodyPr>
          <a:lstStyle/>
          <a:p>
            <a:pPr marL="233363" lvl="0"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Must-Take Resources (Non-Dispatchable)</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Expected generation profile valued against energy forward price curves</a:t>
            </a:r>
            <a:endParaRPr lang="en-US" sz="1800" dirty="0">
              <a:solidFill>
                <a:srgbClr val="000000"/>
              </a:solidFill>
              <a:latin typeface="+mn-lt"/>
              <a:ea typeface="Geneva" charset="0"/>
              <a:cs typeface="Calibri Light"/>
            </a:endParaRPr>
          </a:p>
          <a:p>
            <a:pPr marL="233363" lvl="0"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Dispatchable Resources</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Conventional and Storage Resources modeled with dispatch optimization models valuing resource operating characteristics against energy forward price curves</a:t>
            </a:r>
          </a:p>
        </p:txBody>
      </p:sp>
    </p:spTree>
    <p:extLst>
      <p:ext uri="{BB962C8B-B14F-4D97-AF65-F5344CB8AC3E}">
        <p14:creationId xmlns:p14="http://schemas.microsoft.com/office/powerpoint/2010/main" val="42761854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NMV: Market Price Forecasting</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4" name="Rectangle 3"/>
          <p:cNvSpPr/>
          <p:nvPr/>
        </p:nvSpPr>
        <p:spPr>
          <a:xfrm>
            <a:off x="546847" y="1328954"/>
            <a:ext cx="8009323" cy="3454279"/>
          </a:xfrm>
          <a:prstGeom prst="rect">
            <a:avLst/>
          </a:prstGeom>
        </p:spPr>
        <p:txBody>
          <a:bodyPr wrap="square">
            <a:spAutoFit/>
          </a:bodyPr>
          <a:lstStyle/>
          <a:p>
            <a:pPr marL="233363" lvl="0"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Energy Price</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Market Based Forecast, SP15</a:t>
            </a:r>
          </a:p>
          <a:p>
            <a:pPr marL="233363"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A/S Prices</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Spin, Non-spin, regulation</a:t>
            </a:r>
          </a:p>
          <a:p>
            <a:pPr marL="233363" lvl="0"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Natural Gas Prices </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Market Based Forecast, SoCal Delivered</a:t>
            </a:r>
          </a:p>
          <a:p>
            <a:pPr marL="233363" indent="-233363" eaLnBrk="0" hangingPunct="0">
              <a:lnSpc>
                <a:spcPct val="90000"/>
              </a:lnSpc>
              <a:spcBef>
                <a:spcPts val="1404"/>
              </a:spcBef>
              <a:buClr>
                <a:srgbClr val="060606"/>
              </a:buClr>
              <a:buSzPct val="100000"/>
              <a:buFont typeface="Arial" panose="020B0604020202020204" pitchFamily="34" charset="0"/>
              <a:buChar char="•"/>
            </a:pPr>
            <a:r>
              <a:rPr lang="en-US" sz="2000" dirty="0" smtClean="0">
                <a:solidFill>
                  <a:srgbClr val="000000"/>
                </a:solidFill>
                <a:latin typeface="+mn-lt"/>
                <a:ea typeface="Geneva" charset="0"/>
                <a:cs typeface="Calibri Light"/>
              </a:rPr>
              <a:t>GHG Allowances</a:t>
            </a:r>
          </a:p>
          <a:p>
            <a:pPr marL="573088" lvl="1" indent="-285750" eaLnBrk="0" hangingPunct="0">
              <a:lnSpc>
                <a:spcPct val="90000"/>
              </a:lnSpc>
              <a:spcBef>
                <a:spcPts val="1404"/>
              </a:spcBef>
              <a:buClr>
                <a:srgbClr val="060606"/>
              </a:buClr>
              <a:buSzPct val="100000"/>
              <a:buFont typeface="Calibri" panose="020F0502020204030204" pitchFamily="34" charset="0"/>
              <a:buChar char="−"/>
            </a:pPr>
            <a:r>
              <a:rPr lang="en-US" sz="1800" dirty="0" smtClean="0">
                <a:solidFill>
                  <a:srgbClr val="000000"/>
                </a:solidFill>
                <a:latin typeface="+mn-lt"/>
                <a:ea typeface="Geneva" charset="0"/>
                <a:cs typeface="Calibri Light"/>
              </a:rPr>
              <a:t>Market Based Forecast</a:t>
            </a:r>
          </a:p>
        </p:txBody>
      </p:sp>
    </p:spTree>
    <p:extLst>
      <p:ext uri="{BB962C8B-B14F-4D97-AF65-F5344CB8AC3E}">
        <p14:creationId xmlns:p14="http://schemas.microsoft.com/office/powerpoint/2010/main" val="3479772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76200"/>
            <a:ext cx="6477000" cy="838200"/>
          </a:xfrm>
        </p:spPr>
        <p:txBody>
          <a:bodyPr/>
          <a:lstStyle/>
          <a:p>
            <a:r>
              <a:rPr lang="en-US" dirty="0" smtClean="0"/>
              <a:t>Qualitative Evaluation</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4" name="Rectangle 3"/>
          <p:cNvSpPr/>
          <p:nvPr/>
        </p:nvSpPr>
        <p:spPr>
          <a:xfrm>
            <a:off x="315686" y="929196"/>
            <a:ext cx="8297590" cy="6517169"/>
          </a:xfrm>
          <a:prstGeom prst="rect">
            <a:avLst/>
          </a:prstGeom>
        </p:spPr>
        <p:txBody>
          <a:bodyPr wrap="square">
            <a:spAutoFit/>
          </a:bodyPr>
          <a:lstStyle/>
          <a:p>
            <a:pPr lvl="0" eaLnBrk="0" hangingPunct="0">
              <a:spcBef>
                <a:spcPts val="0"/>
              </a:spcBef>
              <a:spcAft>
                <a:spcPts val="300"/>
              </a:spcAft>
              <a:buClr>
                <a:schemeClr val="accent2"/>
              </a:buClr>
              <a:buSzPct val="100000"/>
            </a:pPr>
            <a:r>
              <a:rPr lang="en-US" sz="2000" dirty="0" smtClean="0">
                <a:solidFill>
                  <a:srgbClr val="000000"/>
                </a:solidFill>
                <a:latin typeface="+mn-lt"/>
                <a:ea typeface="Geneva" charset="0"/>
                <a:cs typeface="Calibri Light"/>
              </a:rPr>
              <a:t>Criteria may be considered in the Qualitative Evaluation:</a:t>
            </a:r>
          </a:p>
          <a:p>
            <a:pPr marL="233363" lvl="0" indent="-233363">
              <a:spcBef>
                <a:spcPts val="0"/>
              </a:spcBef>
              <a:spcAft>
                <a:spcPts val="300"/>
              </a:spcAft>
              <a:buFont typeface="Arial" panose="020B0604020202020204" pitchFamily="34" charset="0"/>
              <a:buChar char="•"/>
            </a:pPr>
            <a:r>
              <a:rPr lang="en-US" sz="1800" dirty="0" smtClean="0">
                <a:solidFill>
                  <a:srgbClr val="000000"/>
                </a:solidFill>
                <a:latin typeface="+mn-lt"/>
                <a:ea typeface="Geneva" charset="0"/>
                <a:cs typeface="Calibri Light"/>
              </a:rPr>
              <a:t>Project </a:t>
            </a:r>
            <a:r>
              <a:rPr lang="en-US" sz="1800" dirty="0">
                <a:solidFill>
                  <a:srgbClr val="000000"/>
                </a:solidFill>
                <a:latin typeface="+mn-lt"/>
                <a:ea typeface="Geneva" charset="0"/>
                <a:cs typeface="Calibri Light"/>
              </a:rPr>
              <a:t>development status: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Electrical interconnection status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Permitting status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Fuel and water interconnections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Site control</a:t>
            </a:r>
          </a:p>
          <a:p>
            <a:pPr marL="233363" lvl="0" indent="-233363">
              <a:spcBef>
                <a:spcPts val="0"/>
              </a:spcBef>
              <a:spcAft>
                <a:spcPts val="300"/>
              </a:spcAft>
              <a:buFont typeface="Arial" panose="020B0604020202020204" pitchFamily="34" charset="0"/>
              <a:buChar char="•"/>
            </a:pPr>
            <a:r>
              <a:rPr lang="en-US" sz="1800" dirty="0">
                <a:solidFill>
                  <a:srgbClr val="000000"/>
                </a:solidFill>
                <a:latin typeface="+mn-lt"/>
                <a:ea typeface="Geneva" charset="0"/>
                <a:cs typeface="Calibri Light"/>
              </a:rPr>
              <a:t>Developer attributes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Project financing</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Development experience</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Project viability</a:t>
            </a:r>
          </a:p>
          <a:p>
            <a:pPr marL="233363" lvl="0" indent="-233363">
              <a:spcBef>
                <a:spcPts val="0"/>
              </a:spcBef>
              <a:spcAft>
                <a:spcPts val="300"/>
              </a:spcAft>
              <a:buFont typeface="Arial" panose="020B0604020202020204" pitchFamily="34" charset="0"/>
              <a:buChar char="•"/>
            </a:pPr>
            <a:r>
              <a:rPr lang="en-US" sz="1800" dirty="0">
                <a:solidFill>
                  <a:srgbClr val="000000"/>
                </a:solidFill>
                <a:latin typeface="+mn-lt"/>
                <a:ea typeface="Geneva" charset="0"/>
                <a:cs typeface="Calibri Light"/>
              </a:rPr>
              <a:t>Diverse Business Enterprise (“DBE”) </a:t>
            </a:r>
            <a:r>
              <a:rPr lang="en-US" sz="1800" dirty="0" smtClean="0">
                <a:solidFill>
                  <a:srgbClr val="000000"/>
                </a:solidFill>
                <a:latin typeface="+mn-lt"/>
                <a:ea typeface="Geneva" charset="0"/>
                <a:cs typeface="Calibri Light"/>
              </a:rPr>
              <a:t>status</a:t>
            </a:r>
          </a:p>
          <a:p>
            <a:pPr marL="233363" lvl="0" indent="-233363">
              <a:spcBef>
                <a:spcPts val="0"/>
              </a:spcBef>
              <a:spcAft>
                <a:spcPts val="300"/>
              </a:spcAft>
              <a:buFont typeface="Arial" panose="020B0604020202020204" pitchFamily="34" charset="0"/>
              <a:buChar char="•"/>
            </a:pPr>
            <a:r>
              <a:rPr lang="en-US" sz="1800" dirty="0" smtClean="0">
                <a:solidFill>
                  <a:srgbClr val="000000"/>
                </a:solidFill>
                <a:latin typeface="+mn-lt"/>
                <a:ea typeface="Geneva" charset="0"/>
                <a:cs typeface="Calibri Light"/>
              </a:rPr>
              <a:t>Loading Order Ranking</a:t>
            </a:r>
            <a:endParaRPr lang="en-US" sz="1800" dirty="0">
              <a:solidFill>
                <a:srgbClr val="000000"/>
              </a:solidFill>
              <a:latin typeface="+mn-lt"/>
              <a:ea typeface="Geneva" charset="0"/>
              <a:cs typeface="Calibri Light"/>
            </a:endParaRPr>
          </a:p>
          <a:p>
            <a:pPr marL="233363" lvl="0" indent="-233363">
              <a:spcBef>
                <a:spcPts val="0"/>
              </a:spcBef>
              <a:spcAft>
                <a:spcPts val="300"/>
              </a:spcAft>
              <a:buFont typeface="Arial" panose="020B0604020202020204" pitchFamily="34" charset="0"/>
              <a:buChar char="•"/>
            </a:pPr>
            <a:r>
              <a:rPr lang="en-US" sz="1800" dirty="0">
                <a:solidFill>
                  <a:srgbClr val="000000"/>
                </a:solidFill>
                <a:latin typeface="+mn-lt"/>
                <a:ea typeface="Geneva" charset="0"/>
                <a:cs typeface="Calibri Light"/>
              </a:rPr>
              <a:t>Other attributes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Contribution to other procurement targets (CHP, RPS, Energy Storage)</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Non-quantifiable flexibility and curtailment options</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Portfolio fit (Capacity, energy, term, etc.)</a:t>
            </a:r>
          </a:p>
          <a:p>
            <a:pPr marL="627063" lvl="1" indent="-285750">
              <a:spcBef>
                <a:spcPts val="0"/>
              </a:spcBef>
              <a:spcAft>
                <a:spcPts val="300"/>
              </a:spcAft>
              <a:buFont typeface="Calibri" panose="020F0502020204030204" pitchFamily="34" charset="0"/>
              <a:buChar char="−"/>
            </a:pPr>
            <a:r>
              <a:rPr lang="en-US" sz="1600" dirty="0">
                <a:solidFill>
                  <a:srgbClr val="000000"/>
                </a:solidFill>
                <a:latin typeface="+mn-lt"/>
                <a:ea typeface="Geneva" charset="0"/>
                <a:cs typeface="Calibri Light"/>
              </a:rPr>
              <a:t>Technology risk</a:t>
            </a:r>
          </a:p>
          <a:p>
            <a:pPr marL="800100" lvl="1" indent="-342900" eaLnBrk="0" hangingPunct="0">
              <a:lnSpc>
                <a:spcPct val="90000"/>
              </a:lnSpc>
              <a:spcBef>
                <a:spcPts val="1404"/>
              </a:spcBef>
              <a:buClr>
                <a:schemeClr val="accent2"/>
              </a:buClr>
              <a:buSzPct val="100000"/>
              <a:buFont typeface="Courier New" panose="02070309020205020404" pitchFamily="49" charset="0"/>
              <a:buChar char="o"/>
            </a:pPr>
            <a:endParaRPr lang="en-US" sz="2000" dirty="0" smtClean="0">
              <a:solidFill>
                <a:srgbClr val="000000"/>
              </a:solidFill>
              <a:latin typeface="+mn-lt"/>
              <a:ea typeface="Geneva" charset="0"/>
              <a:cs typeface="Calibri Light"/>
            </a:endParaRPr>
          </a:p>
          <a:p>
            <a:pPr marL="800100" lvl="1" indent="-342900" eaLnBrk="0" hangingPunct="0">
              <a:lnSpc>
                <a:spcPct val="90000"/>
              </a:lnSpc>
              <a:spcBef>
                <a:spcPts val="1404"/>
              </a:spcBef>
              <a:buClr>
                <a:schemeClr val="accent2"/>
              </a:buClr>
              <a:buSzPct val="100000"/>
              <a:buFont typeface="Courier New" panose="02070309020205020404" pitchFamily="49" charset="0"/>
              <a:buChar char="o"/>
            </a:pPr>
            <a:endParaRPr lang="en-US" sz="2000" dirty="0" smtClean="0">
              <a:solidFill>
                <a:srgbClr val="000000"/>
              </a:solidFill>
              <a:latin typeface="+mn-lt"/>
              <a:ea typeface="Geneva" charset="0"/>
              <a:cs typeface="Calibri Light"/>
            </a:endParaRPr>
          </a:p>
          <a:p>
            <a:pPr marL="800100" lvl="1" indent="-342900" eaLnBrk="0" hangingPunct="0">
              <a:lnSpc>
                <a:spcPct val="90000"/>
              </a:lnSpc>
              <a:spcBef>
                <a:spcPts val="1404"/>
              </a:spcBef>
              <a:buClr>
                <a:schemeClr val="accent2"/>
              </a:buClr>
              <a:buSzPct val="100000"/>
              <a:buFont typeface="Courier New" panose="02070309020205020404" pitchFamily="49" charset="0"/>
              <a:buChar char="o"/>
            </a:pPr>
            <a:endParaRPr lang="en-US" sz="2000" dirty="0" smtClean="0">
              <a:solidFill>
                <a:srgbClr val="000000"/>
              </a:solidFill>
              <a:latin typeface="+mn-lt"/>
              <a:ea typeface="Geneva" charset="0"/>
              <a:cs typeface="Calibri Light"/>
            </a:endParaRPr>
          </a:p>
        </p:txBody>
      </p:sp>
    </p:spTree>
    <p:extLst>
      <p:ext uri="{BB962C8B-B14F-4D97-AF65-F5344CB8AC3E}">
        <p14:creationId xmlns:p14="http://schemas.microsoft.com/office/powerpoint/2010/main" val="2408887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Rectangle 2"/>
          <p:cNvSpPr>
            <a:spLocks noGrp="1" noChangeArrowheads="1"/>
          </p:cNvSpPr>
          <p:nvPr>
            <p:ph type="ctrTitle" idx="4294967295"/>
          </p:nvPr>
        </p:nvSpPr>
        <p:spPr>
          <a:xfrm>
            <a:off x="1981200" y="3305175"/>
            <a:ext cx="4960960" cy="971550"/>
          </a:xfrm>
          <a:prstGeom prst="rect">
            <a:avLst/>
          </a:prstGeo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Contractual Requirements - </a:t>
            </a:r>
            <a:br>
              <a:rPr lang="en-US" dirty="0" smtClean="0"/>
            </a:br>
            <a:r>
              <a:rPr lang="en-US" dirty="0" smtClean="0"/>
              <a:t>PPA </a:t>
            </a:r>
            <a:r>
              <a:rPr lang="en-US" dirty="0"/>
              <a:t>Terms and Credit </a:t>
            </a:r>
            <a:r>
              <a:rPr lang="en-US" dirty="0" smtClean="0"/>
              <a:t>Requirements</a:t>
            </a:r>
            <a:r>
              <a:rPr lang="en-US" dirty="0"/>
              <a:t/>
            </a:r>
            <a:br>
              <a:rPr lang="en-US" dirty="0"/>
            </a:br>
            <a:r>
              <a:rPr lang="en-US" altLang="en-US" sz="2800" dirty="0" smtClean="0">
                <a:latin typeface="Book Antiqua" pitchFamily="18" charset="0"/>
                <a:cs typeface="Arial" pitchFamily="34" charset="0"/>
              </a:rPr>
              <a:t/>
            </a:r>
            <a:br>
              <a:rPr lang="en-US" altLang="en-US" sz="2800" dirty="0" smtClean="0">
                <a:latin typeface="Book Antiqua" pitchFamily="18" charset="0"/>
                <a:cs typeface="Arial" pitchFamily="34" charset="0"/>
              </a:rPr>
            </a:br>
            <a:endParaRPr lang="en-US" sz="31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
        <p:nvSpPr>
          <p:cNvPr id="8" name="TextBox 7"/>
          <p:cNvSpPr txBox="1"/>
          <p:nvPr/>
        </p:nvSpPr>
        <p:spPr>
          <a:xfrm>
            <a:off x="4894521" y="4679425"/>
            <a:ext cx="2373983" cy="553998"/>
          </a:xfrm>
          <a:prstGeom prst="rect">
            <a:avLst/>
          </a:prstGeom>
          <a:noFill/>
        </p:spPr>
        <p:txBody>
          <a:bodyPr wrap="none" lIns="0" tIns="0" rIns="0" bIns="0" rtlCol="0">
            <a:spAutoFit/>
          </a:bodyPr>
          <a:lstStyle/>
          <a:p>
            <a:pPr algn="ctr"/>
            <a:r>
              <a:rPr lang="en-US" sz="2000" dirty="0" smtClean="0">
                <a:solidFill>
                  <a:srgbClr val="000000"/>
                </a:solidFill>
                <a:latin typeface="+mn-lt"/>
              </a:rPr>
              <a:t>Tom Saile</a:t>
            </a:r>
          </a:p>
          <a:p>
            <a:pPr algn="ctr"/>
            <a:r>
              <a:rPr lang="en-US" sz="1600" dirty="0" smtClean="0">
                <a:solidFill>
                  <a:srgbClr val="000000"/>
                </a:solidFill>
                <a:latin typeface="+mn-lt"/>
              </a:rPr>
              <a:t>Energy Contracts Originator</a:t>
            </a:r>
          </a:p>
        </p:txBody>
      </p:sp>
      <p:sp>
        <p:nvSpPr>
          <p:cNvPr id="9" name="TextBox 8"/>
          <p:cNvSpPr txBox="1"/>
          <p:nvPr/>
        </p:nvSpPr>
        <p:spPr>
          <a:xfrm>
            <a:off x="1588220" y="4679425"/>
            <a:ext cx="3136180" cy="553998"/>
          </a:xfrm>
          <a:prstGeom prst="rect">
            <a:avLst/>
          </a:prstGeom>
          <a:noFill/>
        </p:spPr>
        <p:txBody>
          <a:bodyPr wrap="none" lIns="0" tIns="0" rIns="0" bIns="0" rtlCol="0">
            <a:spAutoFit/>
          </a:bodyPr>
          <a:lstStyle/>
          <a:p>
            <a:pPr algn="ctr"/>
            <a:r>
              <a:rPr lang="en-US" sz="2000" dirty="0" err="1" smtClean="0">
                <a:solidFill>
                  <a:srgbClr val="000000"/>
                </a:solidFill>
                <a:latin typeface="+mn-lt"/>
              </a:rPr>
              <a:t>Remi</a:t>
            </a:r>
            <a:r>
              <a:rPr lang="en-US" sz="2000" dirty="0" smtClean="0">
                <a:solidFill>
                  <a:srgbClr val="000000"/>
                </a:solidFill>
                <a:latin typeface="+mn-lt"/>
              </a:rPr>
              <a:t> Raphael </a:t>
            </a:r>
          </a:p>
          <a:p>
            <a:pPr algn="ctr"/>
            <a:r>
              <a:rPr lang="en-US" sz="1600" dirty="0" smtClean="0">
                <a:solidFill>
                  <a:srgbClr val="000000"/>
                </a:solidFill>
                <a:latin typeface="+mn-lt"/>
              </a:rPr>
              <a:t>Quantitative Risk &amp; Controls Manager</a:t>
            </a:r>
          </a:p>
        </p:txBody>
      </p:sp>
    </p:spTree>
    <p:extLst>
      <p:ext uri="{BB962C8B-B14F-4D97-AF65-F5344CB8AC3E}">
        <p14:creationId xmlns:p14="http://schemas.microsoft.com/office/powerpoint/2010/main" val="2757683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228600"/>
            <a:ext cx="8462681" cy="728133"/>
          </a:xfrm>
        </p:spPr>
        <p:txBody>
          <a:bodyPr/>
          <a:lstStyle/>
          <a:p>
            <a:r>
              <a:rPr lang="en-US" altLang="en-US" dirty="0" smtClean="0">
                <a:latin typeface="+mj-lt"/>
              </a:rPr>
              <a:t>Initial Collateral Requirement</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988465"/>
              </p:ext>
            </p:extLst>
          </p:nvPr>
        </p:nvGraphicFramePr>
        <p:xfrm>
          <a:off x="457200" y="1215661"/>
          <a:ext cx="8001000" cy="467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3709864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1"/>
            <a:ext cx="8283388" cy="932329"/>
          </a:xfrm>
        </p:spPr>
        <p:txBody>
          <a:bodyPr/>
          <a:lstStyle/>
          <a:p>
            <a:r>
              <a:rPr lang="en-US" dirty="0" smtClean="0">
                <a:latin typeface="+mj-lt"/>
              </a:rPr>
              <a:t>Ongoing </a:t>
            </a:r>
            <a:r>
              <a:rPr lang="en-US" dirty="0">
                <a:latin typeface="+mj-lt"/>
              </a:rPr>
              <a:t>Collateral requirement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4780598"/>
              </p:ext>
            </p:extLst>
          </p:nvPr>
        </p:nvGraphicFramePr>
        <p:xfrm>
          <a:off x="251013" y="1120987"/>
          <a:ext cx="8563378" cy="4790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12"/>
          </p:nvPr>
        </p:nvSpPr>
        <p:spPr>
          <a:xfrm>
            <a:off x="6942160" y="6380328"/>
            <a:ext cx="2133600" cy="365125"/>
          </a:xfrm>
        </p:spPr>
        <p:txBody>
          <a:bodyPr/>
          <a:lstStyle/>
          <a:p>
            <a:pPr>
              <a:defRPr/>
            </a:pPr>
            <a:fld id="{B33E5460-3054-4924-B63F-B7352C0A15A7}" type="slidenum">
              <a:rPr lang="en-US" smtClean="0"/>
              <a:pPr>
                <a:defRPr/>
              </a:pPr>
              <a:t>55</a:t>
            </a:fld>
            <a:endParaRPr lang="en-US" dirty="0"/>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152867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5710" y="333327"/>
            <a:ext cx="8296290" cy="523220"/>
          </a:xfrm>
          <a:prstGeom prst="rect">
            <a:avLst/>
          </a:prstGeom>
        </p:spPr>
        <p:txBody>
          <a:bodyPr wrap="square">
            <a:spAutoFit/>
          </a:bodyPr>
          <a:lstStyle/>
          <a:p>
            <a:pPr lvl="0">
              <a:tabLst>
                <a:tab pos="457200" algn="l"/>
              </a:tabLst>
            </a:pPr>
            <a:r>
              <a:rPr lang="en-US" sz="2800" b="1" dirty="0" smtClean="0">
                <a:solidFill>
                  <a:srgbClr val="000000"/>
                </a:solidFill>
                <a:latin typeface="+mn-lt"/>
              </a:rPr>
              <a:t>Overview of Credit Application</a:t>
            </a:r>
            <a:endParaRPr lang="en-US" altLang="en-US" sz="2800" b="1" dirty="0">
              <a:solidFill>
                <a:srgbClr val="000000"/>
              </a:solidFill>
              <a:latin typeface="+mn-lt"/>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96102402"/>
              </p:ext>
            </p:extLst>
          </p:nvPr>
        </p:nvGraphicFramePr>
        <p:xfrm>
          <a:off x="85710" y="1115175"/>
          <a:ext cx="6995160" cy="182880"/>
        </p:xfrm>
        <a:graphic>
          <a:graphicData uri="http://schemas.openxmlformats.org/drawingml/2006/table">
            <a:tbl>
              <a:tblPr>
                <a:tableStyleId>{5C22544A-7EE6-4342-B048-85BDC9FD1C3A}</a:tableStyleId>
              </a:tblPr>
              <a:tblGrid>
                <a:gridCol w="6995160"/>
              </a:tblGrid>
              <a:tr h="0">
                <a:tc>
                  <a:txBody>
                    <a:bodyPr/>
                    <a:lstStyle/>
                    <a:p>
                      <a:pPr marL="0" marR="0" hangingPunct="0">
                        <a:spcBef>
                          <a:spcPts val="0"/>
                        </a:spcBef>
                        <a:spcAft>
                          <a:spcPts val="0"/>
                        </a:spcAft>
                      </a:pPr>
                      <a:r>
                        <a:rPr lang="en-US" sz="1200" dirty="0">
                          <a:solidFill>
                            <a:srgbClr val="000000"/>
                          </a:solidFill>
                          <a:effectLst/>
                        </a:rPr>
                        <a:t>General Information</a:t>
                      </a:r>
                      <a:endParaRPr lang="en-US" sz="1200" b="1" dirty="0">
                        <a:solidFill>
                          <a:srgbClr val="000000"/>
                        </a:solidFill>
                        <a:effectLst/>
                        <a:latin typeface="Times New Roman"/>
                      </a:endParaRPr>
                    </a:p>
                  </a:txBody>
                  <a:tcPr marL="68580" marR="68580" marT="0" marB="0"/>
                </a:tc>
              </a:tr>
            </a:tbl>
          </a:graphicData>
        </a:graphic>
      </p:graphicFrame>
      <p:sp>
        <p:nvSpPr>
          <p:cNvPr id="12" name="Rectangle 4"/>
          <p:cNvSpPr>
            <a:spLocks noChangeArrowheads="1"/>
          </p:cNvSpPr>
          <p:nvPr/>
        </p:nvSpPr>
        <p:spPr bwMode="auto">
          <a:xfrm>
            <a:off x="251011" y="1442047"/>
            <a:ext cx="8399929"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Legal Company Name</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Doing Business As (DBA)</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___________________________________________________________________________________________________________</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Credit Support Provider (Legal company name of Guarantor)</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Street Address			City			State	Zip Code</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eaLnBrk="0" hangingPunct="0"/>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US" altLang="en-US" sz="1000" u="sng" dirty="0">
                <a:solidFill>
                  <a:srgbClr val="000000"/>
                </a:solidFill>
                <a:latin typeface="Arial" pitchFamily="34" charset="0"/>
                <a:ea typeface="Times New Roman" pitchFamily="18" charset="0"/>
                <a:cs typeface="Arial" pitchFamily="34" charset="0"/>
              </a:rPr>
              <a:t>		</a:t>
            </a:r>
            <a:endParaRPr lang="en-US" altLang="en-US" sz="900" dirty="0">
              <a:solidFill>
                <a:srgbClr val="0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Federal Tax ID #						</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Organized &amp; existing under the laws of</a:t>
            </a:r>
            <a:r>
              <a:rPr kumimoji="0" lang="en-US" alt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(State)</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Year Incorporated/Established</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Primary Contacts: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Credit Issues Contact:</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Name</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Title</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Phone </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FAX</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E-Mail</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Business Issues Contact:</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Name</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Title</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Phone </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FAX</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E-Mail</a:t>
            </a:r>
            <a:r>
              <a:rPr kumimoji="0" lang="en-US" altLang="en-US" sz="10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86350994"/>
              </p:ext>
            </p:extLst>
          </p:nvPr>
        </p:nvGraphicFramePr>
        <p:xfrm>
          <a:off x="85710" y="4535155"/>
          <a:ext cx="6995160" cy="182880"/>
        </p:xfrm>
        <a:graphic>
          <a:graphicData uri="http://schemas.openxmlformats.org/drawingml/2006/table">
            <a:tbl>
              <a:tblPr>
                <a:tableStyleId>{5C22544A-7EE6-4342-B048-85BDC9FD1C3A}</a:tableStyleId>
              </a:tblPr>
              <a:tblGrid>
                <a:gridCol w="6995160"/>
              </a:tblGrid>
              <a:tr h="0">
                <a:tc>
                  <a:txBody>
                    <a:bodyPr/>
                    <a:lstStyle/>
                    <a:p>
                      <a:pPr marL="0" marR="0" hangingPunct="0">
                        <a:spcBef>
                          <a:spcPts val="0"/>
                        </a:spcBef>
                        <a:spcAft>
                          <a:spcPts val="0"/>
                        </a:spcAft>
                      </a:pPr>
                      <a:r>
                        <a:rPr lang="en-US" sz="1200" dirty="0">
                          <a:solidFill>
                            <a:srgbClr val="000000"/>
                          </a:solidFill>
                          <a:effectLst/>
                        </a:rPr>
                        <a:t>Please provide the following information with this application:</a:t>
                      </a:r>
                      <a:endParaRPr lang="en-US" sz="1000" dirty="0">
                        <a:solidFill>
                          <a:srgbClr val="000000"/>
                        </a:solidFill>
                        <a:effectLst/>
                        <a:latin typeface="Times New Roman"/>
                        <a:ea typeface="Times New Roman"/>
                      </a:endParaRPr>
                    </a:p>
                  </a:txBody>
                  <a:tcPr marL="68580" marR="68580" marT="0" marB="0"/>
                </a:tc>
              </a:tr>
            </a:tbl>
          </a:graphicData>
        </a:graphic>
      </p:graphicFrame>
      <p:sp>
        <p:nvSpPr>
          <p:cNvPr id="14" name="Rectangle 5"/>
          <p:cNvSpPr>
            <a:spLocks noChangeArrowheads="1"/>
          </p:cNvSpPr>
          <p:nvPr/>
        </p:nvSpPr>
        <p:spPr bwMode="auto">
          <a:xfrm>
            <a:off x="85710" y="4913361"/>
            <a:ext cx="893821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alt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Most recent three (3) fiscal years’, CPA-audited, financial statements including notes to the financial statements.</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When using a credit support provider, include most recent three (3) fiscal years’, CPA-audited, financial statements of the credit support provider.</a:t>
            </a: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 need to attach financial statements when they are available on the web, provide address:____________________________________</a:t>
            </a:r>
            <a:endParaRPr kumimoji="0" lang="en-US" altLang="en-US"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6"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Tree>
    <p:extLst>
      <p:ext uri="{BB962C8B-B14F-4D97-AF65-F5344CB8AC3E}">
        <p14:creationId xmlns:p14="http://schemas.microsoft.com/office/powerpoint/2010/main" val="2076891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8" y="71920"/>
            <a:ext cx="6477000" cy="838200"/>
          </a:xfrm>
        </p:spPr>
        <p:txBody>
          <a:bodyPr/>
          <a:lstStyle/>
          <a:p>
            <a:r>
              <a:rPr lang="en-US" dirty="0" smtClean="0"/>
              <a:t>PPA Overview</a:t>
            </a:r>
            <a:endParaRPr lang="en-US" dirty="0"/>
          </a:p>
        </p:txBody>
      </p:sp>
      <p:sp>
        <p:nvSpPr>
          <p:cNvPr id="6" name="Footer Placeholder 2"/>
          <p:cNvSpPr txBox="1">
            <a:spLocks/>
          </p:cNvSpPr>
          <p:nvPr/>
        </p:nvSpPr>
        <p:spPr>
          <a:xfrm>
            <a:off x="816429" y="6191716"/>
            <a:ext cx="7739742" cy="365125"/>
          </a:xfrm>
          <a:prstGeom prst="rect">
            <a:avLst/>
          </a:prstGeom>
        </p:spPr>
        <p:txBody>
          <a:bodyPr vert="horz" lIns="91440" tIns="45720" rIns="91440" bIns="45720" rtlCol="0" anchor="ctr"/>
          <a:lstStyle>
            <a:defPPr>
              <a:defRPr lang="en-US"/>
            </a:defPPr>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indent="0" algn="ctr">
              <a:buFont typeface="+mj-lt"/>
              <a:buNone/>
              <a:defRPr/>
            </a:pPr>
            <a:r>
              <a:rPr lang="en-US" sz="1800" b="1" smtClean="0">
                <a:latin typeface="+mn-lt"/>
              </a:rPr>
              <a:t>SDG&amp;E 2014 All Source RFO - Bidders Conference</a:t>
            </a:r>
            <a:endParaRPr lang="en-US" sz="1800" b="1" dirty="0">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216897"/>
            <a:ext cx="8724900" cy="3552825"/>
          </a:xfrm>
          <a:prstGeom prst="rect">
            <a:avLst/>
          </a:prstGeom>
          <a:ln w="76200"/>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301495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88" y="71920"/>
            <a:ext cx="6477000" cy="838200"/>
          </a:xfrm>
        </p:spPr>
        <p:txBody>
          <a:bodyPr/>
          <a:lstStyle/>
          <a:p>
            <a:r>
              <a:rPr lang="en-US" dirty="0" smtClean="0"/>
              <a:t>PPA Overview - Continued</a:t>
            </a:r>
            <a:endParaRPr lang="en-US" dirty="0"/>
          </a:p>
        </p:txBody>
      </p:sp>
      <p:sp>
        <p:nvSpPr>
          <p:cNvPr id="6" name="Footer Placeholder 2"/>
          <p:cNvSpPr txBox="1">
            <a:spLocks/>
          </p:cNvSpPr>
          <p:nvPr/>
        </p:nvSpPr>
        <p:spPr>
          <a:xfrm>
            <a:off x="816429" y="6191716"/>
            <a:ext cx="7739742" cy="365125"/>
          </a:xfrm>
          <a:prstGeom prst="rect">
            <a:avLst/>
          </a:prstGeom>
        </p:spPr>
        <p:txBody>
          <a:bodyPr vert="horz" lIns="91440" tIns="45720" rIns="91440" bIns="45720" rtlCol="0" anchor="ctr"/>
          <a:lstStyle>
            <a:defPPr>
              <a:defRPr lang="en-US"/>
            </a:defPPr>
            <a:lvl1pPr marL="171450" marR="0" indent="-171450" algn="l" defTabSz="914400" rtl="0" eaLnBrk="1" fontAlgn="base" latinLnBrk="0" hangingPunct="1">
              <a:lnSpc>
                <a:spcPct val="90000"/>
              </a:lnSpc>
              <a:spcBef>
                <a:spcPct val="0"/>
              </a:spcBef>
              <a:spcAft>
                <a:spcPct val="0"/>
              </a:spcAft>
              <a:buClrTx/>
              <a:buSzTx/>
              <a:buFont typeface="+mj-lt"/>
              <a:buAutoNum type="arabicParenR"/>
              <a:tabLs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0" indent="0" algn="ctr">
              <a:buFont typeface="+mj-lt"/>
              <a:buNone/>
              <a:defRPr/>
            </a:pPr>
            <a:r>
              <a:rPr lang="en-US" sz="1800" b="1" smtClean="0">
                <a:latin typeface="+mn-lt"/>
              </a:rPr>
              <a:t>SDG&amp;E 2014 All Source RFO - Bidders Conference</a:t>
            </a:r>
            <a:endParaRPr lang="en-US" sz="1800" b="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358674"/>
            <a:ext cx="8724900" cy="3409950"/>
          </a:xfrm>
          <a:prstGeom prst="rect">
            <a:avLst/>
          </a:prstGeom>
          <a:ln w="76200"/>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911301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00"/>
                </a:solidFill>
              </a:rPr>
              <a:t>EE / DR Programs </a:t>
            </a:r>
            <a:r>
              <a:rPr lang="en-US" sz="3200" b="1" dirty="0">
                <a:solidFill>
                  <a:srgbClr val="000000"/>
                </a:solidFill>
              </a:rPr>
              <a:t>B</a:t>
            </a:r>
            <a:r>
              <a:rPr lang="en-US" sz="3200" b="1" dirty="0" smtClean="0">
                <a:solidFill>
                  <a:srgbClr val="000000"/>
                </a:solidFill>
              </a:rPr>
              <a:t>reakout                             (E3 Calculator training)</a:t>
            </a:r>
            <a:endParaRPr lang="en-US" sz="3200" b="1" dirty="0">
              <a:solidFill>
                <a:srgbClr val="000000"/>
              </a:solidFill>
            </a:endParaRPr>
          </a:p>
        </p:txBody>
      </p:sp>
      <p:sp>
        <p:nvSpPr>
          <p:cNvPr id="14337" name="Rectangle 2"/>
          <p:cNvSpPr>
            <a:spLocks noGrp="1" noChangeArrowheads="1"/>
          </p:cNvSpPr>
          <p:nvPr>
            <p:ph type="ctrTitle" idx="4294967295"/>
          </p:nvPr>
        </p:nvSpPr>
        <p:spPr>
          <a:xfrm>
            <a:off x="1613647" y="3210050"/>
            <a:ext cx="5840873" cy="676149"/>
          </a:xfrm>
          <a:prstGeom prst="rect">
            <a:avLst/>
          </a:prstGeom>
        </p:spPr>
        <p:txBody>
          <a:bodyPr>
            <a:noAutofit/>
          </a:bodyPr>
          <a:lstStyle/>
          <a:p>
            <a:pPr algn="ct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altLang="en-US" sz="3200" dirty="0" smtClean="0">
                <a:cs typeface="Arial" pitchFamily="34" charset="0"/>
              </a:rPr>
              <a:t/>
            </a:r>
            <a:br>
              <a:rPr lang="en-US" altLang="en-US" sz="3200" dirty="0" smtClean="0">
                <a:cs typeface="Arial" pitchFamily="34" charset="0"/>
              </a:rPr>
            </a:br>
            <a:endParaRPr lang="en-US" sz="3200" dirty="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Tree>
    <p:extLst>
      <p:ext uri="{BB962C8B-B14F-4D97-AF65-F5344CB8AC3E}">
        <p14:creationId xmlns:p14="http://schemas.microsoft.com/office/powerpoint/2010/main" val="410012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337" name="Rectangle 2"/>
          <p:cNvSpPr>
            <a:spLocks noGrp="1" noChangeArrowheads="1"/>
          </p:cNvSpPr>
          <p:nvPr>
            <p:ph type="ctrTitle" idx="4294967295"/>
          </p:nvPr>
        </p:nvSpPr>
        <p:spPr>
          <a:xfrm>
            <a:off x="2241176" y="2416175"/>
            <a:ext cx="4500279" cy="1470025"/>
          </a:xfrm>
          <a:prstGeom prst="rect">
            <a:avLst/>
          </a:prstGeom>
        </p:spPr>
        <p:txBody>
          <a:bodyPr>
            <a:noAutofit/>
          </a:bodyPr>
          <a:lstStyle/>
          <a:p>
            <a:pPr algn="ctr"/>
            <a:r>
              <a:rPr lang="en-US" altLang="en-US" sz="3200" dirty="0" smtClean="0">
                <a:latin typeface="Book Antiqua" pitchFamily="18" charset="0"/>
                <a:cs typeface="Arial" pitchFamily="34" charset="0"/>
              </a:rPr>
              <a:t/>
            </a:r>
            <a:br>
              <a:rPr lang="en-US" altLang="en-US" sz="3200" dirty="0" smtClean="0">
                <a:latin typeface="Book Antiqua" pitchFamily="18" charset="0"/>
                <a:cs typeface="Arial" pitchFamily="34" charset="0"/>
              </a:rPr>
            </a:br>
            <a:r>
              <a:rPr lang="en-US" altLang="en-US" sz="3200" dirty="0" smtClean="0">
                <a:cs typeface="Arial" pitchFamily="34" charset="0"/>
              </a:rPr>
              <a:t>Welcome</a:t>
            </a:r>
            <a:r>
              <a:rPr lang="en-US" altLang="en-US" sz="3200" dirty="0" smtClean="0">
                <a:latin typeface="Book Antiqua" pitchFamily="18" charset="0"/>
                <a:cs typeface="Arial" pitchFamily="34" charset="0"/>
              </a:rPr>
              <a:t/>
            </a:r>
            <a:br>
              <a:rPr lang="en-US" altLang="en-US" sz="3200" dirty="0" smtClean="0">
                <a:latin typeface="Book Antiqua" pitchFamily="18" charset="0"/>
                <a:cs typeface="Arial" pitchFamily="34" charset="0"/>
              </a:rPr>
            </a:br>
            <a:endParaRPr lang="en-US" sz="3200" b="1" dirty="0" smtClean="0">
              <a:latin typeface="Book Antiqua" pitchFamily="18" charset="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6</a:t>
            </a:fld>
            <a:endParaRPr lang="en-US" dirty="0"/>
          </a:p>
        </p:txBody>
      </p:sp>
      <p:sp>
        <p:nvSpPr>
          <p:cNvPr id="3" name="TextBox 2"/>
          <p:cNvSpPr txBox="1"/>
          <p:nvPr/>
        </p:nvSpPr>
        <p:spPr>
          <a:xfrm>
            <a:off x="3220752" y="4752754"/>
            <a:ext cx="2626296" cy="553998"/>
          </a:xfrm>
          <a:prstGeom prst="rect">
            <a:avLst/>
          </a:prstGeom>
          <a:noFill/>
        </p:spPr>
        <p:txBody>
          <a:bodyPr wrap="none" lIns="0" tIns="0" rIns="0" bIns="0" rtlCol="0">
            <a:spAutoFit/>
          </a:bodyPr>
          <a:lstStyle/>
          <a:p>
            <a:pPr algn="ctr"/>
            <a:r>
              <a:rPr lang="en-US" sz="2000" dirty="0" smtClean="0">
                <a:solidFill>
                  <a:srgbClr val="060606"/>
                </a:solidFill>
                <a:latin typeface="+mn-lt"/>
              </a:rPr>
              <a:t>Victor Vilaplana</a:t>
            </a:r>
          </a:p>
          <a:p>
            <a:pPr algn="ctr"/>
            <a:r>
              <a:rPr lang="en-US" sz="1600" dirty="0" smtClean="0">
                <a:solidFill>
                  <a:srgbClr val="060606"/>
                </a:solidFill>
                <a:latin typeface="+mn-lt"/>
              </a:rPr>
              <a:t>VP, Electric &amp; Fuel </a:t>
            </a:r>
            <a:r>
              <a:rPr lang="en-US" sz="1600" dirty="0">
                <a:solidFill>
                  <a:srgbClr val="060606"/>
                </a:solidFill>
                <a:latin typeface="+mn-lt"/>
              </a:rPr>
              <a:t>Procurement</a:t>
            </a:r>
          </a:p>
        </p:txBody>
      </p:sp>
    </p:spTree>
    <p:extLst>
      <p:ext uri="{BB962C8B-B14F-4D97-AF65-F5344CB8AC3E}">
        <p14:creationId xmlns:p14="http://schemas.microsoft.com/office/powerpoint/2010/main" val="1191442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00"/>
                </a:solidFill>
              </a:rPr>
              <a:t>Interconnection Overview</a:t>
            </a:r>
            <a:endParaRPr lang="en-US" sz="3200" b="1" dirty="0">
              <a:solidFill>
                <a:srgbClr val="000000"/>
              </a:solidFill>
            </a:endParaRPr>
          </a:p>
        </p:txBody>
      </p:sp>
      <p:sp>
        <p:nvSpPr>
          <p:cNvPr id="14337" name="Rectangle 2"/>
          <p:cNvSpPr>
            <a:spLocks noGrp="1" noChangeArrowheads="1"/>
          </p:cNvSpPr>
          <p:nvPr>
            <p:ph type="ctrTitle" idx="4294967295"/>
          </p:nvPr>
        </p:nvSpPr>
        <p:spPr>
          <a:xfrm>
            <a:off x="1981200" y="3210050"/>
            <a:ext cx="4960960" cy="676149"/>
          </a:xfrm>
          <a:prstGeom prst="rect">
            <a:avLst/>
          </a:prstGeo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altLang="en-US" sz="2800" dirty="0" smtClean="0">
                <a:latin typeface="Book Antiqua" pitchFamily="18" charset="0"/>
                <a:cs typeface="Arial" pitchFamily="34" charset="0"/>
              </a:rPr>
              <a:t/>
            </a:r>
            <a:br>
              <a:rPr lang="en-US" altLang="en-US" sz="2800" dirty="0" smtClean="0">
                <a:latin typeface="Book Antiqua" pitchFamily="18" charset="0"/>
                <a:cs typeface="Arial" pitchFamily="34" charset="0"/>
              </a:rPr>
            </a:br>
            <a:endParaRPr lang="en-US" sz="31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8214" y="4663903"/>
            <a:ext cx="4010458" cy="553998"/>
          </a:xfrm>
          <a:prstGeom prst="rect">
            <a:avLst/>
          </a:prstGeom>
          <a:noFill/>
        </p:spPr>
        <p:txBody>
          <a:bodyPr wrap="none" lIns="0" tIns="0" rIns="0" bIns="0" rtlCol="0">
            <a:spAutoFit/>
          </a:bodyPr>
          <a:lstStyle/>
          <a:p>
            <a:pPr algn="ctr"/>
            <a:r>
              <a:rPr lang="en-US" sz="2000" dirty="0" smtClean="0">
                <a:solidFill>
                  <a:srgbClr val="000000"/>
                </a:solidFill>
                <a:latin typeface="+mn-lt"/>
              </a:rPr>
              <a:t>Michael Iammarino</a:t>
            </a:r>
          </a:p>
          <a:p>
            <a:pPr algn="ctr"/>
            <a:r>
              <a:rPr lang="en-US" sz="1600" dirty="0" smtClean="0">
                <a:solidFill>
                  <a:srgbClr val="000000"/>
                </a:solidFill>
                <a:latin typeface="+mn-lt"/>
              </a:rPr>
              <a:t>Customer Generation/Principle Business Analyst</a:t>
            </a:r>
          </a:p>
        </p:txBody>
      </p:sp>
      <p:sp>
        <p:nvSpPr>
          <p:cNvPr id="9" name="TextBox 8"/>
          <p:cNvSpPr txBox="1"/>
          <p:nvPr/>
        </p:nvSpPr>
        <p:spPr>
          <a:xfrm>
            <a:off x="4896684" y="4663903"/>
            <a:ext cx="2984215" cy="553998"/>
          </a:xfrm>
          <a:prstGeom prst="rect">
            <a:avLst/>
          </a:prstGeom>
          <a:noFill/>
        </p:spPr>
        <p:txBody>
          <a:bodyPr wrap="none" lIns="0" tIns="0" rIns="0" bIns="0" rtlCol="0">
            <a:spAutoFit/>
          </a:bodyPr>
          <a:lstStyle/>
          <a:p>
            <a:pPr algn="ctr"/>
            <a:r>
              <a:rPr lang="en-US" sz="2000" dirty="0" smtClean="0">
                <a:solidFill>
                  <a:srgbClr val="000000"/>
                </a:solidFill>
                <a:latin typeface="+mn-lt"/>
              </a:rPr>
              <a:t>Bruno </a:t>
            </a:r>
            <a:r>
              <a:rPr lang="en-US" sz="2000" dirty="0" err="1" smtClean="0">
                <a:solidFill>
                  <a:srgbClr val="000000"/>
                </a:solidFill>
                <a:latin typeface="+mn-lt"/>
              </a:rPr>
              <a:t>Velosa</a:t>
            </a:r>
            <a:r>
              <a:rPr lang="en-US" sz="2000" dirty="0" smtClean="0">
                <a:solidFill>
                  <a:srgbClr val="000000"/>
                </a:solidFill>
                <a:latin typeface="+mn-lt"/>
              </a:rPr>
              <a:t> </a:t>
            </a:r>
          </a:p>
          <a:p>
            <a:pPr algn="ctr"/>
            <a:r>
              <a:rPr lang="en-US" sz="1600" dirty="0">
                <a:solidFill>
                  <a:srgbClr val="000000"/>
                </a:solidFill>
                <a:latin typeface="+mn-lt"/>
              </a:rPr>
              <a:t>Electric System </a:t>
            </a:r>
            <a:r>
              <a:rPr lang="en-US" sz="1600" dirty="0" smtClean="0">
                <a:solidFill>
                  <a:srgbClr val="000000"/>
                </a:solidFill>
                <a:latin typeface="+mn-lt"/>
              </a:rPr>
              <a:t>Planning/Team Lead</a:t>
            </a:r>
          </a:p>
        </p:txBody>
      </p:sp>
    </p:spTree>
    <p:extLst>
      <p:ext uri="{BB962C8B-B14F-4D97-AF65-F5344CB8AC3E}">
        <p14:creationId xmlns:p14="http://schemas.microsoft.com/office/powerpoint/2010/main" val="2867913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85482" y="1066800"/>
            <a:ext cx="8301318" cy="4724400"/>
          </a:xfrm>
        </p:spPr>
        <p:txBody>
          <a:bodyPr>
            <a:normAutofit fontScale="25000" lnSpcReduction="20000"/>
          </a:bodyPr>
          <a:lstStyle/>
          <a:p>
            <a:pPr marL="0" lvl="0" indent="0">
              <a:lnSpc>
                <a:spcPct val="120000"/>
              </a:lnSpc>
              <a:spcBef>
                <a:spcPts val="0"/>
              </a:spcBef>
              <a:spcAft>
                <a:spcPts val="1000"/>
              </a:spcAft>
              <a:buClr>
                <a:srgbClr val="060606"/>
              </a:buClr>
              <a:buNone/>
            </a:pPr>
            <a:r>
              <a:rPr lang="en-US" sz="8000" kern="1200" dirty="0" smtClean="0">
                <a:solidFill>
                  <a:srgbClr val="000000"/>
                </a:solidFill>
                <a:cs typeface="Arial" panose="020B0604020202020204" pitchFamily="34" charset="0"/>
              </a:rPr>
              <a:t>Distribution Interconnections</a:t>
            </a:r>
          </a:p>
          <a:p>
            <a:pPr>
              <a:lnSpc>
                <a:spcPct val="120000"/>
              </a:lnSpc>
              <a:spcBef>
                <a:spcPts val="0"/>
              </a:spcBef>
              <a:spcAft>
                <a:spcPts val="1000"/>
              </a:spcAft>
              <a:buClr>
                <a:srgbClr val="060606"/>
              </a:buClr>
              <a:buFont typeface="Arial" panose="020B0604020202020204" pitchFamily="34" charset="0"/>
              <a:buChar char="•"/>
            </a:pPr>
            <a:r>
              <a:rPr lang="en-US" sz="7200" kern="1200" dirty="0" smtClean="0">
                <a:solidFill>
                  <a:srgbClr val="000000"/>
                </a:solidFill>
                <a:cs typeface="Arial" panose="020B0604020202020204" pitchFamily="34" charset="0"/>
              </a:rPr>
              <a:t>SDG&amp;E’s </a:t>
            </a:r>
            <a:r>
              <a:rPr lang="en-US" sz="7200" kern="1200" dirty="0">
                <a:solidFill>
                  <a:srgbClr val="000000"/>
                </a:solidFill>
                <a:cs typeface="Arial" panose="020B0604020202020204" pitchFamily="34" charset="0"/>
              </a:rPr>
              <a:t>distribution voltage is defined as facilities </a:t>
            </a:r>
            <a:r>
              <a:rPr lang="en-US" sz="7200" kern="1200" dirty="0" smtClean="0">
                <a:solidFill>
                  <a:srgbClr val="000000"/>
                </a:solidFill>
                <a:cs typeface="Arial" panose="020B0604020202020204" pitchFamily="34" charset="0"/>
              </a:rPr>
              <a:t>operating at </a:t>
            </a:r>
            <a:r>
              <a:rPr lang="en-US" sz="7200" kern="1200" dirty="0">
                <a:solidFill>
                  <a:srgbClr val="000000"/>
                </a:solidFill>
                <a:cs typeface="Arial" panose="020B0604020202020204" pitchFamily="34" charset="0"/>
              </a:rPr>
              <a:t>12.47 </a:t>
            </a:r>
            <a:r>
              <a:rPr lang="en-US" sz="7200" kern="1200" dirty="0" smtClean="0">
                <a:solidFill>
                  <a:srgbClr val="000000"/>
                </a:solidFill>
                <a:cs typeface="Arial" panose="020B0604020202020204" pitchFamily="34" charset="0"/>
              </a:rPr>
              <a:t>kV LL or </a:t>
            </a:r>
            <a:r>
              <a:rPr lang="en-US" sz="7200" kern="1200" dirty="0">
                <a:solidFill>
                  <a:srgbClr val="000000"/>
                </a:solidFill>
                <a:cs typeface="Arial" panose="020B0604020202020204" pitchFamily="34" charset="0"/>
              </a:rPr>
              <a:t>below </a:t>
            </a:r>
            <a:r>
              <a:rPr lang="en-US" sz="7200" kern="1200" dirty="0" smtClean="0">
                <a:solidFill>
                  <a:srgbClr val="000000"/>
                </a:solidFill>
                <a:cs typeface="Arial" panose="020B0604020202020204" pitchFamily="34" charset="0"/>
              </a:rPr>
              <a:t/>
            </a:r>
            <a:br>
              <a:rPr lang="en-US" sz="7200" kern="1200" dirty="0" smtClean="0">
                <a:solidFill>
                  <a:srgbClr val="000000"/>
                </a:solidFill>
                <a:cs typeface="Arial" panose="020B0604020202020204" pitchFamily="34" charset="0"/>
              </a:rPr>
            </a:br>
            <a:r>
              <a:rPr lang="en-US" sz="7200" kern="1200" dirty="0" smtClean="0">
                <a:solidFill>
                  <a:srgbClr val="000000"/>
                </a:solidFill>
                <a:cs typeface="Arial" panose="020B0604020202020204" pitchFamily="34" charset="0"/>
              </a:rPr>
              <a:t>All </a:t>
            </a:r>
            <a:r>
              <a:rPr lang="en-US" sz="7200" kern="1200" dirty="0">
                <a:solidFill>
                  <a:srgbClr val="000000"/>
                </a:solidFill>
                <a:cs typeface="Arial" panose="020B0604020202020204" pitchFamily="34" charset="0"/>
              </a:rPr>
              <a:t>interconnection requests (IR) applications must be submitted to SDG&amp;E’s Customer Generation </a:t>
            </a:r>
            <a:r>
              <a:rPr lang="en-US" sz="7200" kern="1200" dirty="0" smtClean="0">
                <a:solidFill>
                  <a:srgbClr val="000000"/>
                </a:solidFill>
                <a:cs typeface="Arial" panose="020B0604020202020204" pitchFamily="34" charset="0"/>
              </a:rPr>
              <a:t>group</a:t>
            </a:r>
          </a:p>
          <a:p>
            <a:pPr marL="233363" lvl="1" indent="-233363">
              <a:lnSpc>
                <a:spcPct val="120000"/>
              </a:lnSpc>
              <a:spcBef>
                <a:spcPts val="0"/>
              </a:spcBef>
              <a:spcAft>
                <a:spcPts val="1000"/>
              </a:spcAft>
              <a:buClr>
                <a:srgbClr val="060606"/>
              </a:buClr>
              <a:buFont typeface="Arial" panose="020B0604020202020204" pitchFamily="34" charset="0"/>
              <a:buChar char="•"/>
            </a:pPr>
            <a:r>
              <a:rPr lang="en-US" sz="7200" kern="1200" dirty="0" smtClean="0">
                <a:solidFill>
                  <a:srgbClr val="000000"/>
                </a:solidFill>
                <a:cs typeface="Arial" panose="020B0604020202020204" pitchFamily="34" charset="0"/>
              </a:rPr>
              <a:t>IR - </a:t>
            </a:r>
            <a:r>
              <a:rPr lang="en-US" sz="7200" kern="1200" dirty="0">
                <a:solidFill>
                  <a:srgbClr val="000000"/>
                </a:solidFill>
                <a:cs typeface="Arial" panose="020B0604020202020204" pitchFamily="34" charset="0"/>
              </a:rPr>
              <a:t>All </a:t>
            </a:r>
            <a:r>
              <a:rPr lang="en-US" sz="7200" kern="1200" dirty="0" smtClean="0">
                <a:solidFill>
                  <a:srgbClr val="000000"/>
                </a:solidFill>
                <a:cs typeface="Arial" panose="020B0604020202020204" pitchFamily="34" charset="0"/>
              </a:rPr>
              <a:t>Applicants  (Rule </a:t>
            </a:r>
            <a:r>
              <a:rPr lang="en-US" sz="7200" kern="1200" dirty="0">
                <a:solidFill>
                  <a:srgbClr val="000000"/>
                </a:solidFill>
                <a:cs typeface="Arial" panose="020B0604020202020204" pitchFamily="34" charset="0"/>
              </a:rPr>
              <a:t>21 and </a:t>
            </a:r>
            <a:r>
              <a:rPr lang="en-US" sz="7200" kern="1200" dirty="0" smtClean="0">
                <a:solidFill>
                  <a:srgbClr val="000000"/>
                </a:solidFill>
                <a:cs typeface="Arial" panose="020B0604020202020204" pitchFamily="34" charset="0"/>
              </a:rPr>
              <a:t>WDAT)</a:t>
            </a:r>
            <a:endParaRPr lang="en-US" sz="7200" kern="1200" dirty="0">
              <a:solidFill>
                <a:srgbClr val="000000"/>
              </a:solidFill>
              <a:cs typeface="Arial" panose="020B0604020202020204" pitchFamily="34" charset="0"/>
            </a:endParaRPr>
          </a:p>
          <a:p>
            <a:pPr marL="573088" lvl="2" indent="-231775">
              <a:lnSpc>
                <a:spcPct val="120000"/>
              </a:lnSpc>
              <a:spcBef>
                <a:spcPts val="0"/>
              </a:spcBef>
              <a:spcAft>
                <a:spcPts val="1000"/>
              </a:spcAft>
              <a:buClr>
                <a:srgbClr val="060606"/>
              </a:buClr>
              <a:buSzPct val="100000"/>
              <a:buFont typeface="Calibri" panose="020F0502020204030204" pitchFamily="34" charset="0"/>
              <a:buChar char="−"/>
            </a:pPr>
            <a:r>
              <a:rPr lang="en-US" sz="6400" kern="1200" dirty="0" smtClean="0">
                <a:solidFill>
                  <a:srgbClr val="000000"/>
                </a:solidFill>
                <a:cs typeface="Arial" panose="020B0604020202020204" pitchFamily="34" charset="0"/>
              </a:rPr>
              <a:t>Completed </a:t>
            </a:r>
            <a:r>
              <a:rPr lang="en-US" sz="6400" kern="1200" dirty="0">
                <a:solidFill>
                  <a:srgbClr val="000000"/>
                </a:solidFill>
                <a:cs typeface="Arial" panose="020B0604020202020204" pitchFamily="34" charset="0"/>
              </a:rPr>
              <a:t>and valid Interconnection Request</a:t>
            </a:r>
          </a:p>
          <a:p>
            <a:pPr marL="573088" lvl="2" indent="-231775">
              <a:lnSpc>
                <a:spcPct val="120000"/>
              </a:lnSpc>
              <a:spcBef>
                <a:spcPts val="0"/>
              </a:spcBef>
              <a:spcAft>
                <a:spcPts val="1000"/>
              </a:spcAft>
              <a:buClr>
                <a:srgbClr val="060606"/>
              </a:buClr>
              <a:buSzPct val="100000"/>
              <a:buFont typeface="Calibri" panose="020F0502020204030204" pitchFamily="34" charset="0"/>
              <a:buChar char="−"/>
            </a:pPr>
            <a:r>
              <a:rPr lang="en-US" sz="6400" kern="1200" dirty="0" smtClean="0">
                <a:solidFill>
                  <a:srgbClr val="000000"/>
                </a:solidFill>
                <a:cs typeface="Arial" panose="020B0604020202020204" pitchFamily="34" charset="0"/>
              </a:rPr>
              <a:t>$</a:t>
            </a:r>
            <a:r>
              <a:rPr lang="en-US" sz="6400" kern="1200" dirty="0">
                <a:solidFill>
                  <a:srgbClr val="000000"/>
                </a:solidFill>
                <a:cs typeface="Arial" panose="020B0604020202020204" pitchFamily="34" charset="0"/>
              </a:rPr>
              <a:t>800 </a:t>
            </a:r>
            <a:r>
              <a:rPr lang="en-US" sz="6400" kern="1200" dirty="0" smtClean="0">
                <a:solidFill>
                  <a:srgbClr val="000000"/>
                </a:solidFill>
                <a:cs typeface="Arial" panose="020B0604020202020204" pitchFamily="34" charset="0"/>
              </a:rPr>
              <a:t>interconnection request </a:t>
            </a:r>
            <a:r>
              <a:rPr lang="en-US" sz="6400" kern="1200" dirty="0">
                <a:solidFill>
                  <a:srgbClr val="000000"/>
                </a:solidFill>
                <a:cs typeface="Arial" panose="020B0604020202020204" pitchFamily="34" charset="0"/>
              </a:rPr>
              <a:t>fee</a:t>
            </a:r>
          </a:p>
          <a:p>
            <a:pPr marL="573088" lvl="2" indent="-231775">
              <a:lnSpc>
                <a:spcPct val="120000"/>
              </a:lnSpc>
              <a:spcBef>
                <a:spcPts val="0"/>
              </a:spcBef>
              <a:spcAft>
                <a:spcPts val="1000"/>
              </a:spcAft>
              <a:buClr>
                <a:srgbClr val="060606"/>
              </a:buClr>
              <a:buSzPct val="100000"/>
              <a:buFont typeface="Calibri" panose="020F0502020204030204" pitchFamily="34" charset="0"/>
              <a:buChar char="−"/>
              <a:tabLst>
                <a:tab pos="4170363" algn="l"/>
              </a:tabLst>
            </a:pPr>
            <a:r>
              <a:rPr lang="en-US" sz="6400" kern="1200" dirty="0" smtClean="0">
                <a:solidFill>
                  <a:srgbClr val="000000"/>
                </a:solidFill>
                <a:cs typeface="Arial" panose="020B0604020202020204" pitchFamily="34" charset="0"/>
              </a:rPr>
              <a:t>Site </a:t>
            </a:r>
            <a:r>
              <a:rPr lang="en-US" sz="6400" kern="1200" dirty="0">
                <a:solidFill>
                  <a:srgbClr val="000000"/>
                </a:solidFill>
                <a:cs typeface="Arial" panose="020B0604020202020204" pitchFamily="34" charset="0"/>
              </a:rPr>
              <a:t>exclusivity </a:t>
            </a:r>
            <a:r>
              <a:rPr lang="en-US" sz="6400" kern="1200" dirty="0" smtClean="0">
                <a:solidFill>
                  <a:srgbClr val="000000"/>
                </a:solidFill>
                <a:cs typeface="Arial" panose="020B0604020202020204" pitchFamily="34" charset="0"/>
              </a:rPr>
              <a:t>documentation</a:t>
            </a:r>
          </a:p>
          <a:p>
            <a:pPr>
              <a:lnSpc>
                <a:spcPct val="120000"/>
              </a:lnSpc>
              <a:spcBef>
                <a:spcPts val="0"/>
              </a:spcBef>
              <a:spcAft>
                <a:spcPts val="1000"/>
              </a:spcAft>
              <a:buClr>
                <a:srgbClr val="060606"/>
              </a:buClr>
              <a:buFont typeface="Arial" panose="020B0604020202020204" pitchFamily="34" charset="0"/>
              <a:buChar char="•"/>
            </a:pPr>
            <a:r>
              <a:rPr lang="en-US" sz="7200" kern="1200" dirty="0" smtClean="0">
                <a:solidFill>
                  <a:srgbClr val="000000"/>
                </a:solidFill>
                <a:cs typeface="Arial" panose="020B0604020202020204" pitchFamily="34" charset="0"/>
              </a:rPr>
              <a:t>Rule 21</a:t>
            </a:r>
          </a:p>
          <a:p>
            <a:pPr marL="573088" lvl="1" indent="-231775">
              <a:lnSpc>
                <a:spcPct val="120000"/>
              </a:lnSpc>
              <a:spcBef>
                <a:spcPts val="0"/>
              </a:spcBef>
              <a:spcAft>
                <a:spcPts val="1000"/>
              </a:spcAft>
              <a:buClr>
                <a:srgbClr val="060606"/>
              </a:buClr>
              <a:buFont typeface="Calibri" panose="020F0502020204030204" pitchFamily="34" charset="0"/>
              <a:buChar char="−"/>
            </a:pPr>
            <a:r>
              <a:rPr lang="en-US" sz="6400" kern="1200" dirty="0" smtClean="0">
                <a:solidFill>
                  <a:srgbClr val="000000"/>
                </a:solidFill>
                <a:ea typeface="+mn-ea"/>
                <a:cs typeface="Arial" panose="020B0604020202020204" pitchFamily="34" charset="0"/>
              </a:rPr>
              <a:t>Governed </a:t>
            </a:r>
            <a:r>
              <a:rPr lang="en-US" sz="6400" kern="1200" dirty="0">
                <a:solidFill>
                  <a:srgbClr val="000000"/>
                </a:solidFill>
                <a:ea typeface="+mn-ea"/>
                <a:cs typeface="Arial" panose="020B0604020202020204" pitchFamily="34" charset="0"/>
              </a:rPr>
              <a:t>by </a:t>
            </a:r>
            <a:r>
              <a:rPr lang="en-US" sz="6400" kern="1200" dirty="0" smtClean="0">
                <a:solidFill>
                  <a:srgbClr val="000000"/>
                </a:solidFill>
                <a:ea typeface="+mn-ea"/>
                <a:cs typeface="Arial" panose="020B0604020202020204" pitchFamily="34" charset="0"/>
              </a:rPr>
              <a:t>CPUC</a:t>
            </a:r>
            <a:endParaRPr lang="en-US" sz="6400" kern="1200" dirty="0" smtClean="0">
              <a:solidFill>
                <a:srgbClr val="000000"/>
              </a:solidFill>
              <a:cs typeface="Arial" panose="020B0604020202020204" pitchFamily="34" charset="0"/>
            </a:endParaRPr>
          </a:p>
          <a:p>
            <a:pPr>
              <a:lnSpc>
                <a:spcPct val="120000"/>
              </a:lnSpc>
              <a:spcBef>
                <a:spcPts val="0"/>
              </a:spcBef>
              <a:spcAft>
                <a:spcPts val="1000"/>
              </a:spcAft>
              <a:buClr>
                <a:srgbClr val="060606"/>
              </a:buClr>
              <a:buFont typeface="Arial" panose="020B0604020202020204" pitchFamily="34" charset="0"/>
              <a:buChar char="•"/>
            </a:pPr>
            <a:r>
              <a:rPr lang="en-US" sz="7200" kern="1200" dirty="0">
                <a:solidFill>
                  <a:srgbClr val="000000"/>
                </a:solidFill>
                <a:cs typeface="Arial" panose="020B0604020202020204" pitchFamily="34" charset="0"/>
              </a:rPr>
              <a:t>Wholesale Distribution Open Access Tariff (WDAT) </a:t>
            </a:r>
          </a:p>
          <a:p>
            <a:pPr marL="573088" lvl="1" indent="-231775">
              <a:lnSpc>
                <a:spcPct val="120000"/>
              </a:lnSpc>
              <a:spcBef>
                <a:spcPts val="0"/>
              </a:spcBef>
              <a:spcAft>
                <a:spcPts val="1000"/>
              </a:spcAft>
              <a:buClr>
                <a:srgbClr val="060606"/>
              </a:buClr>
              <a:buFont typeface="Calibri" panose="020F0502020204030204" pitchFamily="34" charset="0"/>
              <a:buChar char="−"/>
            </a:pPr>
            <a:r>
              <a:rPr lang="en-US" sz="6400" kern="1200" dirty="0">
                <a:solidFill>
                  <a:srgbClr val="000000"/>
                </a:solidFill>
                <a:ea typeface="+mn-ea"/>
                <a:cs typeface="Arial" panose="020B0604020202020204" pitchFamily="34" charset="0"/>
              </a:rPr>
              <a:t>Governed by </a:t>
            </a:r>
            <a:r>
              <a:rPr lang="en-US" sz="6400" kern="1200" dirty="0" smtClean="0">
                <a:solidFill>
                  <a:srgbClr val="000000"/>
                </a:solidFill>
                <a:ea typeface="+mn-ea"/>
                <a:cs typeface="Arial" panose="020B0604020202020204" pitchFamily="34" charset="0"/>
              </a:rPr>
              <a:t>FERC</a:t>
            </a:r>
            <a:endParaRPr lang="en-US" sz="6400" b="1" dirty="0">
              <a:effectLst>
                <a:outerShdw blurRad="38100" dist="38100" dir="2700000" algn="tl">
                  <a:srgbClr val="000000">
                    <a:alpha val="43137"/>
                  </a:srgbClr>
                </a:outerShdw>
              </a:effectLst>
            </a:endParaRPr>
          </a:p>
        </p:txBody>
      </p:sp>
      <p:sp>
        <p:nvSpPr>
          <p:cNvPr id="5" name="Title 1"/>
          <p:cNvSpPr>
            <a:spLocks noGrp="1"/>
          </p:cNvSpPr>
          <p:nvPr>
            <p:ph type="title"/>
          </p:nvPr>
        </p:nvSpPr>
        <p:spPr>
          <a:xfrm>
            <a:off x="152400" y="154234"/>
            <a:ext cx="7306036" cy="762000"/>
          </a:xfrm>
        </p:spPr>
        <p:txBody>
          <a:bodyPr/>
          <a:lstStyle/>
          <a:p>
            <a:r>
              <a:rPr lang="en-US" b="1" dirty="0" smtClean="0">
                <a:cs typeface="Arial" panose="020B0604020202020204" pitchFamily="34" charset="0"/>
              </a:rPr>
              <a:t>Distribution System Interconnection Processes</a:t>
            </a:r>
            <a:endParaRPr lang="en-US" b="1" dirty="0"/>
          </a:p>
        </p:txBody>
      </p:sp>
      <p:sp>
        <p:nvSpPr>
          <p:cNvPr id="7"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56309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19200"/>
            <a:ext cx="8305800" cy="4648200"/>
          </a:xfrm>
        </p:spPr>
        <p:txBody>
          <a:bodyPr>
            <a:normAutofit/>
          </a:bodyPr>
          <a:lstStyle/>
          <a:p>
            <a:pPr>
              <a:lnSpc>
                <a:spcPct val="100000"/>
              </a:lnSpc>
              <a:spcBef>
                <a:spcPts val="0"/>
              </a:spcBef>
              <a:spcAft>
                <a:spcPts val="1200"/>
              </a:spcAft>
              <a:buClr>
                <a:srgbClr val="060606"/>
              </a:buClr>
              <a:buFont typeface="Arial" panose="020B0604020202020204" pitchFamily="34" charset="0"/>
              <a:buChar char="•"/>
            </a:pPr>
            <a:r>
              <a:rPr lang="en-US" dirty="0"/>
              <a:t>Used for Net Metering Systems, Self Served Load and CPUC Wholesale export </a:t>
            </a:r>
            <a:r>
              <a:rPr lang="en-US" dirty="0" smtClean="0"/>
              <a:t>program projects</a:t>
            </a:r>
          </a:p>
          <a:p>
            <a:pPr>
              <a:lnSpc>
                <a:spcPct val="100000"/>
              </a:lnSpc>
              <a:spcBef>
                <a:spcPts val="0"/>
              </a:spcBef>
              <a:spcAft>
                <a:spcPts val="1200"/>
              </a:spcAft>
              <a:buClr>
                <a:srgbClr val="060606"/>
              </a:buClr>
              <a:buFont typeface="Arial" panose="020B0604020202020204" pitchFamily="34" charset="0"/>
              <a:buChar char="•"/>
            </a:pPr>
            <a:r>
              <a:rPr lang="en-US" dirty="0" smtClean="0"/>
              <a:t>Primary Components:</a:t>
            </a:r>
          </a:p>
          <a:p>
            <a:pPr lvl="1">
              <a:lnSpc>
                <a:spcPct val="100000"/>
              </a:lnSpc>
              <a:spcBef>
                <a:spcPts val="0"/>
              </a:spcBef>
              <a:spcAft>
                <a:spcPts val="1200"/>
              </a:spcAft>
              <a:buClr>
                <a:srgbClr val="060606"/>
              </a:buClr>
              <a:buFont typeface="Calibri" panose="020F0502020204030204" pitchFamily="34" charset="0"/>
              <a:buChar char="−"/>
            </a:pPr>
            <a:r>
              <a:rPr lang="en-US" sz="1800" dirty="0" smtClean="0"/>
              <a:t>Pre-Application Report (option)</a:t>
            </a:r>
          </a:p>
          <a:p>
            <a:pPr lvl="1">
              <a:lnSpc>
                <a:spcPct val="100000"/>
              </a:lnSpc>
              <a:spcBef>
                <a:spcPts val="0"/>
              </a:spcBef>
              <a:spcAft>
                <a:spcPts val="1200"/>
              </a:spcAft>
              <a:buClr>
                <a:srgbClr val="060606"/>
              </a:buClr>
              <a:buFont typeface="Calibri" panose="020F0502020204030204" pitchFamily="34" charset="0"/>
              <a:buChar char="−"/>
            </a:pPr>
            <a:r>
              <a:rPr lang="en-US" sz="1800" dirty="0"/>
              <a:t>Fast Track </a:t>
            </a:r>
            <a:r>
              <a:rPr lang="en-US" sz="1800" dirty="0" smtClean="0"/>
              <a:t>Review Process        </a:t>
            </a:r>
            <a:endParaRPr lang="en-US" sz="1800" dirty="0"/>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a:t>Simplified Interconnection </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Initial/Supplemental Reviews</a:t>
            </a:r>
          </a:p>
          <a:p>
            <a:pPr lvl="1">
              <a:lnSpc>
                <a:spcPct val="100000"/>
              </a:lnSpc>
              <a:spcBef>
                <a:spcPts val="0"/>
              </a:spcBef>
              <a:spcAft>
                <a:spcPts val="1200"/>
              </a:spcAft>
              <a:buClr>
                <a:srgbClr val="060606"/>
              </a:buClr>
              <a:buFont typeface="Calibri" panose="020F0502020204030204" pitchFamily="34" charset="0"/>
              <a:buChar char="−"/>
            </a:pPr>
            <a:r>
              <a:rPr lang="en-US" sz="1800" dirty="0" smtClean="0"/>
              <a:t>Detailed Study </a:t>
            </a:r>
            <a:r>
              <a:rPr lang="en-US" sz="1800" dirty="0"/>
              <a:t>Process</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Independent Study</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Group Study</a:t>
            </a:r>
            <a:r>
              <a:rPr lang="en-US" dirty="0">
                <a:solidFill>
                  <a:srgbClr val="FF0000"/>
                </a:solidFill>
                <a:latin typeface="Interstate-BoldCondensed"/>
              </a:rPr>
              <a:t/>
            </a:r>
            <a:br>
              <a:rPr lang="en-US" dirty="0">
                <a:solidFill>
                  <a:srgbClr val="FF0000"/>
                </a:solidFill>
                <a:latin typeface="Interstate-BoldCondensed"/>
              </a:rPr>
            </a:br>
            <a:endParaRPr lang="en-US" dirty="0" smtClean="0">
              <a:solidFill>
                <a:srgbClr val="FF0000"/>
              </a:solidFill>
              <a:latin typeface="Interstate-BoldCondensed"/>
            </a:endParaRPr>
          </a:p>
          <a:p>
            <a:pPr lvl="1">
              <a:buClr>
                <a:srgbClr val="FF0000"/>
              </a:buClr>
            </a:pPr>
            <a:endParaRPr lang="en-US" b="1" dirty="0">
              <a:latin typeface="Interstate-BoldCondensed"/>
            </a:endParaRPr>
          </a:p>
          <a:p>
            <a:pPr>
              <a:buClr>
                <a:srgbClr val="FF0000"/>
              </a:buClr>
              <a:buSzPct val="50000"/>
              <a:buFont typeface="Courier New" pitchFamily="49" charset="0"/>
              <a:buChar char="o"/>
            </a:pPr>
            <a:endParaRPr lang="en-US" b="1" dirty="0">
              <a:latin typeface="Interstate-BoldCondensed"/>
            </a:endParaRPr>
          </a:p>
          <a:p>
            <a:endParaRPr lang="en-US" dirty="0"/>
          </a:p>
        </p:txBody>
      </p:sp>
      <p:sp>
        <p:nvSpPr>
          <p:cNvPr id="6" name="Title 1"/>
          <p:cNvSpPr>
            <a:spLocks noGrp="1"/>
          </p:cNvSpPr>
          <p:nvPr>
            <p:ph type="title"/>
          </p:nvPr>
        </p:nvSpPr>
        <p:spPr>
          <a:xfrm>
            <a:off x="152399" y="152400"/>
            <a:ext cx="7991475" cy="762000"/>
          </a:xfrm>
        </p:spPr>
        <p:txBody>
          <a:bodyPr/>
          <a:lstStyle/>
          <a:p>
            <a:r>
              <a:rPr lang="en-US" b="1" i="0" dirty="0" smtClean="0">
                <a:effectLst/>
                <a:cs typeface="Arial" panose="020B0604020202020204" pitchFamily="34" charset="0"/>
              </a:rPr>
              <a:t>SDG&amp;E’s Rule 21 –Interconnection Process</a:t>
            </a:r>
            <a:endParaRPr lang="en-US" b="1" i="0" dirty="0">
              <a:effectLst/>
              <a:cs typeface="Arial" panose="020B0604020202020204" pitchFamily="34" charset="0"/>
            </a:endParaRPr>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647194982"/>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154234"/>
            <a:ext cx="6938846" cy="762000"/>
          </a:xfrm>
        </p:spPr>
        <p:txBody>
          <a:bodyPr/>
          <a:lstStyle/>
          <a:p>
            <a:r>
              <a:rPr lang="en-US" b="1" dirty="0" smtClean="0">
                <a:cs typeface="Arial" panose="020B0604020202020204" pitchFamily="34" charset="0"/>
              </a:rPr>
              <a:t>Rule 21 Highlights</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11" name="Content Placeholder 10"/>
          <p:cNvSpPr>
            <a:spLocks noGrp="1"/>
          </p:cNvSpPr>
          <p:nvPr>
            <p:ph idx="1"/>
          </p:nvPr>
        </p:nvSpPr>
        <p:spPr>
          <a:xfrm>
            <a:off x="681318" y="1079653"/>
            <a:ext cx="8157882" cy="5702147"/>
          </a:xfrm>
        </p:spPr>
        <p:txBody>
          <a:bodyPr>
            <a:normAutofit/>
          </a:bodyPr>
          <a:lstStyle/>
          <a:p>
            <a:pPr>
              <a:lnSpc>
                <a:spcPct val="100000"/>
              </a:lnSpc>
              <a:spcBef>
                <a:spcPts val="0"/>
              </a:spcBef>
              <a:spcAft>
                <a:spcPts val="1200"/>
              </a:spcAft>
              <a:buClr>
                <a:srgbClr val="060606"/>
              </a:buClr>
              <a:buFont typeface="Arial" panose="020B0604020202020204" pitchFamily="34" charset="0"/>
              <a:buChar char="•"/>
            </a:pPr>
            <a:r>
              <a:rPr lang="en-US" dirty="0" smtClean="0"/>
              <a:t>Single Rule 21/WDAT interconnection queue</a:t>
            </a:r>
          </a:p>
          <a:p>
            <a:pPr>
              <a:lnSpc>
                <a:spcPct val="100000"/>
              </a:lnSpc>
              <a:spcBef>
                <a:spcPts val="0"/>
              </a:spcBef>
              <a:spcAft>
                <a:spcPts val="1200"/>
              </a:spcAft>
              <a:buClr>
                <a:srgbClr val="060606"/>
              </a:buClr>
              <a:buFont typeface="Arial" panose="020B0604020202020204" pitchFamily="34" charset="0"/>
              <a:buChar char="•"/>
            </a:pPr>
            <a:r>
              <a:rPr lang="en-US" dirty="0" smtClean="0"/>
              <a:t>Pre-Application Report option - $300 fee </a:t>
            </a:r>
          </a:p>
          <a:p>
            <a:pPr>
              <a:lnSpc>
                <a:spcPct val="100000"/>
              </a:lnSpc>
              <a:spcBef>
                <a:spcPts val="0"/>
              </a:spcBef>
              <a:spcAft>
                <a:spcPts val="1200"/>
              </a:spcAft>
              <a:buClr>
                <a:srgbClr val="060606"/>
              </a:buClr>
              <a:buFont typeface="Arial" panose="020B0604020202020204" pitchFamily="34" charset="0"/>
              <a:buChar char="•"/>
            </a:pPr>
            <a:r>
              <a:rPr lang="en-US" dirty="0" smtClean="0"/>
              <a:t>Fast </a:t>
            </a:r>
            <a:r>
              <a:rPr lang="en-US" dirty="0"/>
              <a:t>Track </a:t>
            </a:r>
            <a:r>
              <a:rPr lang="en-US" dirty="0" smtClean="0"/>
              <a:t>review process </a:t>
            </a:r>
            <a:r>
              <a:rPr lang="en-US" dirty="0"/>
              <a:t>for projects ≤ 1.5 MW</a:t>
            </a:r>
          </a:p>
          <a:p>
            <a:pPr>
              <a:lnSpc>
                <a:spcPct val="100000"/>
              </a:lnSpc>
              <a:spcBef>
                <a:spcPts val="0"/>
              </a:spcBef>
              <a:spcAft>
                <a:spcPts val="1200"/>
              </a:spcAft>
              <a:buClr>
                <a:srgbClr val="060606"/>
              </a:buClr>
              <a:buFont typeface="Arial" panose="020B0604020202020204" pitchFamily="34" charset="0"/>
              <a:buChar char="•"/>
            </a:pPr>
            <a:r>
              <a:rPr lang="en-US" dirty="0"/>
              <a:t>$800 non-refundable IR fee; $2500 Supp. </a:t>
            </a:r>
            <a:r>
              <a:rPr lang="en-US" dirty="0" smtClean="0"/>
              <a:t>Review fee</a:t>
            </a:r>
          </a:p>
          <a:p>
            <a:pPr>
              <a:lnSpc>
                <a:spcPct val="100000"/>
              </a:lnSpc>
              <a:spcBef>
                <a:spcPts val="0"/>
              </a:spcBef>
              <a:spcAft>
                <a:spcPts val="1200"/>
              </a:spcAft>
              <a:buClr>
                <a:srgbClr val="060606"/>
              </a:buClr>
              <a:buFont typeface="Arial" panose="020B0604020202020204" pitchFamily="34" charset="0"/>
              <a:buChar char="•"/>
            </a:pPr>
            <a:r>
              <a:rPr lang="en-US" dirty="0" smtClean="0"/>
              <a:t>Detailed Study Process-Independent/Group Study</a:t>
            </a:r>
          </a:p>
          <a:p>
            <a:pPr>
              <a:lnSpc>
                <a:spcPct val="100000"/>
              </a:lnSpc>
              <a:spcBef>
                <a:spcPts val="0"/>
              </a:spcBef>
              <a:spcAft>
                <a:spcPts val="1200"/>
              </a:spcAft>
              <a:buClr>
                <a:srgbClr val="060606"/>
              </a:buClr>
              <a:buFont typeface="Arial" panose="020B0604020202020204" pitchFamily="34" charset="0"/>
              <a:buChar char="•"/>
            </a:pPr>
            <a:r>
              <a:rPr lang="en-US" dirty="0" smtClean="0"/>
              <a:t>Clearly </a:t>
            </a:r>
            <a:r>
              <a:rPr lang="en-US" dirty="0"/>
              <a:t>defined Study </a:t>
            </a:r>
            <a:r>
              <a:rPr lang="en-US" dirty="0" smtClean="0"/>
              <a:t>Timelines</a:t>
            </a:r>
          </a:p>
          <a:p>
            <a:pPr>
              <a:lnSpc>
                <a:spcPct val="100000"/>
              </a:lnSpc>
              <a:spcBef>
                <a:spcPts val="0"/>
              </a:spcBef>
              <a:spcAft>
                <a:spcPts val="1200"/>
              </a:spcAft>
              <a:buClr>
                <a:srgbClr val="060606"/>
              </a:buClr>
              <a:buFont typeface="Arial" panose="020B0604020202020204" pitchFamily="34" charset="0"/>
              <a:buChar char="•"/>
            </a:pPr>
            <a:r>
              <a:rPr lang="en-US" dirty="0"/>
              <a:t>Financial Security </a:t>
            </a:r>
            <a:r>
              <a:rPr lang="en-US" dirty="0" smtClean="0"/>
              <a:t>must be posted (Detailed Study)</a:t>
            </a:r>
          </a:p>
          <a:p>
            <a:pPr>
              <a:lnSpc>
                <a:spcPct val="100000"/>
              </a:lnSpc>
              <a:spcBef>
                <a:spcPts val="0"/>
              </a:spcBef>
              <a:spcAft>
                <a:spcPts val="1200"/>
              </a:spcAft>
              <a:buClr>
                <a:srgbClr val="060606"/>
              </a:buClr>
              <a:buFont typeface="Arial" panose="020B0604020202020204" pitchFamily="34" charset="0"/>
              <a:buChar char="•"/>
            </a:pPr>
            <a:r>
              <a:rPr lang="en-US" dirty="0" smtClean="0"/>
              <a:t>Proof </a:t>
            </a:r>
            <a:r>
              <a:rPr lang="en-US" dirty="0"/>
              <a:t>of Site Control/Site Exclusivity </a:t>
            </a:r>
            <a:r>
              <a:rPr lang="en-US" dirty="0" smtClean="0"/>
              <a:t>required</a:t>
            </a:r>
          </a:p>
          <a:p>
            <a:pPr>
              <a:lnSpc>
                <a:spcPct val="100000"/>
              </a:lnSpc>
              <a:spcBef>
                <a:spcPts val="0"/>
              </a:spcBef>
              <a:spcAft>
                <a:spcPts val="1200"/>
              </a:spcAft>
              <a:buClr>
                <a:srgbClr val="060606"/>
              </a:buClr>
              <a:buFont typeface="Arial" panose="020B0604020202020204" pitchFamily="34" charset="0"/>
              <a:buChar char="•"/>
            </a:pPr>
            <a:r>
              <a:rPr lang="en-US" dirty="0" smtClean="0"/>
              <a:t>Formal </a:t>
            </a:r>
            <a:r>
              <a:rPr lang="en-US" dirty="0"/>
              <a:t>Dispute Resolution Process</a:t>
            </a:r>
          </a:p>
          <a:p>
            <a:pPr marL="233363" lvl="1" indent="-233363">
              <a:lnSpc>
                <a:spcPct val="100000"/>
              </a:lnSpc>
              <a:spcBef>
                <a:spcPts val="0"/>
              </a:spcBef>
              <a:spcAft>
                <a:spcPts val="1200"/>
              </a:spcAft>
              <a:buClr>
                <a:srgbClr val="060606"/>
              </a:buClr>
            </a:pPr>
            <a:r>
              <a:rPr lang="en-US" dirty="0" smtClean="0"/>
              <a:t>SDG&amp;E Ombudsman: initial point of contact for disputes</a:t>
            </a:r>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50047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12" y="1066799"/>
            <a:ext cx="8588188" cy="4966447"/>
          </a:xfrm>
        </p:spPr>
        <p:txBody>
          <a:bodyPr>
            <a:normAutofit fontScale="92500" lnSpcReduction="10000"/>
          </a:bodyPr>
          <a:lstStyle/>
          <a:p>
            <a:pPr>
              <a:buClr>
                <a:srgbClr val="060606"/>
              </a:buClr>
              <a:buFont typeface="Arial" panose="020B0604020202020204" pitchFamily="34" charset="0"/>
              <a:buChar char="•"/>
            </a:pPr>
            <a:r>
              <a:rPr lang="en-US" sz="2200" dirty="0" smtClean="0"/>
              <a:t>Pre-Application Report</a:t>
            </a:r>
          </a:p>
          <a:p>
            <a:pPr lvl="1">
              <a:buClr>
                <a:srgbClr val="060606"/>
              </a:buClr>
              <a:buFont typeface="Calibri" panose="020F0502020204030204" pitchFamily="34" charset="0"/>
              <a:buChar char="−"/>
            </a:pPr>
            <a:r>
              <a:rPr lang="en-US" sz="1900" dirty="0" smtClean="0"/>
              <a:t>High level feasibility review</a:t>
            </a:r>
          </a:p>
          <a:p>
            <a:pPr lvl="1">
              <a:buClr>
                <a:srgbClr val="060606"/>
              </a:buClr>
              <a:buFont typeface="Calibri" panose="020F0502020204030204" pitchFamily="34" charset="0"/>
              <a:buChar char="−"/>
            </a:pPr>
            <a:r>
              <a:rPr lang="en-US" sz="1900" dirty="0" smtClean="0"/>
              <a:t>Performed with readily available information; no studies</a:t>
            </a:r>
          </a:p>
          <a:p>
            <a:pPr lvl="1">
              <a:buClr>
                <a:srgbClr val="060606"/>
              </a:buClr>
              <a:buFont typeface="Calibri" panose="020F0502020204030204" pitchFamily="34" charset="0"/>
              <a:buChar char="−"/>
            </a:pPr>
            <a:r>
              <a:rPr lang="en-US" sz="1900" dirty="0" smtClean="0"/>
              <a:t>10 BD completion from valid request</a:t>
            </a:r>
          </a:p>
          <a:p>
            <a:pPr>
              <a:buClr>
                <a:srgbClr val="060606"/>
              </a:buClr>
              <a:buFont typeface="Arial" panose="020B0604020202020204" pitchFamily="34" charset="0"/>
              <a:buChar char="•"/>
            </a:pPr>
            <a:r>
              <a:rPr lang="en-US" dirty="0"/>
              <a:t> </a:t>
            </a:r>
            <a:r>
              <a:rPr lang="en-US" sz="2200" dirty="0" smtClean="0"/>
              <a:t>Fast Track Process – Screening Process</a:t>
            </a:r>
          </a:p>
          <a:p>
            <a:pPr lvl="1">
              <a:buClr>
                <a:srgbClr val="060606"/>
              </a:buClr>
              <a:buFont typeface="Calibri" panose="020F0502020204030204" pitchFamily="34" charset="0"/>
              <a:buChar char="−"/>
            </a:pPr>
            <a:r>
              <a:rPr lang="en-US" sz="1900" dirty="0" smtClean="0"/>
              <a:t>Initial Review (13 screens) – 15 BD from receipt of valid IR</a:t>
            </a:r>
          </a:p>
          <a:p>
            <a:pPr lvl="2" indent="-173038">
              <a:buClr>
                <a:srgbClr val="060606"/>
              </a:buClr>
              <a:buSzPct val="100000"/>
              <a:buFont typeface="Arial" panose="020B0604020202020204" pitchFamily="34" charset="0"/>
              <a:buChar char="•"/>
            </a:pPr>
            <a:r>
              <a:rPr lang="en-US" sz="1700" dirty="0" smtClean="0"/>
              <a:t>Pass Initial Review</a:t>
            </a:r>
            <a:r>
              <a:rPr lang="en-US" dirty="0" smtClean="0"/>
              <a:t>: </a:t>
            </a:r>
          </a:p>
          <a:p>
            <a:pPr marL="1030288" lvl="3" indent="-290513">
              <a:buClr>
                <a:srgbClr val="060606"/>
              </a:buClr>
              <a:buFont typeface="Calibri" panose="020F0502020204030204" pitchFamily="34" charset="0"/>
              <a:buChar char="−"/>
            </a:pPr>
            <a:r>
              <a:rPr lang="en-US" sz="1500" dirty="0" smtClean="0"/>
              <a:t>Upgrades Required - Cost Estimates; Draft Generator Interconnection Agreement (GIA)</a:t>
            </a:r>
          </a:p>
          <a:p>
            <a:pPr marL="1030288" lvl="3" indent="-290513">
              <a:buClr>
                <a:srgbClr val="060606"/>
              </a:buClr>
              <a:buFont typeface="Calibri" panose="020F0502020204030204" pitchFamily="34" charset="0"/>
              <a:buChar char="−"/>
            </a:pPr>
            <a:r>
              <a:rPr lang="en-US" sz="1500" dirty="0" smtClean="0">
                <a:solidFill>
                  <a:srgbClr val="000000"/>
                </a:solidFill>
                <a:ea typeface="+mn-ea"/>
                <a:cs typeface="+mn-cs"/>
              </a:rPr>
              <a:t>No Upgrades Required – Draft GIA</a:t>
            </a:r>
          </a:p>
          <a:p>
            <a:pPr lvl="2" indent="-173038">
              <a:buClr>
                <a:srgbClr val="060606"/>
              </a:buClr>
              <a:buSzPct val="100000"/>
              <a:buFont typeface="Arial" panose="020B0604020202020204" pitchFamily="34" charset="0"/>
              <a:buChar char="•"/>
            </a:pPr>
            <a:r>
              <a:rPr lang="en-US" sz="1700" dirty="0" smtClean="0">
                <a:solidFill>
                  <a:srgbClr val="000000"/>
                </a:solidFill>
                <a:ea typeface="+mn-ea"/>
                <a:cs typeface="+mn-cs"/>
              </a:rPr>
              <a:t>Fail Initial </a:t>
            </a:r>
            <a:r>
              <a:rPr lang="en-US" sz="1700" dirty="0">
                <a:solidFill>
                  <a:srgbClr val="000000"/>
                </a:solidFill>
                <a:ea typeface="+mn-ea"/>
                <a:cs typeface="+mn-cs"/>
              </a:rPr>
              <a:t>Review</a:t>
            </a:r>
            <a:r>
              <a:rPr lang="en-US" sz="1700" dirty="0" smtClean="0">
                <a:solidFill>
                  <a:srgbClr val="000000"/>
                </a:solidFill>
                <a:ea typeface="+mn-ea"/>
                <a:cs typeface="+mn-cs"/>
              </a:rPr>
              <a:t>: Request Supplemental Review/Withdraw IR</a:t>
            </a:r>
            <a:endParaRPr lang="en-US" sz="1700" dirty="0" smtClean="0"/>
          </a:p>
          <a:p>
            <a:pPr lvl="1">
              <a:buClr>
                <a:srgbClr val="060606"/>
              </a:buClr>
              <a:buFont typeface="Calibri" panose="020F0502020204030204" pitchFamily="34" charset="0"/>
              <a:buChar char="−"/>
            </a:pPr>
            <a:r>
              <a:rPr lang="en-US" sz="1900" dirty="0"/>
              <a:t>Supplemental </a:t>
            </a:r>
            <a:r>
              <a:rPr lang="en-US" sz="1900" dirty="0" smtClean="0"/>
              <a:t>Review (3 add’l screens) - </a:t>
            </a:r>
            <a:r>
              <a:rPr lang="en-US" sz="1900" dirty="0" smtClean="0">
                <a:solidFill>
                  <a:srgbClr val="000000"/>
                </a:solidFill>
                <a:ea typeface="+mn-ea"/>
                <a:cs typeface="+mn-cs"/>
              </a:rPr>
              <a:t>20 </a:t>
            </a:r>
            <a:r>
              <a:rPr lang="en-US" sz="1900" dirty="0">
                <a:solidFill>
                  <a:srgbClr val="000000"/>
                </a:solidFill>
                <a:ea typeface="+mn-ea"/>
                <a:cs typeface="+mn-cs"/>
              </a:rPr>
              <a:t>BD from receipt of </a:t>
            </a:r>
            <a:r>
              <a:rPr lang="en-US" sz="1900" dirty="0" smtClean="0">
                <a:solidFill>
                  <a:srgbClr val="000000"/>
                </a:solidFill>
                <a:ea typeface="+mn-ea"/>
                <a:cs typeface="+mn-cs"/>
              </a:rPr>
              <a:t>add’l information</a:t>
            </a:r>
            <a:endParaRPr lang="en-US" sz="1900" dirty="0" smtClean="0"/>
          </a:p>
          <a:p>
            <a:pPr lvl="2" indent="-173038">
              <a:buClr>
                <a:srgbClr val="060606"/>
              </a:buClr>
              <a:buSzPct val="100000"/>
              <a:buFont typeface="Arial" panose="020B0604020202020204" pitchFamily="34" charset="0"/>
              <a:buChar char="•"/>
            </a:pPr>
            <a:r>
              <a:rPr lang="en-US" sz="1700" dirty="0"/>
              <a:t>Pass Supplemental Review</a:t>
            </a:r>
            <a:r>
              <a:rPr lang="en-US" sz="1700" dirty="0" smtClean="0"/>
              <a:t>:</a:t>
            </a:r>
          </a:p>
          <a:p>
            <a:pPr marL="1030288" lvl="3" indent="-290513">
              <a:buClr>
                <a:srgbClr val="060606"/>
              </a:buClr>
              <a:buFont typeface="Calibri" panose="020F0502020204030204" pitchFamily="34" charset="0"/>
              <a:buChar char="−"/>
            </a:pPr>
            <a:r>
              <a:rPr lang="en-US" sz="1500" dirty="0"/>
              <a:t>Upgrades Required - Cost Estimates; Draft Generator Interconnection Agreement (GIA)</a:t>
            </a:r>
          </a:p>
          <a:p>
            <a:pPr marL="1030288" lvl="3" indent="-290513">
              <a:buClr>
                <a:srgbClr val="060606"/>
              </a:buClr>
              <a:buFont typeface="Calibri" panose="020F0502020204030204" pitchFamily="34" charset="0"/>
              <a:buChar char="−"/>
            </a:pPr>
            <a:r>
              <a:rPr lang="en-US" sz="1500" dirty="0">
                <a:solidFill>
                  <a:srgbClr val="000000"/>
                </a:solidFill>
              </a:rPr>
              <a:t>No Upgrades Required – Draft </a:t>
            </a:r>
            <a:r>
              <a:rPr lang="en-US" sz="1500" dirty="0" smtClean="0">
                <a:solidFill>
                  <a:srgbClr val="000000"/>
                </a:solidFill>
              </a:rPr>
              <a:t>GIA</a:t>
            </a:r>
          </a:p>
          <a:p>
            <a:pPr lvl="2" indent="-173038">
              <a:buClr>
                <a:srgbClr val="060606"/>
              </a:buClr>
              <a:buSzPct val="100000"/>
              <a:buFont typeface="Arial" panose="020B0604020202020204" pitchFamily="34" charset="0"/>
              <a:buChar char="•"/>
            </a:pPr>
            <a:r>
              <a:rPr lang="en-US" sz="1700" dirty="0" smtClean="0">
                <a:solidFill>
                  <a:srgbClr val="000000"/>
                </a:solidFill>
              </a:rPr>
              <a:t>Fail Supplemental </a:t>
            </a:r>
            <a:r>
              <a:rPr lang="en-US" sz="1700" dirty="0">
                <a:solidFill>
                  <a:srgbClr val="000000"/>
                </a:solidFill>
              </a:rPr>
              <a:t>Review</a:t>
            </a:r>
            <a:r>
              <a:rPr lang="en-US" sz="1700" dirty="0" smtClean="0">
                <a:solidFill>
                  <a:srgbClr val="000000"/>
                </a:solidFill>
              </a:rPr>
              <a:t>: </a:t>
            </a:r>
            <a:r>
              <a:rPr lang="en-US" sz="1700" dirty="0">
                <a:solidFill>
                  <a:srgbClr val="000000"/>
                </a:solidFill>
              </a:rPr>
              <a:t>Request </a:t>
            </a:r>
            <a:r>
              <a:rPr lang="en-US" sz="1700" dirty="0" smtClean="0">
                <a:solidFill>
                  <a:srgbClr val="000000"/>
                </a:solidFill>
              </a:rPr>
              <a:t>Detailed Study/Withdraw </a:t>
            </a:r>
            <a:r>
              <a:rPr lang="en-US" sz="1700" dirty="0">
                <a:solidFill>
                  <a:srgbClr val="000000"/>
                </a:solidFill>
              </a:rPr>
              <a:t>IR</a:t>
            </a:r>
            <a:endParaRPr lang="en-US" sz="1700" dirty="0"/>
          </a:p>
          <a:p>
            <a:pPr lvl="3"/>
            <a:endParaRPr lang="en-US" sz="1400" dirty="0"/>
          </a:p>
          <a:p>
            <a:pPr lvl="2"/>
            <a:endParaRPr lang="en-US" sz="1600" dirty="0" smtClean="0"/>
          </a:p>
          <a:p>
            <a:pPr lvl="2"/>
            <a:endParaRPr lang="en-US" sz="1600" dirty="0"/>
          </a:p>
        </p:txBody>
      </p:sp>
      <p:sp>
        <p:nvSpPr>
          <p:cNvPr id="5" name="Title 1"/>
          <p:cNvSpPr>
            <a:spLocks noGrp="1"/>
          </p:cNvSpPr>
          <p:nvPr>
            <p:ph type="title"/>
          </p:nvPr>
        </p:nvSpPr>
        <p:spPr>
          <a:xfrm>
            <a:off x="251012" y="154234"/>
            <a:ext cx="5334000" cy="762000"/>
          </a:xfrm>
        </p:spPr>
        <p:txBody>
          <a:bodyPr/>
          <a:lstStyle/>
          <a:p>
            <a:r>
              <a:rPr lang="en-US" b="1" dirty="0" smtClean="0">
                <a:latin typeface="+mj-lt"/>
                <a:cs typeface="Arial" panose="020B0604020202020204" pitchFamily="34" charset="0"/>
              </a:rPr>
              <a:t/>
            </a:r>
            <a:br>
              <a:rPr lang="en-US" b="1" dirty="0" smtClean="0">
                <a:latin typeface="+mj-lt"/>
                <a:cs typeface="Arial" panose="020B0604020202020204" pitchFamily="34" charset="0"/>
              </a:rPr>
            </a:br>
            <a:r>
              <a:rPr lang="en-US" b="1" dirty="0" smtClean="0">
                <a:latin typeface="+mj-lt"/>
                <a:cs typeface="Arial" panose="020B0604020202020204" pitchFamily="34" charset="0"/>
              </a:rPr>
              <a:t>Rule 21 Review Process</a:t>
            </a:r>
            <a:endParaRPr lang="en-US" b="1" dirty="0">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52575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8871"/>
            <a:ext cx="7924800" cy="4742329"/>
          </a:xfrm>
        </p:spPr>
        <p:txBody>
          <a:bodyPr>
            <a:normAutofit/>
          </a:bodyPr>
          <a:lstStyle/>
          <a:p>
            <a:pPr lvl="0">
              <a:lnSpc>
                <a:spcPct val="100000"/>
              </a:lnSpc>
              <a:spcBef>
                <a:spcPts val="0"/>
              </a:spcBef>
              <a:spcAft>
                <a:spcPts val="1200"/>
              </a:spcAft>
              <a:buClr>
                <a:srgbClr val="060606"/>
              </a:buClr>
              <a:buFont typeface="Arial" panose="020B0604020202020204" pitchFamily="34" charset="0"/>
              <a:buChar char="•"/>
            </a:pPr>
            <a:r>
              <a:rPr lang="en-US" dirty="0" smtClean="0">
                <a:solidFill>
                  <a:srgbClr val="000000"/>
                </a:solidFill>
              </a:rPr>
              <a:t>Applicability</a:t>
            </a:r>
          </a:p>
          <a:p>
            <a:pPr lvl="1">
              <a:lnSpc>
                <a:spcPct val="100000"/>
              </a:lnSpc>
              <a:spcBef>
                <a:spcPts val="0"/>
              </a:spcBef>
              <a:spcAft>
                <a:spcPts val="1200"/>
              </a:spcAft>
              <a:buClr>
                <a:srgbClr val="060606"/>
              </a:buClr>
              <a:buFont typeface="Calibri" panose="020F0502020204030204" pitchFamily="34" charset="0"/>
              <a:buChar char="−"/>
            </a:pPr>
            <a:r>
              <a:rPr lang="en-US" sz="1800" dirty="0"/>
              <a:t>Failed Fast Track Process; $10,000 study deposit</a:t>
            </a:r>
            <a:endParaRPr lang="en-US" sz="1800" dirty="0" smtClean="0">
              <a:solidFill>
                <a:srgbClr val="000000"/>
              </a:solidFill>
            </a:endParaRPr>
          </a:p>
          <a:p>
            <a:pPr lvl="1">
              <a:lnSpc>
                <a:spcPct val="100000"/>
              </a:lnSpc>
              <a:spcBef>
                <a:spcPts val="0"/>
              </a:spcBef>
              <a:spcAft>
                <a:spcPts val="1200"/>
              </a:spcAft>
              <a:buClr>
                <a:srgbClr val="060606"/>
              </a:buClr>
              <a:buFont typeface="Calibri" panose="020F0502020204030204" pitchFamily="34" charset="0"/>
              <a:buChar char="−"/>
            </a:pPr>
            <a:r>
              <a:rPr lang="en-US" sz="1800" dirty="0" smtClean="0">
                <a:solidFill>
                  <a:srgbClr val="000000"/>
                </a:solidFill>
              </a:rPr>
              <a:t>Projects: </a:t>
            </a:r>
            <a:r>
              <a:rPr lang="en-US" sz="1800" dirty="0"/>
              <a:t>&gt;1.5 </a:t>
            </a:r>
            <a:r>
              <a:rPr lang="en-US" sz="1800" dirty="0" smtClean="0"/>
              <a:t>MWs ≤ </a:t>
            </a:r>
            <a:r>
              <a:rPr lang="en-US" sz="1800" dirty="0"/>
              <a:t>5 MWs; $</a:t>
            </a:r>
            <a:r>
              <a:rPr lang="en-US" sz="1800" dirty="0" smtClean="0"/>
              <a:t>10,000 </a:t>
            </a:r>
            <a:r>
              <a:rPr lang="en-US" sz="1800" dirty="0"/>
              <a:t>study </a:t>
            </a:r>
            <a:r>
              <a:rPr lang="en-US" sz="1800" dirty="0" smtClean="0"/>
              <a:t>deposit</a:t>
            </a:r>
          </a:p>
          <a:p>
            <a:pPr lvl="1">
              <a:lnSpc>
                <a:spcPct val="100000"/>
              </a:lnSpc>
              <a:spcBef>
                <a:spcPts val="0"/>
              </a:spcBef>
              <a:spcAft>
                <a:spcPts val="1200"/>
              </a:spcAft>
              <a:buClr>
                <a:srgbClr val="060606"/>
              </a:buClr>
              <a:buFont typeface="Calibri" panose="020F0502020204030204" pitchFamily="34" charset="0"/>
              <a:buChar char="−"/>
            </a:pPr>
            <a:r>
              <a:rPr lang="en-US" sz="1800" dirty="0" smtClean="0"/>
              <a:t>&gt; 5 </a:t>
            </a:r>
            <a:r>
              <a:rPr lang="en-US" sz="1800" dirty="0"/>
              <a:t>MWs; $50,000 study deposit + $</a:t>
            </a:r>
            <a:r>
              <a:rPr lang="en-US" sz="1800" dirty="0" smtClean="0"/>
              <a:t>1000/MW</a:t>
            </a:r>
          </a:p>
          <a:p>
            <a:pPr>
              <a:lnSpc>
                <a:spcPct val="100000"/>
              </a:lnSpc>
              <a:spcBef>
                <a:spcPts val="0"/>
              </a:spcBef>
              <a:spcAft>
                <a:spcPts val="1200"/>
              </a:spcAft>
              <a:buClr>
                <a:srgbClr val="060606"/>
              </a:buClr>
              <a:buFont typeface="Arial" panose="020B0604020202020204" pitchFamily="34" charset="0"/>
              <a:buChar char="•"/>
            </a:pPr>
            <a:r>
              <a:rPr lang="en-US" dirty="0">
                <a:solidFill>
                  <a:srgbClr val="000000"/>
                </a:solidFill>
              </a:rPr>
              <a:t>Electrical Independence </a:t>
            </a:r>
            <a:r>
              <a:rPr lang="en-US" dirty="0" smtClean="0">
                <a:solidFill>
                  <a:srgbClr val="000000"/>
                </a:solidFill>
              </a:rPr>
              <a:t>Tests</a:t>
            </a:r>
          </a:p>
          <a:p>
            <a:pPr lvl="1">
              <a:lnSpc>
                <a:spcPct val="100000"/>
              </a:lnSpc>
              <a:spcBef>
                <a:spcPts val="0"/>
              </a:spcBef>
              <a:spcAft>
                <a:spcPts val="1200"/>
              </a:spcAft>
              <a:buClr>
                <a:srgbClr val="060606"/>
              </a:buClr>
              <a:buFont typeface="Calibri" panose="020F0502020204030204" pitchFamily="34" charset="0"/>
              <a:buChar char="−"/>
            </a:pPr>
            <a:r>
              <a:rPr lang="en-US" sz="1800" dirty="0">
                <a:solidFill>
                  <a:srgbClr val="000000"/>
                </a:solidFill>
              </a:rPr>
              <a:t>Transmission System – Screen Q</a:t>
            </a:r>
            <a:endParaRPr lang="en-US" sz="1800" dirty="0" smtClean="0">
              <a:solidFill>
                <a:srgbClr val="000000"/>
              </a:solidFill>
            </a:endParaRPr>
          </a:p>
          <a:p>
            <a:pPr marL="744538" lvl="2" indent="-233363">
              <a:lnSpc>
                <a:spcPct val="100000"/>
              </a:lnSpc>
              <a:spcBef>
                <a:spcPts val="0"/>
              </a:spcBef>
              <a:spcAft>
                <a:spcPts val="1200"/>
              </a:spcAft>
              <a:buClr>
                <a:srgbClr val="060606"/>
              </a:buClr>
              <a:buSzPct val="100000"/>
              <a:buFont typeface="Arial" panose="020B0604020202020204" pitchFamily="34" charset="0"/>
              <a:buChar char="•"/>
            </a:pPr>
            <a:r>
              <a:rPr lang="en-US" sz="1600" dirty="0" smtClean="0">
                <a:solidFill>
                  <a:srgbClr val="000000"/>
                </a:solidFill>
              </a:rPr>
              <a:t>Pass </a:t>
            </a:r>
            <a:r>
              <a:rPr lang="en-US" sz="1600" dirty="0">
                <a:solidFill>
                  <a:srgbClr val="000000"/>
                </a:solidFill>
              </a:rPr>
              <a:t>– Electrical Independence Test for Distribution System </a:t>
            </a:r>
          </a:p>
          <a:p>
            <a:pPr marL="744538" lvl="2" indent="-233363">
              <a:lnSpc>
                <a:spcPct val="100000"/>
              </a:lnSpc>
              <a:spcBef>
                <a:spcPts val="0"/>
              </a:spcBef>
              <a:spcAft>
                <a:spcPts val="1200"/>
              </a:spcAft>
              <a:buClr>
                <a:srgbClr val="060606"/>
              </a:buClr>
              <a:buSzPct val="100000"/>
              <a:buFont typeface="Arial" panose="020B0604020202020204" pitchFamily="34" charset="0"/>
              <a:buChar char="•"/>
            </a:pPr>
            <a:r>
              <a:rPr lang="en-US" sz="1600" dirty="0" smtClean="0">
                <a:solidFill>
                  <a:srgbClr val="000000"/>
                </a:solidFill>
              </a:rPr>
              <a:t>Fail </a:t>
            </a:r>
            <a:r>
              <a:rPr lang="en-US" sz="1600" dirty="0">
                <a:solidFill>
                  <a:srgbClr val="000000"/>
                </a:solidFill>
              </a:rPr>
              <a:t>– Transmission Cluster Study (WDAT</a:t>
            </a:r>
            <a:r>
              <a:rPr lang="en-US" sz="1600" dirty="0" smtClean="0">
                <a:solidFill>
                  <a:srgbClr val="000000"/>
                </a:solidFill>
              </a:rPr>
              <a:t>)</a:t>
            </a:r>
          </a:p>
          <a:p>
            <a:pPr lvl="1">
              <a:lnSpc>
                <a:spcPct val="100000"/>
              </a:lnSpc>
              <a:spcBef>
                <a:spcPts val="0"/>
              </a:spcBef>
              <a:spcAft>
                <a:spcPts val="1200"/>
              </a:spcAft>
              <a:buClr>
                <a:srgbClr val="060606"/>
              </a:buClr>
              <a:buFont typeface="Calibri" panose="020F0502020204030204" pitchFamily="34" charset="0"/>
              <a:buChar char="−"/>
            </a:pPr>
            <a:r>
              <a:rPr lang="en-US" sz="1800" dirty="0">
                <a:solidFill>
                  <a:srgbClr val="000000"/>
                </a:solidFill>
              </a:rPr>
              <a:t>Distribution System – Screen </a:t>
            </a:r>
            <a:r>
              <a:rPr lang="en-US" sz="1800" dirty="0" smtClean="0">
                <a:solidFill>
                  <a:srgbClr val="000000"/>
                </a:solidFill>
              </a:rPr>
              <a:t>R</a:t>
            </a:r>
          </a:p>
          <a:p>
            <a:pPr marL="744538" lvl="2" indent="-233363">
              <a:lnSpc>
                <a:spcPct val="100000"/>
              </a:lnSpc>
              <a:spcBef>
                <a:spcPts val="0"/>
              </a:spcBef>
              <a:spcAft>
                <a:spcPts val="1200"/>
              </a:spcAft>
              <a:buClr>
                <a:srgbClr val="060606"/>
              </a:buClr>
              <a:buSzPct val="100000"/>
              <a:buFont typeface="Arial" panose="020B0604020202020204" pitchFamily="34" charset="0"/>
              <a:buChar char="•"/>
            </a:pPr>
            <a:r>
              <a:rPr lang="en-US" sz="1600" dirty="0" smtClean="0">
                <a:solidFill>
                  <a:srgbClr val="000000"/>
                </a:solidFill>
              </a:rPr>
              <a:t>Pass </a:t>
            </a:r>
            <a:r>
              <a:rPr lang="en-US" sz="1600" dirty="0">
                <a:solidFill>
                  <a:srgbClr val="000000"/>
                </a:solidFill>
              </a:rPr>
              <a:t>– Independent Study Process</a:t>
            </a:r>
          </a:p>
          <a:p>
            <a:pPr marL="744538" lvl="2" indent="-233363">
              <a:lnSpc>
                <a:spcPct val="100000"/>
              </a:lnSpc>
              <a:spcBef>
                <a:spcPts val="0"/>
              </a:spcBef>
              <a:spcAft>
                <a:spcPts val="1200"/>
              </a:spcAft>
              <a:buClr>
                <a:srgbClr val="060606"/>
              </a:buClr>
              <a:buSzPct val="100000"/>
              <a:buFont typeface="Arial" panose="020B0604020202020204" pitchFamily="34" charset="0"/>
              <a:buChar char="•"/>
            </a:pPr>
            <a:r>
              <a:rPr lang="en-US" sz="1600" dirty="0" smtClean="0">
                <a:solidFill>
                  <a:srgbClr val="000000"/>
                </a:solidFill>
              </a:rPr>
              <a:t>Fail </a:t>
            </a:r>
            <a:r>
              <a:rPr lang="en-US" sz="1600" dirty="0">
                <a:solidFill>
                  <a:srgbClr val="000000"/>
                </a:solidFill>
              </a:rPr>
              <a:t>– Distribution Group Study </a:t>
            </a:r>
            <a:r>
              <a:rPr lang="en-US" sz="1600" dirty="0" smtClean="0">
                <a:solidFill>
                  <a:srgbClr val="000000"/>
                </a:solidFill>
              </a:rPr>
              <a:t>Process</a:t>
            </a:r>
            <a:endParaRPr lang="en-US" sz="1600" dirty="0">
              <a:solidFill>
                <a:srgbClr val="000000"/>
              </a:solidFill>
            </a:endParaRPr>
          </a:p>
        </p:txBody>
      </p:sp>
      <p:sp>
        <p:nvSpPr>
          <p:cNvPr id="5" name="Title 1"/>
          <p:cNvSpPr>
            <a:spLocks noGrp="1"/>
          </p:cNvSpPr>
          <p:nvPr>
            <p:ph type="title"/>
          </p:nvPr>
        </p:nvSpPr>
        <p:spPr>
          <a:xfrm>
            <a:off x="235247" y="152400"/>
            <a:ext cx="5638800" cy="762000"/>
          </a:xfrm>
        </p:spPr>
        <p:txBody>
          <a:bodyPr/>
          <a:lstStyle/>
          <a:p>
            <a:r>
              <a:rPr lang="en-US" b="1" dirty="0" smtClean="0">
                <a:cs typeface="Arial" panose="020B0604020202020204" pitchFamily="34" charset="0"/>
              </a:rPr>
              <a:t>Rule 21 Detailed Study Process</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6"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43552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358" y="1004047"/>
            <a:ext cx="8466160" cy="4939553"/>
          </a:xfrm>
        </p:spPr>
        <p:txBody>
          <a:bodyPr>
            <a:normAutofit lnSpcReduction="10000"/>
          </a:bodyPr>
          <a:lstStyle/>
          <a:p>
            <a:pPr>
              <a:buClr>
                <a:srgbClr val="060606"/>
              </a:buClr>
              <a:buFont typeface="Arial" panose="020B0604020202020204" pitchFamily="34" charset="0"/>
              <a:buChar char="•"/>
            </a:pPr>
            <a:r>
              <a:rPr lang="en-US" dirty="0"/>
              <a:t>Independent </a:t>
            </a:r>
            <a:r>
              <a:rPr lang="en-US" dirty="0" smtClean="0"/>
              <a:t>Study Process - Includes</a:t>
            </a:r>
            <a:r>
              <a:rPr lang="en-US" dirty="0"/>
              <a:t>: </a:t>
            </a:r>
            <a:r>
              <a:rPr lang="en-US" dirty="0" smtClean="0"/>
              <a:t>1) Interconnection </a:t>
            </a:r>
            <a:r>
              <a:rPr lang="en-US" dirty="0"/>
              <a:t>System Impact Study (SIS) and </a:t>
            </a:r>
            <a:r>
              <a:rPr lang="en-US" dirty="0" smtClean="0"/>
              <a:t>2) Interconnection </a:t>
            </a:r>
            <a:r>
              <a:rPr lang="en-US" dirty="0"/>
              <a:t>System Facilities Study (IFS</a:t>
            </a:r>
            <a:r>
              <a:rPr lang="en-US" dirty="0" smtClean="0"/>
              <a:t>)</a:t>
            </a:r>
          </a:p>
          <a:p>
            <a:pPr lvl="1">
              <a:buClr>
                <a:srgbClr val="060606"/>
              </a:buClr>
              <a:buFont typeface="Calibri" panose="020F0502020204030204" pitchFamily="34" charset="0"/>
              <a:buChar char="−"/>
            </a:pPr>
            <a:r>
              <a:rPr lang="en-US" sz="1800" dirty="0"/>
              <a:t>Interconnection System Impact Study </a:t>
            </a:r>
            <a:endParaRPr lang="en-US" sz="1800" dirty="0" smtClean="0"/>
          </a:p>
          <a:p>
            <a:pPr lvl="2">
              <a:buClr>
                <a:srgbClr val="060606"/>
              </a:buClr>
              <a:buSzPct val="100000"/>
              <a:buFont typeface="Arial" panose="020B0604020202020204" pitchFamily="34" charset="0"/>
              <a:buChar char="•"/>
            </a:pPr>
            <a:r>
              <a:rPr lang="en-US" sz="1600" dirty="0" smtClean="0"/>
              <a:t>Scoping Meeting Scheduled (5 BD after passing Screens Q &amp; R)</a:t>
            </a:r>
          </a:p>
          <a:p>
            <a:pPr lvl="2">
              <a:buClr>
                <a:srgbClr val="060606"/>
              </a:buClr>
              <a:buSzPct val="100000"/>
              <a:buFont typeface="Arial" panose="020B0604020202020204" pitchFamily="34" charset="0"/>
              <a:buChar char="•"/>
            </a:pPr>
            <a:r>
              <a:rPr lang="en-US" sz="1600" dirty="0" smtClean="0"/>
              <a:t>Provide </a:t>
            </a:r>
            <a:r>
              <a:rPr lang="en-US" sz="1600" dirty="0"/>
              <a:t>Detailed Study Agreement (DSA) to Applicant  (15 BD)</a:t>
            </a:r>
          </a:p>
          <a:p>
            <a:pPr lvl="2">
              <a:buClr>
                <a:srgbClr val="060606"/>
              </a:buClr>
              <a:buSzPct val="100000"/>
              <a:buFont typeface="Arial" panose="020B0604020202020204" pitchFamily="34" charset="0"/>
              <a:buChar char="•"/>
            </a:pPr>
            <a:r>
              <a:rPr lang="en-US" sz="1600" dirty="0" smtClean="0"/>
              <a:t>Commence SIS </a:t>
            </a:r>
            <a:r>
              <a:rPr lang="en-US" sz="1600" dirty="0"/>
              <a:t>from receipt of DSA from Applicant (30 BD)</a:t>
            </a:r>
          </a:p>
          <a:p>
            <a:pPr lvl="2">
              <a:buClr>
                <a:srgbClr val="060606"/>
              </a:buClr>
              <a:buSzPct val="100000"/>
              <a:buFont typeface="Arial" panose="020B0604020202020204" pitchFamily="34" charset="0"/>
              <a:buChar char="•"/>
            </a:pPr>
            <a:r>
              <a:rPr lang="en-US" sz="1600" dirty="0" smtClean="0"/>
              <a:t>Final </a:t>
            </a:r>
            <a:r>
              <a:rPr lang="en-US" sz="1600" dirty="0"/>
              <a:t>SIS report (60 BD </a:t>
            </a:r>
            <a:r>
              <a:rPr lang="en-US" sz="1600" dirty="0" smtClean="0"/>
              <a:t>to completion)</a:t>
            </a:r>
          </a:p>
          <a:p>
            <a:pPr lvl="2">
              <a:buClr>
                <a:srgbClr val="060606"/>
              </a:buClr>
              <a:buSzPct val="100000"/>
              <a:buFont typeface="Arial" panose="020B0604020202020204" pitchFamily="34" charset="0"/>
              <a:buChar char="•"/>
            </a:pPr>
            <a:r>
              <a:rPr lang="en-US" sz="1600" dirty="0" smtClean="0"/>
              <a:t>Schedule Results </a:t>
            </a:r>
            <a:r>
              <a:rPr lang="en-US" sz="1600" dirty="0"/>
              <a:t>Meeting </a:t>
            </a:r>
            <a:r>
              <a:rPr lang="en-US" sz="1600" dirty="0" smtClean="0"/>
              <a:t>if requested by applicant </a:t>
            </a:r>
            <a:r>
              <a:rPr lang="en-US" sz="1600" dirty="0"/>
              <a:t>– (10 BD from </a:t>
            </a:r>
            <a:r>
              <a:rPr lang="en-US" sz="1600" dirty="0" smtClean="0"/>
              <a:t>SIS report)</a:t>
            </a:r>
            <a:endParaRPr lang="en-US" sz="1600" dirty="0"/>
          </a:p>
          <a:p>
            <a:pPr lvl="2">
              <a:buClr>
                <a:srgbClr val="060606"/>
              </a:buClr>
              <a:buSzPct val="100000"/>
              <a:buFont typeface="Arial" panose="020B0604020202020204" pitchFamily="34" charset="0"/>
              <a:buChar char="•"/>
            </a:pPr>
            <a:r>
              <a:rPr lang="en-US" sz="1600" dirty="0" smtClean="0"/>
              <a:t>Tender </a:t>
            </a:r>
            <a:r>
              <a:rPr lang="en-US" sz="1600" dirty="0"/>
              <a:t>Draft GIA </a:t>
            </a:r>
            <a:r>
              <a:rPr lang="en-US" sz="1600" dirty="0" smtClean="0"/>
              <a:t>(assumes </a:t>
            </a:r>
            <a:r>
              <a:rPr lang="en-US" sz="1600" b="1" dirty="0"/>
              <a:t>IFS waived</a:t>
            </a:r>
            <a:r>
              <a:rPr lang="en-US" sz="1600" dirty="0"/>
              <a:t>).</a:t>
            </a:r>
          </a:p>
          <a:p>
            <a:pPr lvl="2">
              <a:buClr>
                <a:srgbClr val="060606"/>
              </a:buClr>
              <a:buSzPct val="100000"/>
              <a:buFont typeface="Arial" panose="020B0604020202020204" pitchFamily="34" charset="0"/>
              <a:buChar char="•"/>
            </a:pPr>
            <a:r>
              <a:rPr lang="en-US" sz="1600" dirty="0" smtClean="0"/>
              <a:t>Post financial security as required </a:t>
            </a:r>
            <a:endParaRPr lang="en-US" sz="1600" dirty="0"/>
          </a:p>
          <a:p>
            <a:pPr lvl="1">
              <a:buClr>
                <a:srgbClr val="060606"/>
              </a:buClr>
              <a:buFont typeface="Calibri" panose="020F0502020204030204" pitchFamily="34" charset="0"/>
              <a:buChar char="−"/>
            </a:pPr>
            <a:r>
              <a:rPr lang="en-US" sz="1800" dirty="0"/>
              <a:t>Interconnection System Facilities </a:t>
            </a:r>
            <a:r>
              <a:rPr lang="en-US" sz="1800" dirty="0" smtClean="0"/>
              <a:t>Study (if required)</a:t>
            </a:r>
          </a:p>
          <a:p>
            <a:pPr lvl="2">
              <a:buClr>
                <a:srgbClr val="060606"/>
              </a:buClr>
              <a:buSzPct val="100000"/>
              <a:buFont typeface="Arial" panose="020B0604020202020204" pitchFamily="34" charset="0"/>
              <a:buChar char="•"/>
            </a:pPr>
            <a:r>
              <a:rPr lang="en-US" sz="1600" dirty="0"/>
              <a:t> </a:t>
            </a:r>
            <a:r>
              <a:rPr lang="en-US" sz="1600" dirty="0" smtClean="0"/>
              <a:t>≤ </a:t>
            </a:r>
            <a:r>
              <a:rPr lang="en-US" sz="1600" dirty="0"/>
              <a:t>5 MW: Requires additional $15,000 deposit; additional information </a:t>
            </a:r>
          </a:p>
          <a:p>
            <a:pPr lvl="2">
              <a:buClr>
                <a:srgbClr val="060606"/>
              </a:buClr>
              <a:buSzPct val="100000"/>
              <a:buFont typeface="Arial" panose="020B0604020202020204" pitchFamily="34" charset="0"/>
              <a:buChar char="•"/>
            </a:pPr>
            <a:r>
              <a:rPr lang="en-US" sz="1600" dirty="0"/>
              <a:t>Commence </a:t>
            </a:r>
            <a:r>
              <a:rPr lang="en-US" sz="1600" dirty="0" smtClean="0"/>
              <a:t>IFS</a:t>
            </a:r>
            <a:r>
              <a:rPr lang="en-US" sz="1600" dirty="0"/>
              <a:t>, issue final report (60 BD if upgrades/45 BD no upgrades)</a:t>
            </a:r>
          </a:p>
          <a:p>
            <a:pPr lvl="2">
              <a:buClr>
                <a:srgbClr val="060606"/>
              </a:buClr>
              <a:buSzPct val="100000"/>
              <a:buFont typeface="Arial" panose="020B0604020202020204" pitchFamily="34" charset="0"/>
              <a:buChar char="•"/>
            </a:pPr>
            <a:r>
              <a:rPr lang="en-US" sz="1600" dirty="0" smtClean="0"/>
              <a:t>Schedule </a:t>
            </a:r>
            <a:r>
              <a:rPr lang="en-US" sz="1600" dirty="0"/>
              <a:t>Results Meeting if requested by applicant </a:t>
            </a:r>
            <a:r>
              <a:rPr lang="en-US" sz="1600" dirty="0" smtClean="0"/>
              <a:t>(</a:t>
            </a:r>
            <a:r>
              <a:rPr lang="en-US" sz="1600" dirty="0"/>
              <a:t>5 BD - from </a:t>
            </a:r>
            <a:r>
              <a:rPr lang="en-US" sz="1600" dirty="0" smtClean="0"/>
              <a:t>request</a:t>
            </a:r>
            <a:r>
              <a:rPr lang="en-US" sz="1600" dirty="0"/>
              <a:t>)</a:t>
            </a:r>
          </a:p>
          <a:p>
            <a:pPr lvl="2">
              <a:buClr>
                <a:srgbClr val="060606"/>
              </a:buClr>
              <a:buSzPct val="100000"/>
              <a:buFont typeface="Arial" panose="020B0604020202020204" pitchFamily="34" charset="0"/>
              <a:buChar char="•"/>
            </a:pPr>
            <a:r>
              <a:rPr lang="en-US" sz="1600" dirty="0" smtClean="0"/>
              <a:t>Tender </a:t>
            </a:r>
            <a:r>
              <a:rPr lang="en-US" sz="1600" dirty="0"/>
              <a:t>Draft GIA (30 CD - from 3) above)</a:t>
            </a:r>
          </a:p>
          <a:p>
            <a:pPr lvl="2">
              <a:buClr>
                <a:srgbClr val="060606"/>
              </a:buClr>
              <a:buSzPct val="100000"/>
              <a:buFont typeface="Arial" panose="020B0604020202020204" pitchFamily="34" charset="0"/>
              <a:buChar char="•"/>
            </a:pPr>
            <a:r>
              <a:rPr lang="en-US" sz="1600" dirty="0" smtClean="0"/>
              <a:t>Post </a:t>
            </a:r>
            <a:r>
              <a:rPr lang="en-US" sz="1600" dirty="0"/>
              <a:t>financial security as required </a:t>
            </a:r>
          </a:p>
          <a:p>
            <a:pPr lvl="1"/>
            <a:endParaRPr lang="en-US" sz="1800" dirty="0"/>
          </a:p>
          <a:p>
            <a:pPr marL="914400" lvl="2" indent="0">
              <a:buNone/>
            </a:pPr>
            <a:endParaRPr lang="en-US" sz="1400" dirty="0"/>
          </a:p>
        </p:txBody>
      </p:sp>
      <p:sp>
        <p:nvSpPr>
          <p:cNvPr id="5" name="Title 1"/>
          <p:cNvSpPr>
            <a:spLocks noGrp="1"/>
          </p:cNvSpPr>
          <p:nvPr>
            <p:ph type="title"/>
          </p:nvPr>
        </p:nvSpPr>
        <p:spPr>
          <a:xfrm>
            <a:off x="292358" y="163199"/>
            <a:ext cx="7704110" cy="762000"/>
          </a:xfrm>
        </p:spPr>
        <p:txBody>
          <a:bodyPr/>
          <a:lstStyle/>
          <a:p>
            <a:r>
              <a:rPr lang="en-US" b="1" dirty="0" smtClean="0">
                <a:cs typeface="Arial" panose="020B0604020202020204" pitchFamily="34" charset="0"/>
              </a:rPr>
              <a:t>Rule 21 Detailed Study Process – Continued</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6"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219681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47" y="1082407"/>
            <a:ext cx="8382000" cy="4950840"/>
          </a:xfrm>
        </p:spPr>
        <p:txBody>
          <a:bodyPr>
            <a:normAutofit fontScale="92500" lnSpcReduction="20000"/>
          </a:bodyPr>
          <a:lstStyle/>
          <a:p>
            <a:pPr>
              <a:lnSpc>
                <a:spcPct val="120000"/>
              </a:lnSpc>
              <a:spcBef>
                <a:spcPts val="0"/>
              </a:spcBef>
              <a:spcAft>
                <a:spcPts val="300"/>
              </a:spcAft>
              <a:buClr>
                <a:srgbClr val="060606"/>
              </a:buClr>
              <a:buFont typeface="Arial" panose="020B0604020202020204" pitchFamily="34" charset="0"/>
              <a:buChar char="•"/>
            </a:pPr>
            <a:r>
              <a:rPr lang="en-US" sz="2200" dirty="0"/>
              <a:t>Distribution Group </a:t>
            </a:r>
            <a:r>
              <a:rPr lang="en-US" sz="2200" dirty="0" smtClean="0"/>
              <a:t>Study </a:t>
            </a:r>
            <a:r>
              <a:rPr lang="en-US" sz="2200" dirty="0"/>
              <a:t>Process - </a:t>
            </a:r>
            <a:r>
              <a:rPr lang="en-US" sz="2200" dirty="0" smtClean="0"/>
              <a:t>Includes:1</a:t>
            </a:r>
            <a:r>
              <a:rPr lang="en-US" sz="2200" dirty="0"/>
              <a:t>) Phase l Interconnection Study and </a:t>
            </a:r>
            <a:r>
              <a:rPr lang="en-US" sz="2200" dirty="0" smtClean="0"/>
              <a:t>Phase </a:t>
            </a:r>
            <a:r>
              <a:rPr lang="en-US" sz="2200" dirty="0"/>
              <a:t>ll Interconnection Study</a:t>
            </a:r>
          </a:p>
          <a:p>
            <a:pPr lvl="1">
              <a:lnSpc>
                <a:spcPct val="120000"/>
              </a:lnSpc>
              <a:spcBef>
                <a:spcPts val="0"/>
              </a:spcBef>
              <a:spcAft>
                <a:spcPts val="300"/>
              </a:spcAft>
              <a:buClr>
                <a:srgbClr val="060606"/>
              </a:buClr>
              <a:buFont typeface="Calibri" panose="020F0502020204030204" pitchFamily="34" charset="0"/>
              <a:buChar char="−"/>
            </a:pPr>
            <a:r>
              <a:rPr lang="en-US" sz="1900" dirty="0"/>
              <a:t>Phase l Interconnection Study (</a:t>
            </a:r>
            <a:r>
              <a:rPr lang="en-US" sz="1900" dirty="0" smtClean="0"/>
              <a:t>Phase </a:t>
            </a:r>
            <a:r>
              <a:rPr lang="en-US" sz="1900" dirty="0"/>
              <a:t>l) </a:t>
            </a:r>
            <a:endParaRPr lang="en-US" sz="1900" dirty="0" smtClean="0"/>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Applicant </a:t>
            </a:r>
            <a:r>
              <a:rPr lang="en-US" sz="1500" dirty="0"/>
              <a:t>must send notification to participate to </a:t>
            </a:r>
            <a:r>
              <a:rPr lang="en-US" sz="1500" dirty="0" smtClean="0"/>
              <a:t>SDG&amp;E prior </a:t>
            </a:r>
            <a:r>
              <a:rPr lang="en-US" sz="1500" dirty="0"/>
              <a:t>to close of study window; </a:t>
            </a:r>
            <a:r>
              <a:rPr lang="en-US" sz="1500" dirty="0" smtClean="0"/>
              <a:t/>
            </a:r>
            <a:br>
              <a:rPr lang="en-US" sz="1500" dirty="0" smtClean="0"/>
            </a:br>
            <a:r>
              <a:rPr lang="en-US" sz="1500" dirty="0" smtClean="0"/>
              <a:t>2 </a:t>
            </a:r>
            <a:r>
              <a:rPr lang="en-US" sz="1500" dirty="0"/>
              <a:t>study windows annually</a:t>
            </a:r>
            <a:r>
              <a:rPr lang="en-US" sz="1500" b="1" dirty="0"/>
              <a:t>: </a:t>
            </a:r>
            <a:r>
              <a:rPr lang="en-US" sz="1500" b="1" u="sng" dirty="0" smtClean="0"/>
              <a:t>March</a:t>
            </a:r>
            <a:r>
              <a:rPr lang="en-US" sz="1500" b="1" dirty="0" smtClean="0"/>
              <a:t> </a:t>
            </a:r>
            <a:r>
              <a:rPr lang="en-US" sz="1500" dirty="0"/>
              <a:t>and</a:t>
            </a:r>
            <a:r>
              <a:rPr lang="en-US" sz="1500" b="1" dirty="0"/>
              <a:t> </a:t>
            </a:r>
            <a:r>
              <a:rPr lang="en-US" sz="1500" b="1" u="sng" dirty="0" smtClean="0"/>
              <a:t>September</a:t>
            </a:r>
            <a:endParaRPr lang="en-US" sz="1500" b="1" u="sng" dirty="0"/>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Scoping </a:t>
            </a:r>
            <a:r>
              <a:rPr lang="en-US" sz="1500" dirty="0"/>
              <a:t>Meeting Scheduled (5 BD - after Elec. Independence Test)</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Provide </a:t>
            </a:r>
            <a:r>
              <a:rPr lang="en-US" sz="1500" dirty="0"/>
              <a:t>Detailed Study Agreement (DSA) to Applicant  (15 BD)</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Conduct Phase </a:t>
            </a:r>
            <a:r>
              <a:rPr lang="en-US" sz="1500" dirty="0"/>
              <a:t>l study and issue final study results report (60 BD from start of study)</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Results </a:t>
            </a:r>
            <a:r>
              <a:rPr lang="en-US" sz="1500" dirty="0"/>
              <a:t>meeting upon Applicant request (optional; 5 BD to schedule meeting)</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Tender </a:t>
            </a:r>
            <a:r>
              <a:rPr lang="en-US" sz="1500" dirty="0"/>
              <a:t>Draft GIA (30 CD after </a:t>
            </a:r>
            <a:r>
              <a:rPr lang="en-US" sz="1500" dirty="0" smtClean="0"/>
              <a:t>results meeting assumes </a:t>
            </a:r>
            <a:r>
              <a:rPr lang="en-US" sz="1500" b="1" dirty="0" smtClean="0"/>
              <a:t>Phase Study </a:t>
            </a:r>
            <a:r>
              <a:rPr lang="en-US" sz="1500" b="1" dirty="0"/>
              <a:t>ll waived</a:t>
            </a:r>
            <a:r>
              <a:rPr lang="en-US" sz="1500" dirty="0"/>
              <a:t>).</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Post </a:t>
            </a:r>
            <a:r>
              <a:rPr lang="en-US" sz="1500" dirty="0"/>
              <a:t>financial security as required </a:t>
            </a:r>
          </a:p>
          <a:p>
            <a:pPr lvl="1">
              <a:lnSpc>
                <a:spcPct val="120000"/>
              </a:lnSpc>
              <a:spcBef>
                <a:spcPts val="0"/>
              </a:spcBef>
              <a:spcAft>
                <a:spcPts val="300"/>
              </a:spcAft>
              <a:buClr>
                <a:srgbClr val="060606"/>
              </a:buClr>
              <a:buFont typeface="Calibri" panose="020F0502020204030204" pitchFamily="34" charset="0"/>
              <a:buChar char="−"/>
            </a:pPr>
            <a:r>
              <a:rPr lang="en-US" sz="1900" dirty="0"/>
              <a:t>Phase </a:t>
            </a:r>
            <a:r>
              <a:rPr lang="en-US" sz="1900" dirty="0" smtClean="0"/>
              <a:t>ll </a:t>
            </a:r>
            <a:r>
              <a:rPr lang="en-US" sz="1900" dirty="0"/>
              <a:t>Interconnection Study (</a:t>
            </a:r>
            <a:r>
              <a:rPr lang="en-US" sz="1900" dirty="0" smtClean="0"/>
              <a:t>Phase ll</a:t>
            </a:r>
            <a:r>
              <a:rPr lang="en-US" sz="1900" dirty="0"/>
              <a:t>) (if required)</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 </a:t>
            </a:r>
            <a:r>
              <a:rPr lang="en-US" sz="1500" dirty="0"/>
              <a:t>5 MW: Requires additional $15,000 deposit; additional </a:t>
            </a:r>
            <a:r>
              <a:rPr lang="en-US" sz="1500" dirty="0" smtClean="0"/>
              <a:t>information </a:t>
            </a:r>
            <a:endParaRPr lang="en-US" sz="1500" dirty="0"/>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Phase </a:t>
            </a:r>
            <a:r>
              <a:rPr lang="en-US" sz="1500" dirty="0"/>
              <a:t>ll study begins (60 CD after </a:t>
            </a:r>
            <a:r>
              <a:rPr lang="en-US" sz="1500" dirty="0" smtClean="0"/>
              <a:t>Phase </a:t>
            </a:r>
            <a:r>
              <a:rPr lang="en-US" sz="1500" dirty="0"/>
              <a:t>l final study results report)</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Final Phase </a:t>
            </a:r>
            <a:r>
              <a:rPr lang="en-US" sz="1500" dirty="0"/>
              <a:t>ll study results report completed (60 BD from 1) above</a:t>
            </a:r>
            <a:r>
              <a:rPr lang="en-US" sz="1500" dirty="0" smtClean="0"/>
              <a:t>)</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Results </a:t>
            </a:r>
            <a:r>
              <a:rPr lang="en-US" sz="1500" dirty="0"/>
              <a:t>meeting upon Applicant request (optional; 5 BD to schedule meeting</a:t>
            </a:r>
            <a:r>
              <a:rPr lang="en-US" sz="1500" dirty="0" smtClean="0"/>
              <a:t>)</a:t>
            </a:r>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a:t>Tender Draft GIA (30 CD after results </a:t>
            </a:r>
            <a:r>
              <a:rPr lang="en-US" sz="1500" dirty="0" smtClean="0"/>
              <a:t>meeting)</a:t>
            </a:r>
            <a:endParaRPr lang="en-US" sz="1500" dirty="0"/>
          </a:p>
          <a:p>
            <a:pPr lvl="2">
              <a:lnSpc>
                <a:spcPct val="120000"/>
              </a:lnSpc>
              <a:spcBef>
                <a:spcPts val="0"/>
              </a:spcBef>
              <a:spcAft>
                <a:spcPts val="300"/>
              </a:spcAft>
              <a:buClr>
                <a:srgbClr val="060606"/>
              </a:buClr>
              <a:buSzPct val="100000"/>
              <a:buFont typeface="Arial" panose="020B0604020202020204" pitchFamily="34" charset="0"/>
              <a:buChar char="•"/>
            </a:pPr>
            <a:r>
              <a:rPr lang="en-US" sz="1500" dirty="0" smtClean="0"/>
              <a:t>Post </a:t>
            </a:r>
            <a:r>
              <a:rPr lang="en-US" sz="1500" dirty="0"/>
              <a:t>financial security as required </a:t>
            </a:r>
          </a:p>
          <a:p>
            <a:endParaRPr lang="en-US" dirty="0"/>
          </a:p>
        </p:txBody>
      </p:sp>
      <p:sp>
        <p:nvSpPr>
          <p:cNvPr id="5" name="Title 1"/>
          <p:cNvSpPr>
            <a:spLocks noGrp="1"/>
          </p:cNvSpPr>
          <p:nvPr>
            <p:ph type="title"/>
          </p:nvPr>
        </p:nvSpPr>
        <p:spPr>
          <a:xfrm>
            <a:off x="371211" y="259975"/>
            <a:ext cx="6755729" cy="762000"/>
          </a:xfrm>
        </p:spPr>
        <p:txBody>
          <a:bodyPr/>
          <a:lstStyle/>
          <a:p>
            <a:r>
              <a:rPr lang="en-US" b="1" dirty="0" smtClean="0">
                <a:cs typeface="Arial" panose="020B0604020202020204" pitchFamily="34" charset="0"/>
              </a:rPr>
              <a:t>Rule 21 Detailed Study Process – Continued</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6"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226228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791" y="152400"/>
            <a:ext cx="7274534" cy="762000"/>
          </a:xfrm>
        </p:spPr>
        <p:txBody>
          <a:bodyPr/>
          <a:lstStyle/>
          <a:p>
            <a:r>
              <a:rPr lang="en-US" b="1" dirty="0">
                <a:cs typeface="Arial" panose="020B0604020202020204" pitchFamily="34" charset="0"/>
              </a:rPr>
              <a:t>SDG&amp;E’s </a:t>
            </a:r>
            <a:r>
              <a:rPr lang="en-US" b="1" dirty="0" smtClean="0">
                <a:cs typeface="Arial" panose="020B0604020202020204" pitchFamily="34" charset="0"/>
              </a:rPr>
              <a:t>WDAT– Interconnection Process</a:t>
            </a:r>
            <a:endParaRPr lang="en-US" b="1" dirty="0">
              <a:cs typeface="Arial" panose="020B0604020202020204" pitchFamily="34" charset="0"/>
            </a:endParaRPr>
          </a:p>
        </p:txBody>
      </p:sp>
      <p:sp>
        <p:nvSpPr>
          <p:cNvPr id="6" name="Text Placeholder 2"/>
          <p:cNvSpPr>
            <a:spLocks noGrp="1"/>
          </p:cNvSpPr>
          <p:nvPr>
            <p:ph idx="1"/>
          </p:nvPr>
        </p:nvSpPr>
        <p:spPr/>
        <p:txBody>
          <a:bodyPr>
            <a:normAutofit/>
          </a:bodyPr>
          <a:lstStyle/>
          <a:p>
            <a:pPr>
              <a:lnSpc>
                <a:spcPct val="100000"/>
              </a:lnSpc>
              <a:spcBef>
                <a:spcPts val="0"/>
              </a:spcBef>
              <a:spcAft>
                <a:spcPts val="1200"/>
              </a:spcAft>
              <a:buClr>
                <a:srgbClr val="060606"/>
              </a:buClr>
              <a:buFont typeface="Arial" panose="020B0604020202020204" pitchFamily="34" charset="0"/>
              <a:buChar char="•"/>
            </a:pPr>
            <a:r>
              <a:rPr lang="en-US" dirty="0" smtClean="0"/>
              <a:t>Primary </a:t>
            </a:r>
            <a:r>
              <a:rPr lang="en-US" dirty="0"/>
              <a:t>Components</a:t>
            </a:r>
            <a:r>
              <a:rPr lang="en-US" dirty="0" smtClean="0"/>
              <a:t>:</a:t>
            </a:r>
            <a:endParaRPr lang="en-US" dirty="0"/>
          </a:p>
          <a:p>
            <a:pPr lvl="1">
              <a:lnSpc>
                <a:spcPct val="100000"/>
              </a:lnSpc>
              <a:spcBef>
                <a:spcPts val="0"/>
              </a:spcBef>
              <a:spcAft>
                <a:spcPts val="1200"/>
              </a:spcAft>
              <a:buClr>
                <a:srgbClr val="060606"/>
              </a:buClr>
              <a:buFont typeface="Calibri" panose="020F0502020204030204" pitchFamily="34" charset="0"/>
              <a:buChar char="−"/>
            </a:pPr>
            <a:r>
              <a:rPr lang="en-US" sz="1800" dirty="0" smtClean="0"/>
              <a:t>Pre-Application Report (option)</a:t>
            </a:r>
          </a:p>
          <a:p>
            <a:pPr lvl="1">
              <a:lnSpc>
                <a:spcPct val="100000"/>
              </a:lnSpc>
              <a:spcBef>
                <a:spcPts val="0"/>
              </a:spcBef>
              <a:spcAft>
                <a:spcPts val="1200"/>
              </a:spcAft>
              <a:buClr>
                <a:srgbClr val="060606"/>
              </a:buClr>
              <a:buFont typeface="Calibri" panose="020F0502020204030204" pitchFamily="34" charset="0"/>
              <a:buChar char="−"/>
            </a:pPr>
            <a:r>
              <a:rPr lang="en-US" sz="1800" dirty="0"/>
              <a:t>Fast Track </a:t>
            </a:r>
            <a:r>
              <a:rPr lang="en-US" sz="1800" dirty="0" smtClean="0"/>
              <a:t>Review Process        </a:t>
            </a:r>
            <a:endParaRPr lang="en-US" sz="1800" dirty="0"/>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a:t>Simplified Interconnection </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Initial/Supplemental Reviews</a:t>
            </a:r>
          </a:p>
          <a:p>
            <a:pPr lvl="1">
              <a:lnSpc>
                <a:spcPct val="100000"/>
              </a:lnSpc>
              <a:spcBef>
                <a:spcPts val="0"/>
              </a:spcBef>
              <a:spcAft>
                <a:spcPts val="1200"/>
              </a:spcAft>
              <a:buClr>
                <a:srgbClr val="060606"/>
              </a:buClr>
              <a:buFont typeface="Calibri" panose="020F0502020204030204" pitchFamily="34" charset="0"/>
              <a:buChar char="−"/>
            </a:pPr>
            <a:r>
              <a:rPr lang="en-US" sz="1800" dirty="0" smtClean="0"/>
              <a:t>Detailed Study </a:t>
            </a:r>
            <a:r>
              <a:rPr lang="en-US" sz="1800" dirty="0"/>
              <a:t>Process</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Independent Study</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t>Cluster Study</a:t>
            </a:r>
            <a:r>
              <a:rPr lang="en-US" dirty="0">
                <a:solidFill>
                  <a:srgbClr val="FF0000"/>
                </a:solidFill>
                <a:latin typeface="Interstate-BoldCondensed"/>
              </a:rPr>
              <a:t/>
            </a:r>
            <a:br>
              <a:rPr lang="en-US" dirty="0">
                <a:solidFill>
                  <a:srgbClr val="FF0000"/>
                </a:solidFill>
                <a:latin typeface="Interstate-BoldCondensed"/>
              </a:rPr>
            </a:br>
            <a:endParaRPr lang="en-US" b="1" dirty="0">
              <a:latin typeface="Interstate-BoldCondensed"/>
            </a:endParaRPr>
          </a:p>
          <a:p>
            <a:endParaRPr lang="en-US" dirty="0"/>
          </a:p>
        </p:txBody>
      </p:sp>
      <p:sp>
        <p:nvSpPr>
          <p:cNvPr id="7"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95616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04" y="81932"/>
            <a:ext cx="6934200" cy="880872"/>
          </a:xfrm>
          <a:noFill/>
        </p:spPr>
        <p:txBody>
          <a:bodyPr/>
          <a:lstStyle/>
          <a:p>
            <a:r>
              <a:rPr lang="en-US" b="1" dirty="0">
                <a:cs typeface="Arial" panose="020B0604020202020204" pitchFamily="34" charset="0"/>
              </a:rPr>
              <a:t>SDG&amp;E’s </a:t>
            </a:r>
            <a:r>
              <a:rPr lang="en-US" b="1" dirty="0" smtClean="0">
                <a:cs typeface="Arial" panose="020B0604020202020204" pitchFamily="34" charset="0"/>
              </a:rPr>
              <a:t>WDAT Highlights</a:t>
            </a:r>
            <a:endParaRPr lang="en-US" dirty="0">
              <a:solidFill>
                <a:srgbClr val="FF0000"/>
              </a:solidFill>
            </a:endParaRPr>
          </a:p>
        </p:txBody>
      </p:sp>
      <p:sp>
        <p:nvSpPr>
          <p:cNvPr id="9" name="Content Placeholder 10"/>
          <p:cNvSpPr>
            <a:spLocks noGrp="1"/>
          </p:cNvSpPr>
          <p:nvPr>
            <p:ph idx="1"/>
          </p:nvPr>
        </p:nvSpPr>
        <p:spPr>
          <a:xfrm>
            <a:off x="546846" y="1143000"/>
            <a:ext cx="7682753" cy="5257800"/>
          </a:xfrm>
        </p:spPr>
        <p:txBody>
          <a:bodyPr>
            <a:normAutofit/>
          </a:bodyPr>
          <a:lstStyle/>
          <a:p>
            <a:pPr>
              <a:lnSpc>
                <a:spcPct val="100000"/>
              </a:lnSpc>
              <a:spcBef>
                <a:spcPts val="0"/>
              </a:spcBef>
              <a:spcAft>
                <a:spcPts val="1200"/>
              </a:spcAft>
              <a:buClr>
                <a:srgbClr val="060606"/>
              </a:buClr>
              <a:buFont typeface="Arial" panose="020B0604020202020204" pitchFamily="34" charset="0"/>
              <a:buChar char="•"/>
            </a:pPr>
            <a:r>
              <a:rPr lang="en-US" sz="1800" dirty="0" smtClean="0"/>
              <a:t>WDAT interconnection queue</a:t>
            </a:r>
          </a:p>
          <a:p>
            <a:pPr>
              <a:lnSpc>
                <a:spcPct val="100000"/>
              </a:lnSpc>
              <a:spcBef>
                <a:spcPts val="0"/>
              </a:spcBef>
              <a:spcAft>
                <a:spcPts val="1200"/>
              </a:spcAft>
              <a:buClr>
                <a:srgbClr val="060606"/>
              </a:buClr>
              <a:buFont typeface="Arial" panose="020B0604020202020204" pitchFamily="34" charset="0"/>
              <a:buChar char="•"/>
            </a:pPr>
            <a:r>
              <a:rPr lang="en-US" sz="1800" dirty="0"/>
              <a:t>Pre-Application </a:t>
            </a:r>
            <a:r>
              <a:rPr lang="en-US" sz="1800" dirty="0" smtClean="0"/>
              <a:t>Report option - $300 fee </a:t>
            </a:r>
          </a:p>
          <a:p>
            <a:pPr>
              <a:lnSpc>
                <a:spcPct val="100000"/>
              </a:lnSpc>
              <a:spcBef>
                <a:spcPts val="0"/>
              </a:spcBef>
              <a:spcAft>
                <a:spcPts val="1200"/>
              </a:spcAft>
              <a:buClr>
                <a:srgbClr val="060606"/>
              </a:buClr>
              <a:buFont typeface="Arial" panose="020B0604020202020204" pitchFamily="34" charset="0"/>
              <a:buChar char="•"/>
            </a:pPr>
            <a:r>
              <a:rPr lang="en-US" sz="1800" dirty="0"/>
              <a:t>Fast Track </a:t>
            </a:r>
            <a:r>
              <a:rPr lang="en-US" sz="1800" dirty="0" smtClean="0"/>
              <a:t>review process </a:t>
            </a:r>
            <a:r>
              <a:rPr lang="en-US" sz="1800" dirty="0"/>
              <a:t>for projects ≤ </a:t>
            </a:r>
            <a:r>
              <a:rPr lang="en-US" sz="1800" dirty="0" smtClean="0"/>
              <a:t>2 MW</a:t>
            </a:r>
          </a:p>
          <a:p>
            <a:pPr>
              <a:lnSpc>
                <a:spcPct val="100000"/>
              </a:lnSpc>
              <a:spcBef>
                <a:spcPts val="0"/>
              </a:spcBef>
              <a:spcAft>
                <a:spcPts val="1200"/>
              </a:spcAft>
              <a:buClr>
                <a:srgbClr val="060606"/>
              </a:buClr>
              <a:buFont typeface="Arial" panose="020B0604020202020204" pitchFamily="34" charset="0"/>
              <a:buChar char="•"/>
            </a:pPr>
            <a:r>
              <a:rPr lang="en-US" sz="1800" dirty="0" smtClean="0"/>
              <a:t>$800 </a:t>
            </a:r>
            <a:r>
              <a:rPr lang="en-US" sz="1800" dirty="0"/>
              <a:t>non-refundable </a:t>
            </a:r>
            <a:r>
              <a:rPr lang="en-US" sz="1800" dirty="0" smtClean="0"/>
              <a:t>IR fee </a:t>
            </a:r>
          </a:p>
          <a:p>
            <a:pPr>
              <a:lnSpc>
                <a:spcPct val="100000"/>
              </a:lnSpc>
              <a:spcBef>
                <a:spcPts val="0"/>
              </a:spcBef>
              <a:spcAft>
                <a:spcPts val="1200"/>
              </a:spcAft>
              <a:buClr>
                <a:srgbClr val="060606"/>
              </a:buClr>
              <a:buFont typeface="Arial" panose="020B0604020202020204" pitchFamily="34" charset="0"/>
              <a:buChar char="•"/>
            </a:pPr>
            <a:r>
              <a:rPr lang="en-US" sz="1800" dirty="0"/>
              <a:t>$500 processing fee and $1000 study </a:t>
            </a:r>
            <a:r>
              <a:rPr lang="en-US" sz="1800" dirty="0" smtClean="0"/>
              <a:t>fee</a:t>
            </a:r>
          </a:p>
          <a:p>
            <a:pPr>
              <a:lnSpc>
                <a:spcPct val="100000"/>
              </a:lnSpc>
              <a:spcBef>
                <a:spcPts val="0"/>
              </a:spcBef>
              <a:spcAft>
                <a:spcPts val="1200"/>
              </a:spcAft>
              <a:buClr>
                <a:srgbClr val="060606"/>
              </a:buClr>
              <a:buFont typeface="Arial" panose="020B0604020202020204" pitchFamily="34" charset="0"/>
              <a:buChar char="•"/>
            </a:pPr>
            <a:r>
              <a:rPr lang="en-US" sz="1800" dirty="0" smtClean="0"/>
              <a:t>Independent Study/Cluster Study Process</a:t>
            </a:r>
          </a:p>
          <a:p>
            <a:pPr>
              <a:lnSpc>
                <a:spcPct val="100000"/>
              </a:lnSpc>
              <a:spcBef>
                <a:spcPts val="0"/>
              </a:spcBef>
              <a:spcAft>
                <a:spcPts val="1200"/>
              </a:spcAft>
              <a:buClr>
                <a:srgbClr val="060606"/>
              </a:buClr>
              <a:buFont typeface="Arial" panose="020B0604020202020204" pitchFamily="34" charset="0"/>
              <a:buChar char="•"/>
            </a:pPr>
            <a:r>
              <a:rPr lang="en-US" sz="1800" dirty="0" smtClean="0"/>
              <a:t>Defined </a:t>
            </a:r>
            <a:r>
              <a:rPr lang="en-US" sz="1800" dirty="0"/>
              <a:t>Study </a:t>
            </a:r>
            <a:r>
              <a:rPr lang="en-US" sz="1800" dirty="0" smtClean="0"/>
              <a:t>Timelines</a:t>
            </a:r>
            <a:endParaRPr lang="en-US" sz="1800" dirty="0"/>
          </a:p>
          <a:p>
            <a:pPr>
              <a:lnSpc>
                <a:spcPct val="100000"/>
              </a:lnSpc>
              <a:spcBef>
                <a:spcPts val="0"/>
              </a:spcBef>
              <a:spcAft>
                <a:spcPts val="1200"/>
              </a:spcAft>
              <a:buClr>
                <a:srgbClr val="060606"/>
              </a:buClr>
              <a:buFont typeface="Arial" panose="020B0604020202020204" pitchFamily="34" charset="0"/>
              <a:buChar char="•"/>
            </a:pPr>
            <a:r>
              <a:rPr lang="en-US" sz="1800" dirty="0"/>
              <a:t>Financial Security must be posted (Ind/Cluster Study</a:t>
            </a:r>
            <a:r>
              <a:rPr lang="en-US" sz="1800" dirty="0" smtClean="0"/>
              <a:t>)</a:t>
            </a:r>
            <a:endParaRPr lang="en-US" sz="1800" dirty="0"/>
          </a:p>
          <a:p>
            <a:pPr>
              <a:lnSpc>
                <a:spcPct val="100000"/>
              </a:lnSpc>
              <a:spcBef>
                <a:spcPts val="0"/>
              </a:spcBef>
              <a:spcAft>
                <a:spcPts val="1200"/>
              </a:spcAft>
              <a:buClr>
                <a:srgbClr val="060606"/>
              </a:buClr>
              <a:buFont typeface="Arial" panose="020B0604020202020204" pitchFamily="34" charset="0"/>
              <a:buChar char="•"/>
            </a:pPr>
            <a:r>
              <a:rPr lang="en-US" sz="1800" dirty="0"/>
              <a:t>Proof of Site Control/Site Exclusivity required</a:t>
            </a:r>
            <a:r>
              <a:rPr lang="en-US" sz="1600" dirty="0"/>
              <a:t/>
            </a:r>
            <a:br>
              <a:rPr lang="en-US" sz="1600" dirty="0"/>
            </a:br>
            <a:endParaRPr lang="en-US" sz="1600" dirty="0"/>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12470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85058"/>
            <a:ext cx="8392886" cy="838200"/>
          </a:xfrm>
        </p:spPr>
        <p:txBody>
          <a:bodyPr/>
          <a:lstStyle/>
          <a:p>
            <a:r>
              <a:rPr lang="en-US" dirty="0" smtClean="0"/>
              <a:t>Major Sources of Local Power</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grpSp>
        <p:nvGrpSpPr>
          <p:cNvPr id="7" name="Group 6"/>
          <p:cNvGrpSpPr/>
          <p:nvPr/>
        </p:nvGrpSpPr>
        <p:grpSpPr>
          <a:xfrm>
            <a:off x="1281192" y="1114424"/>
            <a:ext cx="5382447" cy="4695190"/>
            <a:chOff x="0" y="0"/>
            <a:chExt cx="8187062" cy="6657975"/>
          </a:xfrm>
        </p:grpSpPr>
        <p:sp>
          <p:nvSpPr>
            <p:cNvPr id="8" name="Freeform 3"/>
            <p:cNvSpPr>
              <a:spLocks noChangeAspect="1"/>
            </p:cNvSpPr>
            <p:nvPr/>
          </p:nvSpPr>
          <p:spPr bwMode="auto">
            <a:xfrm>
              <a:off x="1171575" y="1412875"/>
              <a:ext cx="5362575" cy="5157788"/>
            </a:xfrm>
            <a:custGeom>
              <a:avLst/>
              <a:gdLst>
                <a:gd name="T0" fmla="*/ 0 w 4062"/>
                <a:gd name="T1" fmla="*/ 695449 h 3330"/>
                <a:gd name="T2" fmla="*/ 167663 w 4062"/>
                <a:gd name="T3" fmla="*/ 1026911 h 3330"/>
                <a:gd name="T4" fmla="*/ 323444 w 4062"/>
                <a:gd name="T5" fmla="*/ 1319650 h 3330"/>
                <a:gd name="T6" fmla="*/ 483186 w 4062"/>
                <a:gd name="T7" fmla="*/ 1553532 h 3330"/>
                <a:gd name="T8" fmla="*/ 533353 w 4062"/>
                <a:gd name="T9" fmla="*/ 1675894 h 3330"/>
                <a:gd name="T10" fmla="*/ 800030 w 4062"/>
                <a:gd name="T11" fmla="*/ 2042980 h 3330"/>
                <a:gd name="T12" fmla="*/ 847556 w 4062"/>
                <a:gd name="T13" fmla="*/ 2792640 h 3330"/>
                <a:gd name="T14" fmla="*/ 823793 w 4062"/>
                <a:gd name="T15" fmla="*/ 3278991 h 3330"/>
                <a:gd name="T16" fmla="*/ 847556 w 4062"/>
                <a:gd name="T17" fmla="*/ 3698738 h 3330"/>
                <a:gd name="T18" fmla="*/ 728740 w 4062"/>
                <a:gd name="T19" fmla="*/ 3909387 h 3330"/>
                <a:gd name="T20" fmla="*/ 656130 w 4062"/>
                <a:gd name="T21" fmla="*/ 4456143 h 3330"/>
                <a:gd name="T22" fmla="*/ 884521 w 4062"/>
                <a:gd name="T23" fmla="*/ 4273375 h 3330"/>
                <a:gd name="T24" fmla="*/ 954491 w 4062"/>
                <a:gd name="T25" fmla="*/ 4384894 h 3330"/>
                <a:gd name="T26" fmla="*/ 979574 w 4062"/>
                <a:gd name="T27" fmla="*/ 4581603 h 3330"/>
                <a:gd name="T28" fmla="*/ 918846 w 4062"/>
                <a:gd name="T29" fmla="*/ 4750431 h 3330"/>
                <a:gd name="T30" fmla="*/ 966373 w 4062"/>
                <a:gd name="T31" fmla="*/ 5157788 h 3330"/>
                <a:gd name="T32" fmla="*/ 5362575 w 4062"/>
                <a:gd name="T33" fmla="*/ 5083442 h 3330"/>
                <a:gd name="T34" fmla="*/ 5336171 w 4062"/>
                <a:gd name="T35" fmla="*/ 393417 h 3330"/>
                <a:gd name="T36" fmla="*/ 1773003 w 4062"/>
                <a:gd name="T37" fmla="*/ 410455 h 3330"/>
                <a:gd name="T38" fmla="*/ 1190803 w 4062"/>
                <a:gd name="T39" fmla="*/ 144046 h 3330"/>
                <a:gd name="T40" fmla="*/ 1217207 w 4062"/>
                <a:gd name="T41" fmla="*/ 55760 h 3330"/>
                <a:gd name="T42" fmla="*/ 472625 w 4062"/>
                <a:gd name="T43" fmla="*/ 0 h 3330"/>
                <a:gd name="T44" fmla="*/ 468664 w 4062"/>
                <a:gd name="T45" fmla="*/ 99129 h 3330"/>
                <a:gd name="T46" fmla="*/ 397375 w 4062"/>
                <a:gd name="T47" fmla="*/ 334559 h 3330"/>
                <a:gd name="T48" fmla="*/ 264036 w 4062"/>
                <a:gd name="T49" fmla="*/ 320619 h 3330"/>
                <a:gd name="T50" fmla="*/ 167663 w 4062"/>
                <a:gd name="T51" fmla="*/ 325266 h 3330"/>
                <a:gd name="T52" fmla="*/ 0 w 4062"/>
                <a:gd name="T53" fmla="*/ 695449 h 3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62"/>
                <a:gd name="T82" fmla="*/ 0 h 3330"/>
                <a:gd name="T83" fmla="*/ 4062 w 4062"/>
                <a:gd name="T84" fmla="*/ 3330 h 3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62" h="3330">
                  <a:moveTo>
                    <a:pt x="0" y="449"/>
                  </a:moveTo>
                  <a:lnTo>
                    <a:pt x="127" y="663"/>
                  </a:lnTo>
                  <a:lnTo>
                    <a:pt x="245" y="852"/>
                  </a:lnTo>
                  <a:lnTo>
                    <a:pt x="366" y="1003"/>
                  </a:lnTo>
                  <a:lnTo>
                    <a:pt x="404" y="1082"/>
                  </a:lnTo>
                  <a:lnTo>
                    <a:pt x="606" y="1319"/>
                  </a:lnTo>
                  <a:lnTo>
                    <a:pt x="642" y="1803"/>
                  </a:lnTo>
                  <a:lnTo>
                    <a:pt x="624" y="2117"/>
                  </a:lnTo>
                  <a:lnTo>
                    <a:pt x="642" y="2388"/>
                  </a:lnTo>
                  <a:lnTo>
                    <a:pt x="552" y="2524"/>
                  </a:lnTo>
                  <a:lnTo>
                    <a:pt x="497" y="2877"/>
                  </a:lnTo>
                  <a:lnTo>
                    <a:pt x="670" y="2759"/>
                  </a:lnTo>
                  <a:lnTo>
                    <a:pt x="723" y="2831"/>
                  </a:lnTo>
                  <a:lnTo>
                    <a:pt x="742" y="2958"/>
                  </a:lnTo>
                  <a:lnTo>
                    <a:pt x="696" y="3067"/>
                  </a:lnTo>
                  <a:lnTo>
                    <a:pt x="732" y="3330"/>
                  </a:lnTo>
                  <a:lnTo>
                    <a:pt x="4062" y="3282"/>
                  </a:lnTo>
                  <a:lnTo>
                    <a:pt x="4042" y="254"/>
                  </a:lnTo>
                  <a:lnTo>
                    <a:pt x="1343" y="265"/>
                  </a:lnTo>
                  <a:lnTo>
                    <a:pt x="902" y="93"/>
                  </a:lnTo>
                  <a:lnTo>
                    <a:pt x="922" y="36"/>
                  </a:lnTo>
                  <a:lnTo>
                    <a:pt x="358" y="0"/>
                  </a:lnTo>
                  <a:lnTo>
                    <a:pt x="355" y="64"/>
                  </a:lnTo>
                  <a:lnTo>
                    <a:pt x="301" y="216"/>
                  </a:lnTo>
                  <a:lnTo>
                    <a:pt x="200" y="207"/>
                  </a:lnTo>
                  <a:lnTo>
                    <a:pt x="127" y="210"/>
                  </a:lnTo>
                  <a:lnTo>
                    <a:pt x="0" y="449"/>
                  </a:lnTo>
                  <a:close/>
                </a:path>
              </a:pathLst>
            </a:custGeom>
            <a:solidFill>
              <a:srgbClr val="CCFFFF"/>
            </a:solidFill>
            <a:ln w="10795" cap="flat">
              <a:solidFill>
                <a:schemeClr val="tx1"/>
              </a:solidFill>
              <a:prstDash val="lgDashDotDot"/>
              <a:round/>
              <a:headEnd type="none" w="med" len="med"/>
              <a:tailEnd type="none" w="med" len="med"/>
            </a:ln>
          </p:spPr>
          <p:txBody>
            <a:bodyPr wrap="none" anchor="ctr"/>
            <a:lstStyle/>
            <a:p>
              <a:endParaRPr lang="en-US" dirty="0"/>
            </a:p>
          </p:txBody>
        </p:sp>
        <p:sp>
          <p:nvSpPr>
            <p:cNvPr id="9" name="Rectangle 6"/>
            <p:cNvSpPr>
              <a:spLocks noChangeAspect="1" noChangeArrowheads="1"/>
            </p:cNvSpPr>
            <p:nvPr/>
          </p:nvSpPr>
          <p:spPr bwMode="auto">
            <a:xfrm rot="-2460000">
              <a:off x="5033963" y="5233988"/>
              <a:ext cx="28575" cy="17462"/>
            </a:xfrm>
            <a:prstGeom prst="rect">
              <a:avLst/>
            </a:prstGeom>
            <a:solidFill>
              <a:schemeClr val="bg1"/>
            </a:solidFill>
            <a:ln w="9525">
              <a:noFill/>
              <a:miter lim="800000"/>
              <a:headEnd/>
              <a:tailEnd/>
            </a:ln>
          </p:spPr>
          <p:txBody>
            <a:bodyPr wrap="none" anchor="ctr"/>
            <a:lstStyle/>
            <a:p>
              <a:endParaRPr lang="en-US" dirty="0"/>
            </a:p>
          </p:txBody>
        </p:sp>
        <p:sp>
          <p:nvSpPr>
            <p:cNvPr id="10" name="Freeform 7"/>
            <p:cNvSpPr>
              <a:spLocks noChangeAspect="1"/>
            </p:cNvSpPr>
            <p:nvPr/>
          </p:nvSpPr>
          <p:spPr bwMode="auto">
            <a:xfrm>
              <a:off x="0" y="0"/>
              <a:ext cx="1806576" cy="2368549"/>
            </a:xfrm>
            <a:custGeom>
              <a:avLst/>
              <a:gdLst>
                <a:gd name="T0" fmla="*/ 713597 w 1400"/>
                <a:gd name="T1" fmla="*/ 55767 h 1529"/>
                <a:gd name="T2" fmla="*/ 1632370 w 1400"/>
                <a:gd name="T3" fmla="*/ 55767 h 1529"/>
                <a:gd name="T4" fmla="*/ 1455583 w 1400"/>
                <a:gd name="T5" fmla="*/ 853546 h 1529"/>
                <a:gd name="T6" fmla="*/ 1420742 w 1400"/>
                <a:gd name="T7" fmla="*/ 873684 h 1529"/>
                <a:gd name="T8" fmla="*/ 1425904 w 1400"/>
                <a:gd name="T9" fmla="*/ 937196 h 1529"/>
                <a:gd name="T10" fmla="*/ 1464616 w 1400"/>
                <a:gd name="T11" fmla="*/ 926353 h 1529"/>
                <a:gd name="T12" fmla="*/ 1453003 w 1400"/>
                <a:gd name="T13" fmla="*/ 1000709 h 1529"/>
                <a:gd name="T14" fmla="*/ 1369126 w 1400"/>
                <a:gd name="T15" fmla="*/ 994512 h 1529"/>
                <a:gd name="T16" fmla="*/ 1536879 w 1400"/>
                <a:gd name="T17" fmla="*/ 1053377 h 1529"/>
                <a:gd name="T18" fmla="*/ 1598819 w 1400"/>
                <a:gd name="T19" fmla="*/ 1181951 h 1529"/>
                <a:gd name="T20" fmla="*/ 1561397 w 1400"/>
                <a:gd name="T21" fmla="*/ 1271798 h 1529"/>
                <a:gd name="T22" fmla="*/ 1610433 w 1400"/>
                <a:gd name="T23" fmla="*/ 1256307 h 1529"/>
                <a:gd name="T24" fmla="*/ 1765282 w 1400"/>
                <a:gd name="T25" fmla="*/ 1347703 h 1529"/>
                <a:gd name="T26" fmla="*/ 1806575 w 1400"/>
                <a:gd name="T27" fmla="*/ 1417412 h 1529"/>
                <a:gd name="T28" fmla="*/ 1800123 w 1400"/>
                <a:gd name="T29" fmla="*/ 1640481 h 1529"/>
                <a:gd name="T30" fmla="*/ 1771734 w 1400"/>
                <a:gd name="T31" fmla="*/ 1736524 h 1529"/>
                <a:gd name="T32" fmla="*/ 1725279 w 1400"/>
                <a:gd name="T33" fmla="*/ 1770604 h 1529"/>
                <a:gd name="T34" fmla="*/ 1614304 w 1400"/>
                <a:gd name="T35" fmla="*/ 1796938 h 1529"/>
                <a:gd name="T36" fmla="*/ 1447841 w 1400"/>
                <a:gd name="T37" fmla="*/ 1781447 h 1529"/>
                <a:gd name="T38" fmla="*/ 1317509 w 1400"/>
                <a:gd name="T39" fmla="*/ 2287998 h 1529"/>
                <a:gd name="T40" fmla="*/ 1292991 w 1400"/>
                <a:gd name="T41" fmla="*/ 2368550 h 1529"/>
                <a:gd name="T42" fmla="*/ 1233633 w 1400"/>
                <a:gd name="T43" fmla="*/ 2253918 h 1529"/>
                <a:gd name="T44" fmla="*/ 1156208 w 1400"/>
                <a:gd name="T45" fmla="*/ 2095911 h 1529"/>
                <a:gd name="T46" fmla="*/ 948452 w 1400"/>
                <a:gd name="T47" fmla="*/ 1758211 h 1529"/>
                <a:gd name="T48" fmla="*/ 877479 w 1400"/>
                <a:gd name="T49" fmla="*/ 1721033 h 1529"/>
                <a:gd name="T50" fmla="*/ 736825 w 1400"/>
                <a:gd name="T51" fmla="*/ 1601753 h 1529"/>
                <a:gd name="T52" fmla="*/ 611655 w 1400"/>
                <a:gd name="T53" fmla="*/ 1327565 h 1529"/>
                <a:gd name="T54" fmla="*/ 374219 w 1400"/>
                <a:gd name="T55" fmla="*/ 1095203 h 1529"/>
                <a:gd name="T56" fmla="*/ 260663 w 1400"/>
                <a:gd name="T57" fmla="*/ 1081261 h 1529"/>
                <a:gd name="T58" fmla="*/ 201304 w 1400"/>
                <a:gd name="T59" fmla="*/ 1020847 h 1529"/>
                <a:gd name="T60" fmla="*/ 149688 w 1400"/>
                <a:gd name="T61" fmla="*/ 1013101 h 1529"/>
                <a:gd name="T62" fmla="*/ 158721 w 1400"/>
                <a:gd name="T63" fmla="*/ 958883 h 1529"/>
                <a:gd name="T64" fmla="*/ 50326 w 1400"/>
                <a:gd name="T65" fmla="*/ 772993 h 1529"/>
                <a:gd name="T66" fmla="*/ 0 w 1400"/>
                <a:gd name="T67" fmla="*/ 614986 h 1529"/>
                <a:gd name="T68" fmla="*/ 162592 w 1400"/>
                <a:gd name="T69" fmla="*/ 659910 h 1529"/>
                <a:gd name="T70" fmla="*/ 223241 w 1400"/>
                <a:gd name="T71" fmla="*/ 478667 h 1529"/>
                <a:gd name="T72" fmla="*/ 176786 w 1400"/>
                <a:gd name="T73" fmla="*/ 422900 h 1529"/>
                <a:gd name="T74" fmla="*/ 162592 w 1400"/>
                <a:gd name="T75" fmla="*/ 331504 h 1529"/>
                <a:gd name="T76" fmla="*/ 207756 w 1400"/>
                <a:gd name="T77" fmla="*/ 0 h 1529"/>
                <a:gd name="T78" fmla="*/ 698112 w 1400"/>
                <a:gd name="T79" fmla="*/ 0 h 1529"/>
                <a:gd name="T80" fmla="*/ 713597 w 1400"/>
                <a:gd name="T81" fmla="*/ 55767 h 1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0"/>
                <a:gd name="T124" fmla="*/ 0 h 1529"/>
                <a:gd name="T125" fmla="*/ 1400 w 1400"/>
                <a:gd name="T126" fmla="*/ 1529 h 1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0" h="1529">
                  <a:moveTo>
                    <a:pt x="553" y="36"/>
                  </a:moveTo>
                  <a:lnTo>
                    <a:pt x="1265" y="36"/>
                  </a:lnTo>
                  <a:lnTo>
                    <a:pt x="1128" y="551"/>
                  </a:lnTo>
                  <a:lnTo>
                    <a:pt x="1101" y="564"/>
                  </a:lnTo>
                  <a:lnTo>
                    <a:pt x="1105" y="605"/>
                  </a:lnTo>
                  <a:lnTo>
                    <a:pt x="1135" y="598"/>
                  </a:lnTo>
                  <a:lnTo>
                    <a:pt x="1126" y="646"/>
                  </a:lnTo>
                  <a:lnTo>
                    <a:pt x="1061" y="642"/>
                  </a:lnTo>
                  <a:lnTo>
                    <a:pt x="1191" y="680"/>
                  </a:lnTo>
                  <a:lnTo>
                    <a:pt x="1239" y="763"/>
                  </a:lnTo>
                  <a:lnTo>
                    <a:pt x="1210" y="821"/>
                  </a:lnTo>
                  <a:lnTo>
                    <a:pt x="1248" y="811"/>
                  </a:lnTo>
                  <a:lnTo>
                    <a:pt x="1368" y="870"/>
                  </a:lnTo>
                  <a:lnTo>
                    <a:pt x="1400" y="915"/>
                  </a:lnTo>
                  <a:lnTo>
                    <a:pt x="1395" y="1059"/>
                  </a:lnTo>
                  <a:lnTo>
                    <a:pt x="1373" y="1121"/>
                  </a:lnTo>
                  <a:lnTo>
                    <a:pt x="1337" y="1143"/>
                  </a:lnTo>
                  <a:lnTo>
                    <a:pt x="1251" y="1160"/>
                  </a:lnTo>
                  <a:lnTo>
                    <a:pt x="1122" y="1150"/>
                  </a:lnTo>
                  <a:lnTo>
                    <a:pt x="1021" y="1477"/>
                  </a:lnTo>
                  <a:lnTo>
                    <a:pt x="1002" y="1529"/>
                  </a:lnTo>
                  <a:lnTo>
                    <a:pt x="956" y="1455"/>
                  </a:lnTo>
                  <a:lnTo>
                    <a:pt x="896" y="1353"/>
                  </a:lnTo>
                  <a:lnTo>
                    <a:pt x="735" y="1135"/>
                  </a:lnTo>
                  <a:lnTo>
                    <a:pt x="680" y="1111"/>
                  </a:lnTo>
                  <a:lnTo>
                    <a:pt x="571" y="1034"/>
                  </a:lnTo>
                  <a:lnTo>
                    <a:pt x="474" y="857"/>
                  </a:lnTo>
                  <a:lnTo>
                    <a:pt x="290" y="707"/>
                  </a:lnTo>
                  <a:lnTo>
                    <a:pt x="202" y="698"/>
                  </a:lnTo>
                  <a:lnTo>
                    <a:pt x="156" y="659"/>
                  </a:lnTo>
                  <a:lnTo>
                    <a:pt x="116" y="654"/>
                  </a:lnTo>
                  <a:lnTo>
                    <a:pt x="123" y="619"/>
                  </a:lnTo>
                  <a:lnTo>
                    <a:pt x="39" y="499"/>
                  </a:lnTo>
                  <a:lnTo>
                    <a:pt x="0" y="397"/>
                  </a:lnTo>
                  <a:lnTo>
                    <a:pt x="126" y="426"/>
                  </a:lnTo>
                  <a:lnTo>
                    <a:pt x="173" y="309"/>
                  </a:lnTo>
                  <a:lnTo>
                    <a:pt x="137" y="273"/>
                  </a:lnTo>
                  <a:lnTo>
                    <a:pt x="126" y="214"/>
                  </a:lnTo>
                  <a:lnTo>
                    <a:pt x="161" y="0"/>
                  </a:lnTo>
                  <a:lnTo>
                    <a:pt x="541" y="0"/>
                  </a:lnTo>
                  <a:lnTo>
                    <a:pt x="553" y="36"/>
                  </a:lnTo>
                  <a:close/>
                </a:path>
              </a:pathLst>
            </a:custGeom>
            <a:solidFill>
              <a:srgbClr val="FFDFBF"/>
            </a:solidFill>
            <a:ln w="9525" cap="flat">
              <a:solidFill>
                <a:schemeClr val="tx1"/>
              </a:solidFill>
              <a:prstDash val="lgDashDot"/>
              <a:round/>
              <a:headEnd type="none" w="med" len="med"/>
              <a:tailEnd type="none" w="med" len="med"/>
            </a:ln>
          </p:spPr>
          <p:txBody>
            <a:bodyPr/>
            <a:lstStyle/>
            <a:p>
              <a:endParaRPr lang="en-US" dirty="0"/>
            </a:p>
          </p:txBody>
        </p:sp>
        <p:sp>
          <p:nvSpPr>
            <p:cNvPr id="11" name="Freeform 8"/>
            <p:cNvSpPr>
              <a:spLocks noChangeAspect="1"/>
            </p:cNvSpPr>
            <p:nvPr/>
          </p:nvSpPr>
          <p:spPr bwMode="auto">
            <a:xfrm>
              <a:off x="2900363" y="2647950"/>
              <a:ext cx="1000125" cy="858838"/>
            </a:xfrm>
            <a:custGeom>
              <a:avLst/>
              <a:gdLst>
                <a:gd name="T0" fmla="*/ 0 w 784"/>
                <a:gd name="T1" fmla="*/ 858838 h 560"/>
                <a:gd name="T2" fmla="*/ 474549 w 784"/>
                <a:gd name="T3" fmla="*/ 601187 h 560"/>
                <a:gd name="T4" fmla="*/ 719478 w 784"/>
                <a:gd name="T5" fmla="*/ 276055 h 560"/>
                <a:gd name="T6" fmla="*/ 969509 w 784"/>
                <a:gd name="T7" fmla="*/ 245382 h 560"/>
                <a:gd name="T8" fmla="*/ 1000125 w 784"/>
                <a:gd name="T9" fmla="*/ 0 h 560"/>
                <a:gd name="T10" fmla="*/ 0 60000 65536"/>
                <a:gd name="T11" fmla="*/ 0 60000 65536"/>
                <a:gd name="T12" fmla="*/ 0 60000 65536"/>
                <a:gd name="T13" fmla="*/ 0 60000 65536"/>
                <a:gd name="T14" fmla="*/ 0 60000 65536"/>
                <a:gd name="T15" fmla="*/ 0 w 784"/>
                <a:gd name="T16" fmla="*/ 0 h 560"/>
                <a:gd name="T17" fmla="*/ 784 w 784"/>
                <a:gd name="T18" fmla="*/ 560 h 560"/>
              </a:gdLst>
              <a:ahLst/>
              <a:cxnLst>
                <a:cxn ang="T10">
                  <a:pos x="T0" y="T1"/>
                </a:cxn>
                <a:cxn ang="T11">
                  <a:pos x="T2" y="T3"/>
                </a:cxn>
                <a:cxn ang="T12">
                  <a:pos x="T4" y="T5"/>
                </a:cxn>
                <a:cxn ang="T13">
                  <a:pos x="T6" y="T7"/>
                </a:cxn>
                <a:cxn ang="T14">
                  <a:pos x="T8" y="T9"/>
                </a:cxn>
              </a:cxnLst>
              <a:rect l="T15" t="T16" r="T17" b="T18"/>
              <a:pathLst>
                <a:path w="784" h="560">
                  <a:moveTo>
                    <a:pt x="0" y="560"/>
                  </a:moveTo>
                  <a:lnTo>
                    <a:pt x="372" y="392"/>
                  </a:lnTo>
                  <a:lnTo>
                    <a:pt x="564" y="180"/>
                  </a:lnTo>
                  <a:lnTo>
                    <a:pt x="760" y="160"/>
                  </a:lnTo>
                  <a:lnTo>
                    <a:pt x="784" y="0"/>
                  </a:lnTo>
                </a:path>
              </a:pathLst>
            </a:custGeom>
            <a:noFill/>
            <a:ln w="6350">
              <a:solidFill>
                <a:srgbClr val="969696"/>
              </a:solidFill>
              <a:round/>
              <a:headEnd type="none" w="med" len="med"/>
              <a:tailEnd type="none" w="med" len="med"/>
            </a:ln>
          </p:spPr>
          <p:txBody>
            <a:bodyPr/>
            <a:lstStyle/>
            <a:p>
              <a:endParaRPr lang="en-US" dirty="0"/>
            </a:p>
          </p:txBody>
        </p:sp>
        <p:sp>
          <p:nvSpPr>
            <p:cNvPr id="12" name="Freeform 9"/>
            <p:cNvSpPr>
              <a:spLocks noChangeAspect="1"/>
            </p:cNvSpPr>
            <p:nvPr/>
          </p:nvSpPr>
          <p:spPr bwMode="auto">
            <a:xfrm>
              <a:off x="2905125" y="3486150"/>
              <a:ext cx="784225" cy="1093788"/>
            </a:xfrm>
            <a:custGeom>
              <a:avLst/>
              <a:gdLst>
                <a:gd name="T0" fmla="*/ 0 w 791"/>
                <a:gd name="T1" fmla="*/ 0 h 918"/>
                <a:gd name="T2" fmla="*/ 107075 w 791"/>
                <a:gd name="T3" fmla="*/ 386043 h 918"/>
                <a:gd name="T4" fmla="*/ 191347 w 791"/>
                <a:gd name="T5" fmla="*/ 937703 h 918"/>
                <a:gd name="T6" fmla="*/ 116989 w 791"/>
                <a:gd name="T7" fmla="*/ 1011575 h 918"/>
                <a:gd name="T8" fmla="*/ 7931 w 791"/>
                <a:gd name="T9" fmla="*/ 1093788 h 918"/>
                <a:gd name="T10" fmla="*/ 104101 w 791"/>
                <a:gd name="T11" fmla="*/ 1047320 h 918"/>
                <a:gd name="T12" fmla="*/ 186390 w 791"/>
                <a:gd name="T13" fmla="*/ 1033022 h 918"/>
                <a:gd name="T14" fmla="*/ 784225 w 791"/>
                <a:gd name="T15" fmla="*/ 1016341 h 918"/>
                <a:gd name="T16" fmla="*/ 0 60000 65536"/>
                <a:gd name="T17" fmla="*/ 0 60000 65536"/>
                <a:gd name="T18" fmla="*/ 0 60000 65536"/>
                <a:gd name="T19" fmla="*/ 0 60000 65536"/>
                <a:gd name="T20" fmla="*/ 0 60000 65536"/>
                <a:gd name="T21" fmla="*/ 0 60000 65536"/>
                <a:gd name="T22" fmla="*/ 0 60000 65536"/>
                <a:gd name="T23" fmla="*/ 0 60000 65536"/>
                <a:gd name="T24" fmla="*/ 0 w 791"/>
                <a:gd name="T25" fmla="*/ 0 h 918"/>
                <a:gd name="T26" fmla="*/ 791 w 791"/>
                <a:gd name="T27" fmla="*/ 918 h 9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1" h="918">
                  <a:moveTo>
                    <a:pt x="0" y="0"/>
                  </a:moveTo>
                  <a:lnTo>
                    <a:pt x="108" y="324"/>
                  </a:lnTo>
                  <a:lnTo>
                    <a:pt x="193" y="787"/>
                  </a:lnTo>
                  <a:lnTo>
                    <a:pt x="118" y="849"/>
                  </a:lnTo>
                  <a:lnTo>
                    <a:pt x="8" y="918"/>
                  </a:lnTo>
                  <a:lnTo>
                    <a:pt x="105" y="879"/>
                  </a:lnTo>
                  <a:lnTo>
                    <a:pt x="188" y="867"/>
                  </a:lnTo>
                  <a:lnTo>
                    <a:pt x="791" y="853"/>
                  </a:lnTo>
                </a:path>
              </a:pathLst>
            </a:custGeom>
            <a:noFill/>
            <a:ln w="6350">
              <a:solidFill>
                <a:srgbClr val="969696"/>
              </a:solidFill>
              <a:round/>
              <a:headEnd type="none" w="med" len="med"/>
              <a:tailEnd type="none" w="med" len="med"/>
            </a:ln>
          </p:spPr>
          <p:txBody>
            <a:bodyPr/>
            <a:lstStyle/>
            <a:p>
              <a:endParaRPr lang="en-US" dirty="0"/>
            </a:p>
          </p:txBody>
        </p:sp>
        <p:sp>
          <p:nvSpPr>
            <p:cNvPr id="13" name="Text Box 10"/>
            <p:cNvSpPr txBox="1">
              <a:spLocks noChangeAspect="1" noChangeArrowheads="1"/>
            </p:cNvSpPr>
            <p:nvPr/>
          </p:nvSpPr>
          <p:spPr bwMode="auto">
            <a:xfrm>
              <a:off x="1082446" y="3314085"/>
              <a:ext cx="990599" cy="271076"/>
            </a:xfrm>
            <a:prstGeom prst="rect">
              <a:avLst/>
            </a:prstGeom>
            <a:noFill/>
            <a:ln w="9525">
              <a:noFill/>
              <a:miter lim="800000"/>
              <a:headEnd/>
              <a:tailEnd/>
            </a:ln>
          </p:spPr>
          <p:txBody>
            <a:bodyPr lIns="12307" tIns="12307" rIns="12307" bIns="12307">
              <a:spAutoFit/>
            </a:bodyPr>
            <a:lstStyle/>
            <a:p>
              <a:pPr algn="ctr" defTabSz="615950" eaLnBrk="0" hangingPunct="0">
                <a:spcBef>
                  <a:spcPct val="2000"/>
                </a:spcBef>
              </a:pPr>
              <a:r>
                <a:rPr lang="en-US" sz="800" b="1" dirty="0">
                  <a:solidFill>
                    <a:srgbClr val="7800F0"/>
                  </a:solidFill>
                </a:rPr>
                <a:t>ENCINA </a:t>
              </a:r>
              <a:br>
                <a:rPr lang="en-US" sz="800" b="1" dirty="0">
                  <a:solidFill>
                    <a:srgbClr val="7800F0"/>
                  </a:solidFill>
                </a:rPr>
              </a:br>
              <a:r>
                <a:rPr lang="en-US" sz="800" b="1" dirty="0">
                  <a:solidFill>
                    <a:srgbClr val="7800F0"/>
                  </a:solidFill>
                </a:rPr>
                <a:t>POWER PLANT</a:t>
              </a:r>
            </a:p>
          </p:txBody>
        </p:sp>
        <p:sp>
          <p:nvSpPr>
            <p:cNvPr id="14" name="Freeform 14"/>
            <p:cNvSpPr>
              <a:spLocks noChangeAspect="1"/>
            </p:cNvSpPr>
            <p:nvPr/>
          </p:nvSpPr>
          <p:spPr bwMode="auto">
            <a:xfrm>
              <a:off x="6376988" y="1814513"/>
              <a:ext cx="1066800" cy="38100"/>
            </a:xfrm>
            <a:custGeom>
              <a:avLst/>
              <a:gdLst>
                <a:gd name="T0" fmla="*/ 0 w 827"/>
                <a:gd name="T1" fmla="*/ 0 h 24"/>
                <a:gd name="T2" fmla="*/ 1066800 w 827"/>
                <a:gd name="T3" fmla="*/ 38100 h 24"/>
                <a:gd name="T4" fmla="*/ 0 60000 65536"/>
                <a:gd name="T5" fmla="*/ 0 60000 65536"/>
                <a:gd name="T6" fmla="*/ 0 w 827"/>
                <a:gd name="T7" fmla="*/ 0 h 24"/>
                <a:gd name="T8" fmla="*/ 827 w 827"/>
                <a:gd name="T9" fmla="*/ 24 h 24"/>
              </a:gdLst>
              <a:ahLst/>
              <a:cxnLst>
                <a:cxn ang="T4">
                  <a:pos x="T0" y="T1"/>
                </a:cxn>
                <a:cxn ang="T5">
                  <a:pos x="T2" y="T3"/>
                </a:cxn>
              </a:cxnLst>
              <a:rect l="T6" t="T7" r="T8" b="T9"/>
              <a:pathLst>
                <a:path w="827" h="24">
                  <a:moveTo>
                    <a:pt x="0" y="0"/>
                  </a:moveTo>
                  <a:lnTo>
                    <a:pt x="827" y="24"/>
                  </a:lnTo>
                </a:path>
              </a:pathLst>
            </a:custGeom>
            <a:noFill/>
            <a:ln w="9525">
              <a:solidFill>
                <a:schemeClr val="tx1"/>
              </a:solidFill>
              <a:prstDash val="lgDashDotDot"/>
              <a:round/>
              <a:headEnd/>
              <a:tailEnd/>
            </a:ln>
          </p:spPr>
          <p:txBody>
            <a:bodyPr wrap="none" anchor="ctr"/>
            <a:lstStyle/>
            <a:p>
              <a:endParaRPr lang="en-US" dirty="0"/>
            </a:p>
          </p:txBody>
        </p:sp>
        <p:sp>
          <p:nvSpPr>
            <p:cNvPr id="15" name="Freeform 15"/>
            <p:cNvSpPr>
              <a:spLocks noChangeAspect="1"/>
            </p:cNvSpPr>
            <p:nvPr/>
          </p:nvSpPr>
          <p:spPr bwMode="auto">
            <a:xfrm>
              <a:off x="2530475" y="3524250"/>
              <a:ext cx="387350" cy="1074738"/>
            </a:xfrm>
            <a:custGeom>
              <a:avLst/>
              <a:gdLst>
                <a:gd name="T0" fmla="*/ 375806 w 302"/>
                <a:gd name="T1" fmla="*/ 0 h 702"/>
                <a:gd name="T2" fmla="*/ 351437 w 302"/>
                <a:gd name="T3" fmla="*/ 90327 h 702"/>
                <a:gd name="T4" fmla="*/ 162892 w 302"/>
                <a:gd name="T5" fmla="*/ 200557 h 702"/>
                <a:gd name="T6" fmla="*/ 0 w 302"/>
                <a:gd name="T7" fmla="*/ 200557 h 702"/>
                <a:gd name="T8" fmla="*/ 42326 w 302"/>
                <a:gd name="T9" fmla="*/ 447042 h 702"/>
                <a:gd name="T10" fmla="*/ 96196 w 302"/>
                <a:gd name="T11" fmla="*/ 688935 h 702"/>
                <a:gd name="T12" fmla="*/ 265501 w 302"/>
                <a:gd name="T13" fmla="*/ 964508 h 702"/>
                <a:gd name="T14" fmla="*/ 387350 w 302"/>
                <a:gd name="T15" fmla="*/ 1074738 h 702"/>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702"/>
                <a:gd name="T26" fmla="*/ 302 w 302"/>
                <a:gd name="T27" fmla="*/ 702 h 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702">
                  <a:moveTo>
                    <a:pt x="293" y="0"/>
                  </a:moveTo>
                  <a:lnTo>
                    <a:pt x="274" y="59"/>
                  </a:lnTo>
                  <a:lnTo>
                    <a:pt x="127" y="131"/>
                  </a:lnTo>
                  <a:lnTo>
                    <a:pt x="0" y="131"/>
                  </a:lnTo>
                  <a:lnTo>
                    <a:pt x="33" y="292"/>
                  </a:lnTo>
                  <a:lnTo>
                    <a:pt x="75" y="450"/>
                  </a:lnTo>
                  <a:lnTo>
                    <a:pt x="207" y="630"/>
                  </a:lnTo>
                  <a:lnTo>
                    <a:pt x="302" y="702"/>
                  </a:lnTo>
                </a:path>
              </a:pathLst>
            </a:custGeom>
            <a:noFill/>
            <a:ln w="38100">
              <a:solidFill>
                <a:srgbClr val="008000"/>
              </a:solidFill>
              <a:round/>
              <a:headEnd type="none" w="sm" len="sm"/>
              <a:tailEnd type="none" w="med" len="med"/>
            </a:ln>
          </p:spPr>
          <p:txBody>
            <a:bodyPr wrap="none" anchor="ctr"/>
            <a:lstStyle/>
            <a:p>
              <a:endParaRPr lang="en-US" dirty="0"/>
            </a:p>
          </p:txBody>
        </p:sp>
        <p:sp>
          <p:nvSpPr>
            <p:cNvPr id="16" name="Freeform 16"/>
            <p:cNvSpPr>
              <a:spLocks noChangeAspect="1"/>
            </p:cNvSpPr>
            <p:nvPr/>
          </p:nvSpPr>
          <p:spPr bwMode="auto">
            <a:xfrm>
              <a:off x="2041525" y="3317875"/>
              <a:ext cx="849313" cy="323850"/>
            </a:xfrm>
            <a:custGeom>
              <a:avLst/>
              <a:gdLst>
                <a:gd name="T0" fmla="*/ 849313 w 664"/>
                <a:gd name="T1" fmla="*/ 202598 h 211"/>
                <a:gd name="T2" fmla="*/ 695823 w 664"/>
                <a:gd name="T3" fmla="*/ 202598 h 211"/>
                <a:gd name="T4" fmla="*/ 607566 w 664"/>
                <a:gd name="T5" fmla="*/ 323850 h 211"/>
                <a:gd name="T6" fmla="*/ 479657 w 664"/>
                <a:gd name="T7" fmla="*/ 323850 h 211"/>
                <a:gd name="T8" fmla="*/ 194421 w 664"/>
                <a:gd name="T9" fmla="*/ 178041 h 211"/>
                <a:gd name="T10" fmla="*/ 0 w 664"/>
                <a:gd name="T11" fmla="*/ 0 h 211"/>
                <a:gd name="T12" fmla="*/ 0 60000 65536"/>
                <a:gd name="T13" fmla="*/ 0 60000 65536"/>
                <a:gd name="T14" fmla="*/ 0 60000 65536"/>
                <a:gd name="T15" fmla="*/ 0 60000 65536"/>
                <a:gd name="T16" fmla="*/ 0 60000 65536"/>
                <a:gd name="T17" fmla="*/ 0 60000 65536"/>
                <a:gd name="T18" fmla="*/ 0 w 664"/>
                <a:gd name="T19" fmla="*/ 0 h 211"/>
                <a:gd name="T20" fmla="*/ 664 w 664"/>
                <a:gd name="T21" fmla="*/ 211 h 211"/>
              </a:gdLst>
              <a:ahLst/>
              <a:cxnLst>
                <a:cxn ang="T12">
                  <a:pos x="T0" y="T1"/>
                </a:cxn>
                <a:cxn ang="T13">
                  <a:pos x="T2" y="T3"/>
                </a:cxn>
                <a:cxn ang="T14">
                  <a:pos x="T4" y="T5"/>
                </a:cxn>
                <a:cxn ang="T15">
                  <a:pos x="T6" y="T7"/>
                </a:cxn>
                <a:cxn ang="T16">
                  <a:pos x="T8" y="T9"/>
                </a:cxn>
                <a:cxn ang="T17">
                  <a:pos x="T10" y="T11"/>
                </a:cxn>
              </a:cxnLst>
              <a:rect l="T18" t="T19" r="T20" b="T21"/>
              <a:pathLst>
                <a:path w="664" h="211">
                  <a:moveTo>
                    <a:pt x="664" y="132"/>
                  </a:moveTo>
                  <a:lnTo>
                    <a:pt x="544" y="132"/>
                  </a:lnTo>
                  <a:lnTo>
                    <a:pt x="475" y="211"/>
                  </a:lnTo>
                  <a:lnTo>
                    <a:pt x="375" y="211"/>
                  </a:lnTo>
                  <a:lnTo>
                    <a:pt x="152" y="116"/>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17" name="Text Box 17"/>
            <p:cNvSpPr txBox="1">
              <a:spLocks noChangeAspect="1" noChangeArrowheads="1"/>
            </p:cNvSpPr>
            <p:nvPr/>
          </p:nvSpPr>
          <p:spPr bwMode="auto">
            <a:xfrm>
              <a:off x="2881313" y="5886450"/>
              <a:ext cx="211137" cy="117475"/>
            </a:xfrm>
            <a:prstGeom prst="rect">
              <a:avLst/>
            </a:prstGeom>
            <a:noFill/>
            <a:ln w="9525">
              <a:noFill/>
              <a:miter lim="800000"/>
              <a:headEnd/>
              <a:tailEnd/>
            </a:ln>
          </p:spPr>
          <p:txBody>
            <a:bodyPr wrap="none" lIns="0" tIns="0" rIns="0" bIns="12307">
              <a:spAutoFit/>
            </a:bodyPr>
            <a:lstStyle/>
            <a:p>
              <a:pPr algn="ctr" defTabSz="615950" eaLnBrk="0" hangingPunct="0">
                <a:spcBef>
                  <a:spcPct val="50000"/>
                </a:spcBef>
              </a:pPr>
              <a:r>
                <a:rPr lang="en-US" sz="600" dirty="0"/>
                <a:t>Miguel</a:t>
              </a:r>
            </a:p>
          </p:txBody>
        </p:sp>
        <p:sp>
          <p:nvSpPr>
            <p:cNvPr id="18" name="Text Box 18"/>
            <p:cNvSpPr txBox="1">
              <a:spLocks noChangeAspect="1" noChangeArrowheads="1"/>
            </p:cNvSpPr>
            <p:nvPr/>
          </p:nvSpPr>
          <p:spPr bwMode="auto">
            <a:xfrm>
              <a:off x="3142101" y="3521076"/>
              <a:ext cx="333375" cy="115888"/>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600" dirty="0"/>
                <a:t>Escondido</a:t>
              </a:r>
            </a:p>
          </p:txBody>
        </p:sp>
        <p:sp>
          <p:nvSpPr>
            <p:cNvPr id="19" name="Text Box 19"/>
            <p:cNvSpPr txBox="1">
              <a:spLocks noChangeAspect="1" noChangeArrowheads="1"/>
            </p:cNvSpPr>
            <p:nvPr/>
          </p:nvSpPr>
          <p:spPr bwMode="auto">
            <a:xfrm>
              <a:off x="1714500" y="1828800"/>
              <a:ext cx="238125" cy="117475"/>
            </a:xfrm>
            <a:prstGeom prst="rect">
              <a:avLst/>
            </a:prstGeom>
            <a:noFill/>
            <a:ln w="9525">
              <a:noFill/>
              <a:miter lim="800000"/>
              <a:headEnd/>
              <a:tailEnd/>
            </a:ln>
          </p:spPr>
          <p:txBody>
            <a:bodyPr wrap="none" lIns="0" tIns="0" rIns="0" bIns="12307">
              <a:spAutoFit/>
            </a:bodyPr>
            <a:lstStyle/>
            <a:p>
              <a:pPr algn="ctr" defTabSz="615950" eaLnBrk="0" hangingPunct="0"/>
              <a:r>
                <a:rPr lang="en-US" sz="600" dirty="0"/>
                <a:t>Talega </a:t>
              </a:r>
            </a:p>
          </p:txBody>
        </p:sp>
        <p:sp>
          <p:nvSpPr>
            <p:cNvPr id="20" name="Text Box 20"/>
            <p:cNvSpPr txBox="1">
              <a:spLocks noChangeAspect="1" noChangeArrowheads="1"/>
            </p:cNvSpPr>
            <p:nvPr/>
          </p:nvSpPr>
          <p:spPr bwMode="auto">
            <a:xfrm>
              <a:off x="4338638" y="6546850"/>
              <a:ext cx="989012" cy="111125"/>
            </a:xfrm>
            <a:prstGeom prst="rect">
              <a:avLst/>
            </a:prstGeom>
            <a:noFill/>
            <a:ln w="9525">
              <a:noFill/>
              <a:miter lim="800000"/>
              <a:headEnd/>
              <a:tailEnd/>
            </a:ln>
          </p:spPr>
          <p:txBody>
            <a:bodyPr lIns="12307" tIns="12307" rIns="12307" bIns="12307">
              <a:spAutoFit/>
            </a:bodyPr>
            <a:lstStyle/>
            <a:p>
              <a:pPr algn="ctr" defTabSz="615950" eaLnBrk="0" hangingPunct="0">
                <a:lnSpc>
                  <a:spcPct val="90000"/>
                </a:lnSpc>
                <a:spcBef>
                  <a:spcPct val="50000"/>
                </a:spcBef>
              </a:pPr>
              <a:r>
                <a:rPr lang="en-US" sz="500" b="1" i="1" dirty="0"/>
                <a:t>MEXICO</a:t>
              </a:r>
              <a:endParaRPr lang="en-US" sz="500" dirty="0"/>
            </a:p>
          </p:txBody>
        </p:sp>
        <p:sp>
          <p:nvSpPr>
            <p:cNvPr id="21" name="Freeform 21"/>
            <p:cNvSpPr>
              <a:spLocks noChangeAspect="1"/>
            </p:cNvSpPr>
            <p:nvPr/>
          </p:nvSpPr>
          <p:spPr bwMode="auto">
            <a:xfrm>
              <a:off x="1406525" y="1679575"/>
              <a:ext cx="149225" cy="633413"/>
            </a:xfrm>
            <a:custGeom>
              <a:avLst/>
              <a:gdLst>
                <a:gd name="T0" fmla="*/ 0 w 117"/>
                <a:gd name="T1" fmla="*/ 633413 h 412"/>
                <a:gd name="T2" fmla="*/ 126267 w 117"/>
                <a:gd name="T3" fmla="*/ 425863 h 412"/>
                <a:gd name="T4" fmla="*/ 149225 w 117"/>
                <a:gd name="T5" fmla="*/ 0 h 412"/>
                <a:gd name="T6" fmla="*/ 0 60000 65536"/>
                <a:gd name="T7" fmla="*/ 0 60000 65536"/>
                <a:gd name="T8" fmla="*/ 0 60000 65536"/>
                <a:gd name="T9" fmla="*/ 0 w 117"/>
                <a:gd name="T10" fmla="*/ 0 h 412"/>
                <a:gd name="T11" fmla="*/ 117 w 117"/>
                <a:gd name="T12" fmla="*/ 412 h 412"/>
              </a:gdLst>
              <a:ahLst/>
              <a:cxnLst>
                <a:cxn ang="T6">
                  <a:pos x="T0" y="T1"/>
                </a:cxn>
                <a:cxn ang="T7">
                  <a:pos x="T2" y="T3"/>
                </a:cxn>
                <a:cxn ang="T8">
                  <a:pos x="T4" y="T5"/>
                </a:cxn>
              </a:cxnLst>
              <a:rect l="T9" t="T10" r="T11" b="T12"/>
              <a:pathLst>
                <a:path w="117" h="412">
                  <a:moveTo>
                    <a:pt x="0" y="412"/>
                  </a:moveTo>
                  <a:lnTo>
                    <a:pt x="99" y="277"/>
                  </a:lnTo>
                  <a:lnTo>
                    <a:pt x="117"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2" name="Freeform 22"/>
            <p:cNvSpPr>
              <a:spLocks noChangeAspect="1"/>
            </p:cNvSpPr>
            <p:nvPr/>
          </p:nvSpPr>
          <p:spPr bwMode="auto">
            <a:xfrm>
              <a:off x="1414463" y="1698625"/>
              <a:ext cx="193675" cy="649288"/>
            </a:xfrm>
            <a:custGeom>
              <a:avLst/>
              <a:gdLst>
                <a:gd name="T0" fmla="*/ 0 w 151"/>
                <a:gd name="T1" fmla="*/ 649288 h 424"/>
                <a:gd name="T2" fmla="*/ 193675 w 151"/>
                <a:gd name="T3" fmla="*/ 444089 h 424"/>
                <a:gd name="T4" fmla="*/ 156479 w 151"/>
                <a:gd name="T5" fmla="*/ 0 h 424"/>
                <a:gd name="T6" fmla="*/ 0 60000 65536"/>
                <a:gd name="T7" fmla="*/ 0 60000 65536"/>
                <a:gd name="T8" fmla="*/ 0 60000 65536"/>
                <a:gd name="T9" fmla="*/ 0 w 151"/>
                <a:gd name="T10" fmla="*/ 0 h 424"/>
                <a:gd name="T11" fmla="*/ 151 w 151"/>
                <a:gd name="T12" fmla="*/ 424 h 424"/>
              </a:gdLst>
              <a:ahLst/>
              <a:cxnLst>
                <a:cxn ang="T6">
                  <a:pos x="T0" y="T1"/>
                </a:cxn>
                <a:cxn ang="T7">
                  <a:pos x="T2" y="T3"/>
                </a:cxn>
                <a:cxn ang="T8">
                  <a:pos x="T4" y="T5"/>
                </a:cxn>
              </a:cxnLst>
              <a:rect l="T9" t="T10" r="T11" b="T12"/>
              <a:pathLst>
                <a:path w="151" h="424">
                  <a:moveTo>
                    <a:pt x="0" y="424"/>
                  </a:moveTo>
                  <a:lnTo>
                    <a:pt x="151" y="290"/>
                  </a:lnTo>
                  <a:lnTo>
                    <a:pt x="122"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3" name="Freeform 23"/>
            <p:cNvSpPr>
              <a:spLocks noChangeAspect="1"/>
            </p:cNvSpPr>
            <p:nvPr/>
          </p:nvSpPr>
          <p:spPr bwMode="auto">
            <a:xfrm>
              <a:off x="1390650" y="2360613"/>
              <a:ext cx="639763" cy="928687"/>
            </a:xfrm>
            <a:custGeom>
              <a:avLst/>
              <a:gdLst>
                <a:gd name="T0" fmla="*/ 639763 w 496"/>
                <a:gd name="T1" fmla="*/ 928687 h 600"/>
                <a:gd name="T2" fmla="*/ 588169 w 496"/>
                <a:gd name="T3" fmla="*/ 421005 h 600"/>
                <a:gd name="T4" fmla="*/ 325041 w 496"/>
                <a:gd name="T5" fmla="*/ 241459 h 600"/>
                <a:gd name="T6" fmla="*/ 0 w 496"/>
                <a:gd name="T7" fmla="*/ 0 h 600"/>
                <a:gd name="T8" fmla="*/ 0 60000 65536"/>
                <a:gd name="T9" fmla="*/ 0 60000 65536"/>
                <a:gd name="T10" fmla="*/ 0 60000 65536"/>
                <a:gd name="T11" fmla="*/ 0 60000 65536"/>
                <a:gd name="T12" fmla="*/ 0 w 496"/>
                <a:gd name="T13" fmla="*/ 0 h 600"/>
                <a:gd name="T14" fmla="*/ 496 w 496"/>
                <a:gd name="T15" fmla="*/ 600 h 600"/>
              </a:gdLst>
              <a:ahLst/>
              <a:cxnLst>
                <a:cxn ang="T8">
                  <a:pos x="T0" y="T1"/>
                </a:cxn>
                <a:cxn ang="T9">
                  <a:pos x="T2" y="T3"/>
                </a:cxn>
                <a:cxn ang="T10">
                  <a:pos x="T4" y="T5"/>
                </a:cxn>
                <a:cxn ang="T11">
                  <a:pos x="T6" y="T7"/>
                </a:cxn>
              </a:cxnLst>
              <a:rect l="T12" t="T13" r="T14" b="T15"/>
              <a:pathLst>
                <a:path w="496" h="600">
                  <a:moveTo>
                    <a:pt x="496" y="600"/>
                  </a:moveTo>
                  <a:lnTo>
                    <a:pt x="456" y="272"/>
                  </a:lnTo>
                  <a:lnTo>
                    <a:pt x="252" y="156"/>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4" name="Freeform 24"/>
            <p:cNvSpPr>
              <a:spLocks noChangeAspect="1"/>
            </p:cNvSpPr>
            <p:nvPr/>
          </p:nvSpPr>
          <p:spPr bwMode="auto">
            <a:xfrm>
              <a:off x="1416050" y="2347913"/>
              <a:ext cx="1166813" cy="3127375"/>
            </a:xfrm>
            <a:custGeom>
              <a:avLst/>
              <a:gdLst>
                <a:gd name="T0" fmla="*/ 1166813 w 904"/>
                <a:gd name="T1" fmla="*/ 3127375 h 2020"/>
                <a:gd name="T2" fmla="*/ 1125510 w 904"/>
                <a:gd name="T3" fmla="*/ 2570021 h 2020"/>
                <a:gd name="T4" fmla="*/ 1041613 w 904"/>
                <a:gd name="T5" fmla="*/ 2277410 h 2020"/>
                <a:gd name="T6" fmla="*/ 1004182 w 904"/>
                <a:gd name="T7" fmla="*/ 1535820 h 2020"/>
                <a:gd name="T8" fmla="*/ 866075 w 904"/>
                <a:gd name="T9" fmla="*/ 866995 h 2020"/>
                <a:gd name="T10" fmla="*/ 764108 w 904"/>
                <a:gd name="T11" fmla="*/ 701337 h 2020"/>
                <a:gd name="T12" fmla="*/ 615675 w 904"/>
                <a:gd name="T13" fmla="*/ 462914 h 2020"/>
                <a:gd name="T14" fmla="*/ 588569 w 904"/>
                <a:gd name="T15" fmla="*/ 408726 h 2020"/>
                <a:gd name="T16" fmla="*/ 263307 w 904"/>
                <a:gd name="T17" fmla="*/ 154821 h 2020"/>
                <a:gd name="T18" fmla="*/ 0 w 904"/>
                <a:gd name="T19" fmla="*/ 0 h 20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4"/>
                <a:gd name="T31" fmla="*/ 0 h 2020"/>
                <a:gd name="T32" fmla="*/ 904 w 904"/>
                <a:gd name="T33" fmla="*/ 2020 h 20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4" h="2020">
                  <a:moveTo>
                    <a:pt x="904" y="2020"/>
                  </a:moveTo>
                  <a:lnTo>
                    <a:pt x="872" y="1660"/>
                  </a:lnTo>
                  <a:lnTo>
                    <a:pt x="807" y="1471"/>
                  </a:lnTo>
                  <a:lnTo>
                    <a:pt x="778" y="992"/>
                  </a:lnTo>
                  <a:lnTo>
                    <a:pt x="671" y="560"/>
                  </a:lnTo>
                  <a:lnTo>
                    <a:pt x="592" y="453"/>
                  </a:lnTo>
                  <a:lnTo>
                    <a:pt x="477" y="299"/>
                  </a:lnTo>
                  <a:lnTo>
                    <a:pt x="456" y="264"/>
                  </a:lnTo>
                  <a:lnTo>
                    <a:pt x="204" y="100"/>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5" name="Freeform 25"/>
            <p:cNvSpPr>
              <a:spLocks noChangeAspect="1"/>
            </p:cNvSpPr>
            <p:nvPr/>
          </p:nvSpPr>
          <p:spPr bwMode="auto">
            <a:xfrm>
              <a:off x="2319338" y="4975225"/>
              <a:ext cx="1171575" cy="987425"/>
            </a:xfrm>
            <a:custGeom>
              <a:avLst/>
              <a:gdLst>
                <a:gd name="T0" fmla="*/ 0 w 909"/>
                <a:gd name="T1" fmla="*/ 761462 h 638"/>
                <a:gd name="T2" fmla="*/ 15466 w 909"/>
                <a:gd name="T3" fmla="*/ 755272 h 638"/>
                <a:gd name="T4" fmla="*/ 192040 w 909"/>
                <a:gd name="T5" fmla="*/ 715032 h 638"/>
                <a:gd name="T6" fmla="*/ 289994 w 909"/>
                <a:gd name="T7" fmla="*/ 498356 h 638"/>
                <a:gd name="T8" fmla="*/ 697274 w 909"/>
                <a:gd name="T9" fmla="*/ 0 h 638"/>
                <a:gd name="T10" fmla="*/ 1171575 w 909"/>
                <a:gd name="T11" fmla="*/ 37145 h 638"/>
                <a:gd name="T12" fmla="*/ 1171575 w 909"/>
                <a:gd name="T13" fmla="*/ 297156 h 638"/>
                <a:gd name="T14" fmla="*/ 1063311 w 909"/>
                <a:gd name="T15" fmla="*/ 742890 h 638"/>
                <a:gd name="T16" fmla="*/ 862248 w 909"/>
                <a:gd name="T17" fmla="*/ 987425 h 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8"/>
                <a:gd name="T29" fmla="*/ 909 w 909"/>
                <a:gd name="T30" fmla="*/ 638 h 6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8">
                  <a:moveTo>
                    <a:pt x="0" y="492"/>
                  </a:moveTo>
                  <a:lnTo>
                    <a:pt x="12" y="488"/>
                  </a:lnTo>
                  <a:lnTo>
                    <a:pt x="149" y="462"/>
                  </a:lnTo>
                  <a:lnTo>
                    <a:pt x="225" y="322"/>
                  </a:lnTo>
                  <a:lnTo>
                    <a:pt x="541" y="0"/>
                  </a:lnTo>
                  <a:lnTo>
                    <a:pt x="909" y="24"/>
                  </a:lnTo>
                  <a:lnTo>
                    <a:pt x="909" y="192"/>
                  </a:lnTo>
                  <a:lnTo>
                    <a:pt x="825" y="480"/>
                  </a:lnTo>
                  <a:lnTo>
                    <a:pt x="669" y="638"/>
                  </a:lnTo>
                </a:path>
              </a:pathLst>
            </a:custGeom>
            <a:noFill/>
            <a:ln w="38100">
              <a:solidFill>
                <a:srgbClr val="008000"/>
              </a:solidFill>
              <a:round/>
              <a:headEnd type="none" w="sm" len="sm"/>
              <a:tailEnd type="none" w="med" len="med"/>
            </a:ln>
          </p:spPr>
          <p:txBody>
            <a:bodyPr wrap="none" anchor="ctr"/>
            <a:lstStyle/>
            <a:p>
              <a:endParaRPr lang="en-US" dirty="0"/>
            </a:p>
          </p:txBody>
        </p:sp>
        <p:sp>
          <p:nvSpPr>
            <p:cNvPr id="26" name="Freeform 26"/>
            <p:cNvSpPr>
              <a:spLocks noChangeAspect="1"/>
            </p:cNvSpPr>
            <p:nvPr/>
          </p:nvSpPr>
          <p:spPr bwMode="auto">
            <a:xfrm>
              <a:off x="1419225" y="2335213"/>
              <a:ext cx="1204913" cy="3140075"/>
            </a:xfrm>
            <a:custGeom>
              <a:avLst/>
              <a:gdLst>
                <a:gd name="T0" fmla="*/ 1204913 w 933"/>
                <a:gd name="T1" fmla="*/ 3140075 h 2028"/>
                <a:gd name="T2" fmla="*/ 1171336 w 933"/>
                <a:gd name="T3" fmla="*/ 2472732 h 2028"/>
                <a:gd name="T4" fmla="*/ 1097724 w 933"/>
                <a:gd name="T5" fmla="*/ 2255961 h 2028"/>
                <a:gd name="T6" fmla="*/ 1061563 w 933"/>
                <a:gd name="T7" fmla="*/ 1506555 h 2028"/>
                <a:gd name="T8" fmla="*/ 920796 w 933"/>
                <a:gd name="T9" fmla="*/ 792761 h 2028"/>
                <a:gd name="T10" fmla="*/ 658634 w 933"/>
                <a:gd name="T11" fmla="*/ 411864 h 2028"/>
                <a:gd name="T12" fmla="*/ 564359 w 933"/>
                <a:gd name="T13" fmla="*/ 396380 h 2028"/>
                <a:gd name="T14" fmla="*/ 440381 w 933"/>
                <a:gd name="T15" fmla="*/ 247738 h 2028"/>
                <a:gd name="T16" fmla="*/ 169179 w 933"/>
                <a:gd name="T17" fmla="*/ 21677 h 2028"/>
                <a:gd name="T18" fmla="*/ 0 w 933"/>
                <a:gd name="T19" fmla="*/ 0 h 20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3"/>
                <a:gd name="T31" fmla="*/ 0 h 2028"/>
                <a:gd name="T32" fmla="*/ 933 w 933"/>
                <a:gd name="T33" fmla="*/ 2028 h 20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3" h="2028">
                  <a:moveTo>
                    <a:pt x="933" y="2028"/>
                  </a:moveTo>
                  <a:lnTo>
                    <a:pt x="907" y="1597"/>
                  </a:lnTo>
                  <a:lnTo>
                    <a:pt x="850" y="1457"/>
                  </a:lnTo>
                  <a:lnTo>
                    <a:pt x="822" y="973"/>
                  </a:lnTo>
                  <a:lnTo>
                    <a:pt x="713" y="512"/>
                  </a:lnTo>
                  <a:lnTo>
                    <a:pt x="510" y="266"/>
                  </a:lnTo>
                  <a:lnTo>
                    <a:pt x="437" y="256"/>
                  </a:lnTo>
                  <a:lnTo>
                    <a:pt x="341" y="160"/>
                  </a:lnTo>
                  <a:lnTo>
                    <a:pt x="131" y="14"/>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7" name="Freeform 28"/>
            <p:cNvSpPr>
              <a:spLocks noChangeAspect="1"/>
            </p:cNvSpPr>
            <p:nvPr/>
          </p:nvSpPr>
          <p:spPr bwMode="auto">
            <a:xfrm>
              <a:off x="2924175" y="4627563"/>
              <a:ext cx="622300" cy="1366837"/>
            </a:xfrm>
            <a:custGeom>
              <a:avLst/>
              <a:gdLst>
                <a:gd name="T0" fmla="*/ 243163 w 627"/>
                <a:gd name="T1" fmla="*/ 1366837 h 1148"/>
                <a:gd name="T2" fmla="*/ 507169 w 627"/>
                <a:gd name="T3" fmla="*/ 1140618 h 1148"/>
                <a:gd name="T4" fmla="*/ 622300 w 627"/>
                <a:gd name="T5" fmla="*/ 689372 h 1148"/>
                <a:gd name="T6" fmla="*/ 614360 w 627"/>
                <a:gd name="T7" fmla="*/ 329803 h 1148"/>
                <a:gd name="T8" fmla="*/ 209418 w 627"/>
                <a:gd name="T9" fmla="*/ 303609 h 1148"/>
                <a:gd name="T10" fmla="*/ 205448 w 627"/>
                <a:gd name="T11" fmla="*/ 42862 h 1148"/>
                <a:gd name="T12" fmla="*/ 0 w 627"/>
                <a:gd name="T13" fmla="*/ 0 h 1148"/>
                <a:gd name="T14" fmla="*/ 0 60000 65536"/>
                <a:gd name="T15" fmla="*/ 0 60000 65536"/>
                <a:gd name="T16" fmla="*/ 0 60000 65536"/>
                <a:gd name="T17" fmla="*/ 0 60000 65536"/>
                <a:gd name="T18" fmla="*/ 0 60000 65536"/>
                <a:gd name="T19" fmla="*/ 0 60000 65536"/>
                <a:gd name="T20" fmla="*/ 0 60000 65536"/>
                <a:gd name="T21" fmla="*/ 0 w 627"/>
                <a:gd name="T22" fmla="*/ 0 h 1148"/>
                <a:gd name="T23" fmla="*/ 627 w 627"/>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1148">
                  <a:moveTo>
                    <a:pt x="245" y="1148"/>
                  </a:moveTo>
                  <a:lnTo>
                    <a:pt x="511" y="958"/>
                  </a:lnTo>
                  <a:lnTo>
                    <a:pt x="627" y="579"/>
                  </a:lnTo>
                  <a:lnTo>
                    <a:pt x="619" y="277"/>
                  </a:lnTo>
                  <a:lnTo>
                    <a:pt x="211" y="255"/>
                  </a:lnTo>
                  <a:lnTo>
                    <a:pt x="207" y="36"/>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28" name="Freeform 29"/>
            <p:cNvSpPr>
              <a:spLocks noChangeAspect="1"/>
            </p:cNvSpPr>
            <p:nvPr/>
          </p:nvSpPr>
          <p:spPr bwMode="auto">
            <a:xfrm>
              <a:off x="2016125" y="3336925"/>
              <a:ext cx="350838" cy="2386013"/>
            </a:xfrm>
            <a:custGeom>
              <a:avLst/>
              <a:gdLst>
                <a:gd name="T0" fmla="*/ 0 w 354"/>
                <a:gd name="T1" fmla="*/ 0 h 2005"/>
                <a:gd name="T2" fmla="*/ 176410 w 354"/>
                <a:gd name="T3" fmla="*/ 221346 h 2005"/>
                <a:gd name="T4" fmla="*/ 244794 w 354"/>
                <a:gd name="T5" fmla="*/ 910374 h 2005"/>
                <a:gd name="T6" fmla="*/ 283445 w 354"/>
                <a:gd name="T7" fmla="*/ 1206692 h 2005"/>
                <a:gd name="T8" fmla="*/ 215062 w 354"/>
                <a:gd name="T9" fmla="*/ 1293564 h 2005"/>
                <a:gd name="T10" fmla="*/ 293356 w 354"/>
                <a:gd name="T11" fmla="*/ 1318555 h 2005"/>
                <a:gd name="T12" fmla="*/ 350838 w 354"/>
                <a:gd name="T13" fmla="*/ 1683895 h 2005"/>
                <a:gd name="T14" fmla="*/ 350838 w 354"/>
                <a:gd name="T15" fmla="*/ 2252730 h 2005"/>
                <a:gd name="T16" fmla="*/ 240829 w 354"/>
                <a:gd name="T17" fmla="*/ 2302711 h 2005"/>
                <a:gd name="T18" fmla="*/ 272544 w 354"/>
                <a:gd name="T19" fmla="*/ 2386013 h 20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005"/>
                <a:gd name="T32" fmla="*/ 354 w 354"/>
                <a:gd name="T33" fmla="*/ 2005 h 20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005">
                  <a:moveTo>
                    <a:pt x="0" y="0"/>
                  </a:moveTo>
                  <a:lnTo>
                    <a:pt x="178" y="186"/>
                  </a:lnTo>
                  <a:lnTo>
                    <a:pt x="247" y="765"/>
                  </a:lnTo>
                  <a:lnTo>
                    <a:pt x="286" y="1014"/>
                  </a:lnTo>
                  <a:lnTo>
                    <a:pt x="217" y="1087"/>
                  </a:lnTo>
                  <a:lnTo>
                    <a:pt x="296" y="1108"/>
                  </a:lnTo>
                  <a:lnTo>
                    <a:pt x="354" y="1415"/>
                  </a:lnTo>
                  <a:lnTo>
                    <a:pt x="354" y="1893"/>
                  </a:lnTo>
                  <a:lnTo>
                    <a:pt x="243" y="1935"/>
                  </a:lnTo>
                  <a:lnTo>
                    <a:pt x="275" y="2005"/>
                  </a:lnTo>
                </a:path>
              </a:pathLst>
            </a:custGeom>
            <a:noFill/>
            <a:ln w="38100">
              <a:solidFill>
                <a:srgbClr val="008000"/>
              </a:solidFill>
              <a:round/>
              <a:headEnd type="none" w="sm" len="sm"/>
              <a:tailEnd type="none" w="med" len="med"/>
            </a:ln>
          </p:spPr>
          <p:txBody>
            <a:bodyPr wrap="none" anchor="ctr"/>
            <a:lstStyle/>
            <a:p>
              <a:endParaRPr lang="en-US" dirty="0"/>
            </a:p>
          </p:txBody>
        </p:sp>
        <p:sp>
          <p:nvSpPr>
            <p:cNvPr id="29" name="Freeform 30"/>
            <p:cNvSpPr>
              <a:spLocks noChangeAspect="1"/>
            </p:cNvSpPr>
            <p:nvPr/>
          </p:nvSpPr>
          <p:spPr bwMode="auto">
            <a:xfrm>
              <a:off x="2303463" y="5491163"/>
              <a:ext cx="285750" cy="247650"/>
            </a:xfrm>
            <a:custGeom>
              <a:avLst/>
              <a:gdLst>
                <a:gd name="T0" fmla="*/ 285750 w 224"/>
                <a:gd name="T1" fmla="*/ 0 h 162"/>
                <a:gd name="T2" fmla="*/ 0 w 224"/>
                <a:gd name="T3" fmla="*/ 247650 h 162"/>
                <a:gd name="T4" fmla="*/ 0 60000 65536"/>
                <a:gd name="T5" fmla="*/ 0 60000 65536"/>
                <a:gd name="T6" fmla="*/ 0 w 224"/>
                <a:gd name="T7" fmla="*/ 0 h 162"/>
                <a:gd name="T8" fmla="*/ 224 w 224"/>
                <a:gd name="T9" fmla="*/ 162 h 162"/>
              </a:gdLst>
              <a:ahLst/>
              <a:cxnLst>
                <a:cxn ang="T4">
                  <a:pos x="T0" y="T1"/>
                </a:cxn>
                <a:cxn ang="T5">
                  <a:pos x="T2" y="T3"/>
                </a:cxn>
              </a:cxnLst>
              <a:rect l="T6" t="T7" r="T8" b="T9"/>
              <a:pathLst>
                <a:path w="224" h="162">
                  <a:moveTo>
                    <a:pt x="224" y="0"/>
                  </a:moveTo>
                  <a:lnTo>
                    <a:pt x="0" y="162"/>
                  </a:lnTo>
                </a:path>
              </a:pathLst>
            </a:custGeom>
            <a:noFill/>
            <a:ln w="41275">
              <a:solidFill>
                <a:srgbClr val="008000"/>
              </a:solidFill>
              <a:round/>
              <a:headEnd/>
              <a:tailEnd/>
            </a:ln>
          </p:spPr>
          <p:txBody>
            <a:bodyPr wrap="none" anchor="ctr"/>
            <a:lstStyle/>
            <a:p>
              <a:endParaRPr lang="en-US" dirty="0"/>
            </a:p>
          </p:txBody>
        </p:sp>
        <p:sp>
          <p:nvSpPr>
            <p:cNvPr id="30" name="Freeform 31"/>
            <p:cNvSpPr>
              <a:spLocks noChangeAspect="1"/>
            </p:cNvSpPr>
            <p:nvPr/>
          </p:nvSpPr>
          <p:spPr bwMode="auto">
            <a:xfrm>
              <a:off x="3182938" y="5732463"/>
              <a:ext cx="4592637" cy="633412"/>
            </a:xfrm>
            <a:custGeom>
              <a:avLst/>
              <a:gdLst>
                <a:gd name="T0" fmla="*/ 0 w 4628"/>
                <a:gd name="T1" fmla="*/ 246459 h 532"/>
                <a:gd name="T2" fmla="*/ 690682 w 4628"/>
                <a:gd name="T3" fmla="*/ 288131 h 532"/>
                <a:gd name="T4" fmla="*/ 711521 w 4628"/>
                <a:gd name="T5" fmla="*/ 485775 h 532"/>
                <a:gd name="T6" fmla="*/ 1170983 w 4628"/>
                <a:gd name="T7" fmla="*/ 500062 h 532"/>
                <a:gd name="T8" fmla="*/ 1282128 w 4628"/>
                <a:gd name="T9" fmla="*/ 633412 h 532"/>
                <a:gd name="T10" fmla="*/ 2491813 w 4628"/>
                <a:gd name="T11" fmla="*/ 567928 h 532"/>
                <a:gd name="T12" fmla="*/ 3002878 w 4628"/>
                <a:gd name="T13" fmla="*/ 425053 h 532"/>
                <a:gd name="T14" fmla="*/ 3335318 w 4628"/>
                <a:gd name="T15" fmla="*/ 451246 h 532"/>
                <a:gd name="T16" fmla="*/ 3540736 w 4628"/>
                <a:gd name="T17" fmla="*/ 0 h 532"/>
                <a:gd name="T18" fmla="*/ 3935695 w 4628"/>
                <a:gd name="T19" fmla="*/ 36909 h 532"/>
                <a:gd name="T20" fmla="*/ 4286991 w 4628"/>
                <a:gd name="T21" fmla="*/ 471487 h 532"/>
                <a:gd name="T22" fmla="*/ 4592637 w 4628"/>
                <a:gd name="T23" fmla="*/ 467915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8"/>
                <a:gd name="T37" fmla="*/ 0 h 532"/>
                <a:gd name="T38" fmla="*/ 4628 w 4628"/>
                <a:gd name="T39" fmla="*/ 532 h 5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28" h="532">
                  <a:moveTo>
                    <a:pt x="0" y="207"/>
                  </a:moveTo>
                  <a:lnTo>
                    <a:pt x="696" y="242"/>
                  </a:lnTo>
                  <a:lnTo>
                    <a:pt x="717" y="408"/>
                  </a:lnTo>
                  <a:lnTo>
                    <a:pt x="1180" y="420"/>
                  </a:lnTo>
                  <a:lnTo>
                    <a:pt x="1292" y="532"/>
                  </a:lnTo>
                  <a:lnTo>
                    <a:pt x="2511" y="477"/>
                  </a:lnTo>
                  <a:lnTo>
                    <a:pt x="3026" y="357"/>
                  </a:lnTo>
                  <a:lnTo>
                    <a:pt x="3361" y="379"/>
                  </a:lnTo>
                  <a:lnTo>
                    <a:pt x="3568" y="0"/>
                  </a:lnTo>
                  <a:lnTo>
                    <a:pt x="3966" y="31"/>
                  </a:lnTo>
                  <a:lnTo>
                    <a:pt x="4320" y="396"/>
                  </a:lnTo>
                  <a:lnTo>
                    <a:pt x="4628" y="393"/>
                  </a:lnTo>
                </a:path>
              </a:pathLst>
            </a:custGeom>
            <a:noFill/>
            <a:ln w="76200">
              <a:pattFill prst="wdUpDiag">
                <a:fgClr>
                  <a:srgbClr val="FFFF00"/>
                </a:fgClr>
                <a:bgClr>
                  <a:srgbClr val="FF0000"/>
                </a:bgClr>
              </a:pattFill>
              <a:prstDash val="solid"/>
              <a:round/>
              <a:headEnd type="none" w="med" len="med"/>
              <a:tailEnd type="stealth" w="med" len="med"/>
            </a:ln>
          </p:spPr>
          <p:txBody>
            <a:bodyPr wrap="none" anchor="ctr"/>
            <a:lstStyle/>
            <a:p>
              <a:endParaRPr lang="en-US" dirty="0"/>
            </a:p>
          </p:txBody>
        </p:sp>
        <p:sp>
          <p:nvSpPr>
            <p:cNvPr id="31" name="Rectangle 33"/>
            <p:cNvSpPr>
              <a:spLocks noChangeAspect="1" noChangeArrowheads="1"/>
            </p:cNvSpPr>
            <p:nvPr/>
          </p:nvSpPr>
          <p:spPr bwMode="auto">
            <a:xfrm>
              <a:off x="2205038" y="4572000"/>
              <a:ext cx="146050" cy="171450"/>
            </a:xfrm>
            <a:prstGeom prst="rect">
              <a:avLst/>
            </a:prstGeom>
            <a:solidFill>
              <a:srgbClr val="008000"/>
            </a:solidFill>
            <a:ln w="9525">
              <a:solidFill>
                <a:srgbClr val="008080"/>
              </a:solidFill>
              <a:miter lim="800000"/>
              <a:headEnd/>
              <a:tailEnd/>
            </a:ln>
          </p:spPr>
          <p:txBody>
            <a:bodyPr lIns="731492" tIns="18287" rIns="18287" bIns="18287">
              <a:spAutoFit/>
            </a:bodyPr>
            <a:lstStyle/>
            <a:p>
              <a:endParaRPr lang="en-US" dirty="0"/>
            </a:p>
          </p:txBody>
        </p:sp>
        <p:sp>
          <p:nvSpPr>
            <p:cNvPr id="32" name="Rectangle 34"/>
            <p:cNvSpPr>
              <a:spLocks noChangeAspect="1" noChangeArrowheads="1"/>
            </p:cNvSpPr>
            <p:nvPr/>
          </p:nvSpPr>
          <p:spPr bwMode="auto">
            <a:xfrm>
              <a:off x="2266949" y="5700713"/>
              <a:ext cx="142875" cy="171450"/>
            </a:xfrm>
            <a:prstGeom prst="rect">
              <a:avLst/>
            </a:prstGeom>
            <a:solidFill>
              <a:srgbClr val="008000"/>
            </a:solidFill>
            <a:ln w="9525">
              <a:solidFill>
                <a:srgbClr val="008080"/>
              </a:solidFill>
              <a:miter lim="800000"/>
              <a:headEnd/>
              <a:tailEnd/>
            </a:ln>
          </p:spPr>
          <p:txBody>
            <a:bodyPr lIns="731492" tIns="18287" rIns="18287" bIns="18287">
              <a:spAutoFit/>
            </a:bodyPr>
            <a:lstStyle/>
            <a:p>
              <a:endParaRPr lang="en-US" dirty="0"/>
            </a:p>
          </p:txBody>
        </p:sp>
        <p:sp>
          <p:nvSpPr>
            <p:cNvPr id="33" name="Text Box 36"/>
            <p:cNvSpPr txBox="1">
              <a:spLocks noChangeAspect="1" noChangeArrowheads="1"/>
            </p:cNvSpPr>
            <p:nvPr/>
          </p:nvSpPr>
          <p:spPr bwMode="auto">
            <a:xfrm>
              <a:off x="2632075" y="4684713"/>
              <a:ext cx="320675" cy="173037"/>
            </a:xfrm>
            <a:prstGeom prst="rect">
              <a:avLst/>
            </a:prstGeom>
            <a:noFill/>
            <a:ln w="9525">
              <a:noFill/>
              <a:miter lim="800000"/>
              <a:headEnd/>
              <a:tailEnd/>
            </a:ln>
          </p:spPr>
          <p:txBody>
            <a:bodyPr wrap="none" lIns="0" tIns="0" rIns="0" bIns="0">
              <a:spAutoFit/>
            </a:bodyPr>
            <a:lstStyle/>
            <a:p>
              <a:pPr algn="ctr" defTabSz="615950" eaLnBrk="0" hangingPunct="0">
                <a:lnSpc>
                  <a:spcPct val="85000"/>
                </a:lnSpc>
              </a:pPr>
              <a:r>
                <a:rPr lang="en-US" sz="600" dirty="0"/>
                <a:t>Sycamore</a:t>
              </a:r>
            </a:p>
            <a:p>
              <a:pPr algn="ctr" defTabSz="615950" eaLnBrk="0" hangingPunct="0">
                <a:lnSpc>
                  <a:spcPct val="85000"/>
                </a:lnSpc>
              </a:pPr>
              <a:r>
                <a:rPr lang="en-US" sz="600" dirty="0"/>
                <a:t> Canyon</a:t>
              </a:r>
            </a:p>
          </p:txBody>
        </p:sp>
        <p:sp>
          <p:nvSpPr>
            <p:cNvPr id="34" name="Freeform 37"/>
            <p:cNvSpPr>
              <a:spLocks noChangeAspect="1"/>
            </p:cNvSpPr>
            <p:nvPr/>
          </p:nvSpPr>
          <p:spPr bwMode="auto">
            <a:xfrm>
              <a:off x="3351213" y="4922838"/>
              <a:ext cx="2000250" cy="1144587"/>
            </a:xfrm>
            <a:custGeom>
              <a:avLst/>
              <a:gdLst>
                <a:gd name="T0" fmla="*/ 0 w 1549"/>
                <a:gd name="T1" fmla="*/ 238198 h 740"/>
                <a:gd name="T2" fmla="*/ 712807 w 1549"/>
                <a:gd name="T3" fmla="*/ 250572 h 740"/>
                <a:gd name="T4" fmla="*/ 717972 w 1549"/>
                <a:gd name="T5" fmla="*/ 484129 h 740"/>
                <a:gd name="T6" fmla="*/ 1131194 w 1549"/>
                <a:gd name="T7" fmla="*/ 525891 h 740"/>
                <a:gd name="T8" fmla="*/ 1527628 w 1549"/>
                <a:gd name="T9" fmla="*/ 0 h 740"/>
                <a:gd name="T10" fmla="*/ 1903401 w 1549"/>
                <a:gd name="T11" fmla="*/ 525891 h 740"/>
                <a:gd name="T12" fmla="*/ 2000250 w 1549"/>
                <a:gd name="T13" fmla="*/ 825959 h 740"/>
                <a:gd name="T14" fmla="*/ 1953763 w 1549"/>
                <a:gd name="T15" fmla="*/ 1144587 h 740"/>
                <a:gd name="T16" fmla="*/ 1213838 w 1549"/>
                <a:gd name="T17" fmla="*/ 1088904 h 740"/>
                <a:gd name="T18" fmla="*/ 1126028 w 1549"/>
                <a:gd name="T19" fmla="*/ 525891 h 7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9"/>
                <a:gd name="T31" fmla="*/ 0 h 740"/>
                <a:gd name="T32" fmla="*/ 1549 w 1549"/>
                <a:gd name="T33" fmla="*/ 740 h 7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9" h="740">
                  <a:moveTo>
                    <a:pt x="0" y="154"/>
                  </a:moveTo>
                  <a:lnTo>
                    <a:pt x="552" y="162"/>
                  </a:lnTo>
                  <a:lnTo>
                    <a:pt x="556" y="313"/>
                  </a:lnTo>
                  <a:lnTo>
                    <a:pt x="876" y="340"/>
                  </a:lnTo>
                  <a:lnTo>
                    <a:pt x="1183" y="0"/>
                  </a:lnTo>
                  <a:lnTo>
                    <a:pt x="1474" y="340"/>
                  </a:lnTo>
                  <a:lnTo>
                    <a:pt x="1549" y="534"/>
                  </a:lnTo>
                  <a:lnTo>
                    <a:pt x="1513" y="740"/>
                  </a:lnTo>
                  <a:lnTo>
                    <a:pt x="940" y="704"/>
                  </a:lnTo>
                  <a:lnTo>
                    <a:pt x="872" y="340"/>
                  </a:lnTo>
                </a:path>
              </a:pathLst>
            </a:custGeom>
            <a:noFill/>
            <a:ln w="6350">
              <a:solidFill>
                <a:srgbClr val="969696"/>
              </a:solidFill>
              <a:round/>
              <a:headEnd type="none" w="sm" len="sm"/>
              <a:tailEnd type="none" w="med" len="med"/>
            </a:ln>
          </p:spPr>
          <p:txBody>
            <a:bodyPr wrap="none" anchor="ctr"/>
            <a:lstStyle/>
            <a:p>
              <a:endParaRPr lang="en-US" dirty="0"/>
            </a:p>
          </p:txBody>
        </p:sp>
        <p:sp>
          <p:nvSpPr>
            <p:cNvPr id="35" name="Text Box 38"/>
            <p:cNvSpPr txBox="1">
              <a:spLocks noChangeAspect="1" noChangeArrowheads="1"/>
            </p:cNvSpPr>
            <p:nvPr/>
          </p:nvSpPr>
          <p:spPr bwMode="auto">
            <a:xfrm>
              <a:off x="4871827" y="5444886"/>
              <a:ext cx="228600"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Glencliff</a:t>
              </a:r>
            </a:p>
          </p:txBody>
        </p:sp>
        <p:sp>
          <p:nvSpPr>
            <p:cNvPr id="36" name="Text Box 39"/>
            <p:cNvSpPr txBox="1">
              <a:spLocks noChangeAspect="1" noChangeArrowheads="1"/>
            </p:cNvSpPr>
            <p:nvPr/>
          </p:nvSpPr>
          <p:spPr bwMode="auto">
            <a:xfrm>
              <a:off x="5029849" y="4876800"/>
              <a:ext cx="280988"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Descanso</a:t>
              </a:r>
            </a:p>
          </p:txBody>
        </p:sp>
        <p:sp>
          <p:nvSpPr>
            <p:cNvPr id="37" name="Text Box 40"/>
            <p:cNvSpPr txBox="1">
              <a:spLocks noChangeAspect="1" noChangeArrowheads="1"/>
            </p:cNvSpPr>
            <p:nvPr/>
          </p:nvSpPr>
          <p:spPr bwMode="auto">
            <a:xfrm>
              <a:off x="4641851" y="5836024"/>
              <a:ext cx="168276" cy="93663"/>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Barrett</a:t>
              </a:r>
            </a:p>
          </p:txBody>
        </p:sp>
        <p:sp>
          <p:nvSpPr>
            <p:cNvPr id="38" name="Text Box 41"/>
            <p:cNvSpPr txBox="1">
              <a:spLocks noChangeAspect="1" noChangeArrowheads="1"/>
            </p:cNvSpPr>
            <p:nvPr/>
          </p:nvSpPr>
          <p:spPr bwMode="auto">
            <a:xfrm>
              <a:off x="4986435" y="5914785"/>
              <a:ext cx="228600" cy="93663"/>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Cameron</a:t>
              </a:r>
            </a:p>
          </p:txBody>
        </p:sp>
        <p:sp>
          <p:nvSpPr>
            <p:cNvPr id="39" name="Freeform 42"/>
            <p:cNvSpPr>
              <a:spLocks noChangeAspect="1"/>
            </p:cNvSpPr>
            <p:nvPr/>
          </p:nvSpPr>
          <p:spPr bwMode="auto">
            <a:xfrm>
              <a:off x="3171825" y="5184775"/>
              <a:ext cx="917575" cy="836613"/>
            </a:xfrm>
            <a:custGeom>
              <a:avLst/>
              <a:gdLst>
                <a:gd name="T0" fmla="*/ 0 w 712"/>
                <a:gd name="T1" fmla="*/ 836613 h 540"/>
                <a:gd name="T2" fmla="*/ 626322 w 712"/>
                <a:gd name="T3" fmla="*/ 611967 h 540"/>
                <a:gd name="T4" fmla="*/ 917575 w 712"/>
                <a:gd name="T5" fmla="*/ 232392 h 540"/>
                <a:gd name="T6" fmla="*/ 175267 w 712"/>
                <a:gd name="T7" fmla="*/ 0 h 540"/>
                <a:gd name="T8" fmla="*/ 0 60000 65536"/>
                <a:gd name="T9" fmla="*/ 0 60000 65536"/>
                <a:gd name="T10" fmla="*/ 0 60000 65536"/>
                <a:gd name="T11" fmla="*/ 0 60000 65536"/>
                <a:gd name="T12" fmla="*/ 0 w 712"/>
                <a:gd name="T13" fmla="*/ 0 h 540"/>
                <a:gd name="T14" fmla="*/ 712 w 712"/>
                <a:gd name="T15" fmla="*/ 540 h 540"/>
              </a:gdLst>
              <a:ahLst/>
              <a:cxnLst>
                <a:cxn ang="T8">
                  <a:pos x="T0" y="T1"/>
                </a:cxn>
                <a:cxn ang="T9">
                  <a:pos x="T2" y="T3"/>
                </a:cxn>
                <a:cxn ang="T10">
                  <a:pos x="T4" y="T5"/>
                </a:cxn>
                <a:cxn ang="T11">
                  <a:pos x="T6" y="T7"/>
                </a:cxn>
              </a:cxnLst>
              <a:rect l="T12" t="T13" r="T14" b="T15"/>
              <a:pathLst>
                <a:path w="712" h="540">
                  <a:moveTo>
                    <a:pt x="0" y="540"/>
                  </a:moveTo>
                  <a:lnTo>
                    <a:pt x="486" y="395"/>
                  </a:lnTo>
                  <a:lnTo>
                    <a:pt x="712" y="150"/>
                  </a:lnTo>
                  <a:lnTo>
                    <a:pt x="136" y="0"/>
                  </a:lnTo>
                </a:path>
              </a:pathLst>
            </a:custGeom>
            <a:noFill/>
            <a:ln w="6350">
              <a:solidFill>
                <a:srgbClr val="969696"/>
              </a:solidFill>
              <a:round/>
              <a:headEnd type="none" w="med" len="med"/>
              <a:tailEnd type="none" w="med" len="med"/>
            </a:ln>
          </p:spPr>
          <p:txBody>
            <a:bodyPr/>
            <a:lstStyle/>
            <a:p>
              <a:endParaRPr lang="en-US" dirty="0"/>
            </a:p>
          </p:txBody>
        </p:sp>
        <p:sp>
          <p:nvSpPr>
            <p:cNvPr id="40" name="Freeform 43"/>
            <p:cNvSpPr>
              <a:spLocks noChangeAspect="1"/>
            </p:cNvSpPr>
            <p:nvPr/>
          </p:nvSpPr>
          <p:spPr bwMode="auto">
            <a:xfrm>
              <a:off x="3332163" y="4503738"/>
              <a:ext cx="349250" cy="638175"/>
            </a:xfrm>
            <a:custGeom>
              <a:avLst/>
              <a:gdLst>
                <a:gd name="T0" fmla="*/ 0 w 272"/>
                <a:gd name="T1" fmla="*/ 638175 h 412"/>
                <a:gd name="T2" fmla="*/ 349250 w 272"/>
                <a:gd name="T3" fmla="*/ 0 h 412"/>
                <a:gd name="T4" fmla="*/ 0 60000 65536"/>
                <a:gd name="T5" fmla="*/ 0 60000 65536"/>
                <a:gd name="T6" fmla="*/ 0 w 272"/>
                <a:gd name="T7" fmla="*/ 0 h 412"/>
                <a:gd name="T8" fmla="*/ 272 w 272"/>
                <a:gd name="T9" fmla="*/ 412 h 412"/>
              </a:gdLst>
              <a:ahLst/>
              <a:cxnLst>
                <a:cxn ang="T4">
                  <a:pos x="T0" y="T1"/>
                </a:cxn>
                <a:cxn ang="T5">
                  <a:pos x="T2" y="T3"/>
                </a:cxn>
              </a:cxnLst>
              <a:rect l="T6" t="T7" r="T8" b="T9"/>
              <a:pathLst>
                <a:path w="272" h="412">
                  <a:moveTo>
                    <a:pt x="0" y="412"/>
                  </a:moveTo>
                  <a:lnTo>
                    <a:pt x="272" y="0"/>
                  </a:lnTo>
                </a:path>
              </a:pathLst>
            </a:custGeom>
            <a:noFill/>
            <a:ln w="6350">
              <a:solidFill>
                <a:srgbClr val="969696"/>
              </a:solidFill>
              <a:round/>
              <a:headEnd type="none" w="med" len="med"/>
              <a:tailEnd type="none" w="med" len="med"/>
            </a:ln>
          </p:spPr>
          <p:txBody>
            <a:bodyPr/>
            <a:lstStyle/>
            <a:p>
              <a:endParaRPr lang="en-US" dirty="0"/>
            </a:p>
          </p:txBody>
        </p:sp>
        <p:sp>
          <p:nvSpPr>
            <p:cNvPr id="41" name="Freeform 44"/>
            <p:cNvSpPr>
              <a:spLocks noChangeAspect="1"/>
            </p:cNvSpPr>
            <p:nvPr/>
          </p:nvSpPr>
          <p:spPr bwMode="auto">
            <a:xfrm>
              <a:off x="3697288" y="2719388"/>
              <a:ext cx="1257300" cy="1771650"/>
            </a:xfrm>
            <a:custGeom>
              <a:avLst/>
              <a:gdLst>
                <a:gd name="T0" fmla="*/ 0 w 974"/>
                <a:gd name="T1" fmla="*/ 1771650 h 1144"/>
                <a:gd name="T2" fmla="*/ 565398 w 974"/>
                <a:gd name="T3" fmla="*/ 1497540 h 1144"/>
                <a:gd name="T4" fmla="*/ 1111433 w 974"/>
                <a:gd name="T5" fmla="*/ 980292 h 1144"/>
                <a:gd name="T6" fmla="*/ 1257300 w 974"/>
                <a:gd name="T7" fmla="*/ 0 h 1144"/>
                <a:gd name="T8" fmla="*/ 0 60000 65536"/>
                <a:gd name="T9" fmla="*/ 0 60000 65536"/>
                <a:gd name="T10" fmla="*/ 0 60000 65536"/>
                <a:gd name="T11" fmla="*/ 0 60000 65536"/>
                <a:gd name="T12" fmla="*/ 0 w 974"/>
                <a:gd name="T13" fmla="*/ 0 h 1144"/>
                <a:gd name="T14" fmla="*/ 974 w 974"/>
                <a:gd name="T15" fmla="*/ 1144 h 1144"/>
              </a:gdLst>
              <a:ahLst/>
              <a:cxnLst>
                <a:cxn ang="T8">
                  <a:pos x="T0" y="T1"/>
                </a:cxn>
                <a:cxn ang="T9">
                  <a:pos x="T2" y="T3"/>
                </a:cxn>
                <a:cxn ang="T10">
                  <a:pos x="T4" y="T5"/>
                </a:cxn>
                <a:cxn ang="T11">
                  <a:pos x="T6" y="T7"/>
                </a:cxn>
              </a:cxnLst>
              <a:rect l="T12" t="T13" r="T14" b="T15"/>
              <a:pathLst>
                <a:path w="974" h="1144">
                  <a:moveTo>
                    <a:pt x="0" y="1144"/>
                  </a:moveTo>
                  <a:lnTo>
                    <a:pt x="438" y="967"/>
                  </a:lnTo>
                  <a:lnTo>
                    <a:pt x="861" y="633"/>
                  </a:lnTo>
                  <a:lnTo>
                    <a:pt x="974" y="0"/>
                  </a:lnTo>
                </a:path>
              </a:pathLst>
            </a:custGeom>
            <a:noFill/>
            <a:ln w="6350">
              <a:solidFill>
                <a:srgbClr val="969696"/>
              </a:solidFill>
              <a:round/>
              <a:headEnd type="none" w="med" len="med"/>
              <a:tailEnd type="none" w="med" len="med"/>
            </a:ln>
          </p:spPr>
          <p:txBody>
            <a:bodyPr/>
            <a:lstStyle/>
            <a:p>
              <a:endParaRPr lang="en-US" dirty="0"/>
            </a:p>
          </p:txBody>
        </p:sp>
        <p:sp>
          <p:nvSpPr>
            <p:cNvPr id="42" name="Freeform 45"/>
            <p:cNvSpPr>
              <a:spLocks noChangeAspect="1"/>
            </p:cNvSpPr>
            <p:nvPr/>
          </p:nvSpPr>
          <p:spPr bwMode="auto">
            <a:xfrm>
              <a:off x="4870450" y="4235450"/>
              <a:ext cx="1588" cy="677863"/>
            </a:xfrm>
            <a:custGeom>
              <a:avLst/>
              <a:gdLst>
                <a:gd name="T0" fmla="*/ 0 w 1"/>
                <a:gd name="T1" fmla="*/ 677863 h 442"/>
                <a:gd name="T2" fmla="*/ 0 w 1"/>
                <a:gd name="T3" fmla="*/ 0 h 442"/>
                <a:gd name="T4" fmla="*/ 0 60000 65536"/>
                <a:gd name="T5" fmla="*/ 0 60000 65536"/>
                <a:gd name="T6" fmla="*/ 0 w 1"/>
                <a:gd name="T7" fmla="*/ 0 h 442"/>
                <a:gd name="T8" fmla="*/ 1 w 1"/>
                <a:gd name="T9" fmla="*/ 442 h 442"/>
              </a:gdLst>
              <a:ahLst/>
              <a:cxnLst>
                <a:cxn ang="T4">
                  <a:pos x="T0" y="T1"/>
                </a:cxn>
                <a:cxn ang="T5">
                  <a:pos x="T2" y="T3"/>
                </a:cxn>
              </a:cxnLst>
              <a:rect l="T6" t="T7" r="T8" b="T9"/>
              <a:pathLst>
                <a:path w="1" h="442">
                  <a:moveTo>
                    <a:pt x="0" y="442"/>
                  </a:moveTo>
                  <a:lnTo>
                    <a:pt x="0" y="0"/>
                  </a:lnTo>
                </a:path>
              </a:pathLst>
            </a:custGeom>
            <a:noFill/>
            <a:ln w="6350">
              <a:solidFill>
                <a:srgbClr val="969696"/>
              </a:solidFill>
              <a:round/>
              <a:headEnd type="none" w="med" len="med"/>
              <a:tailEnd type="none" w="med" len="med"/>
            </a:ln>
          </p:spPr>
          <p:txBody>
            <a:bodyPr/>
            <a:lstStyle/>
            <a:p>
              <a:endParaRPr lang="en-US" dirty="0"/>
            </a:p>
          </p:txBody>
        </p:sp>
        <p:sp>
          <p:nvSpPr>
            <p:cNvPr id="43" name="Freeform 46"/>
            <p:cNvSpPr>
              <a:spLocks noChangeAspect="1"/>
            </p:cNvSpPr>
            <p:nvPr/>
          </p:nvSpPr>
          <p:spPr bwMode="auto">
            <a:xfrm>
              <a:off x="4824413" y="3690938"/>
              <a:ext cx="46037" cy="531812"/>
            </a:xfrm>
            <a:custGeom>
              <a:avLst/>
              <a:gdLst>
                <a:gd name="T0" fmla="*/ 46037 w 36"/>
                <a:gd name="T1" fmla="*/ 531812 h 348"/>
                <a:gd name="T2" fmla="*/ 0 w 36"/>
                <a:gd name="T3" fmla="*/ 0 h 348"/>
                <a:gd name="T4" fmla="*/ 0 60000 65536"/>
                <a:gd name="T5" fmla="*/ 0 60000 65536"/>
                <a:gd name="T6" fmla="*/ 0 w 36"/>
                <a:gd name="T7" fmla="*/ 0 h 348"/>
                <a:gd name="T8" fmla="*/ 36 w 36"/>
                <a:gd name="T9" fmla="*/ 348 h 348"/>
              </a:gdLst>
              <a:ahLst/>
              <a:cxnLst>
                <a:cxn ang="T4">
                  <a:pos x="T0" y="T1"/>
                </a:cxn>
                <a:cxn ang="T5">
                  <a:pos x="T2" y="T3"/>
                </a:cxn>
              </a:cxnLst>
              <a:rect l="T6" t="T7" r="T8" b="T9"/>
              <a:pathLst>
                <a:path w="36" h="348">
                  <a:moveTo>
                    <a:pt x="36" y="348"/>
                  </a:moveTo>
                  <a:lnTo>
                    <a:pt x="0" y="0"/>
                  </a:lnTo>
                </a:path>
              </a:pathLst>
            </a:custGeom>
            <a:noFill/>
            <a:ln w="6350">
              <a:solidFill>
                <a:srgbClr val="969696"/>
              </a:solidFill>
              <a:round/>
              <a:headEnd type="none" w="med" len="med"/>
              <a:tailEnd type="none" w="med" len="med"/>
            </a:ln>
          </p:spPr>
          <p:txBody>
            <a:bodyPr/>
            <a:lstStyle/>
            <a:p>
              <a:endParaRPr lang="en-US" dirty="0"/>
            </a:p>
          </p:txBody>
        </p:sp>
        <p:sp>
          <p:nvSpPr>
            <p:cNvPr id="44" name="Text Box 47"/>
            <p:cNvSpPr txBox="1">
              <a:spLocks noChangeAspect="1" noChangeArrowheads="1"/>
            </p:cNvSpPr>
            <p:nvPr/>
          </p:nvSpPr>
          <p:spPr bwMode="auto">
            <a:xfrm>
              <a:off x="5070915" y="4198938"/>
              <a:ext cx="355600" cy="93662"/>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Boulder Creek</a:t>
              </a:r>
            </a:p>
          </p:txBody>
        </p:sp>
        <p:sp>
          <p:nvSpPr>
            <p:cNvPr id="45" name="Text Box 48"/>
            <p:cNvSpPr txBox="1">
              <a:spLocks noChangeAspect="1" noChangeArrowheads="1"/>
            </p:cNvSpPr>
            <p:nvPr/>
          </p:nvSpPr>
          <p:spPr bwMode="auto">
            <a:xfrm>
              <a:off x="4989741" y="3679825"/>
              <a:ext cx="376237"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Santa Ysabel</a:t>
              </a:r>
            </a:p>
          </p:txBody>
        </p:sp>
        <p:sp>
          <p:nvSpPr>
            <p:cNvPr id="46" name="Text Box 49"/>
            <p:cNvSpPr txBox="1">
              <a:spLocks noChangeAspect="1" noChangeArrowheads="1"/>
            </p:cNvSpPr>
            <p:nvPr/>
          </p:nvSpPr>
          <p:spPr bwMode="auto">
            <a:xfrm>
              <a:off x="3845995" y="4465637"/>
              <a:ext cx="273050"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Creelman</a:t>
              </a:r>
            </a:p>
          </p:txBody>
        </p:sp>
        <p:sp>
          <p:nvSpPr>
            <p:cNvPr id="47" name="Text Box 51"/>
            <p:cNvSpPr txBox="1">
              <a:spLocks noChangeAspect="1" noChangeArrowheads="1"/>
            </p:cNvSpPr>
            <p:nvPr/>
          </p:nvSpPr>
          <p:spPr bwMode="auto">
            <a:xfrm>
              <a:off x="3857625" y="5029200"/>
              <a:ext cx="152400" cy="93663"/>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Alpine</a:t>
              </a:r>
            </a:p>
          </p:txBody>
        </p:sp>
        <p:sp>
          <p:nvSpPr>
            <p:cNvPr id="48" name="Text Box 53"/>
            <p:cNvSpPr txBox="1">
              <a:spLocks noChangeAspect="1" noChangeArrowheads="1"/>
            </p:cNvSpPr>
            <p:nvPr/>
          </p:nvSpPr>
          <p:spPr bwMode="auto">
            <a:xfrm>
              <a:off x="5908675" y="2784475"/>
              <a:ext cx="206375"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Narrows</a:t>
              </a:r>
            </a:p>
          </p:txBody>
        </p:sp>
        <p:sp>
          <p:nvSpPr>
            <p:cNvPr id="49" name="Text Box 54"/>
            <p:cNvSpPr txBox="1">
              <a:spLocks noChangeAspect="1" noChangeArrowheads="1"/>
            </p:cNvSpPr>
            <p:nvPr/>
          </p:nvSpPr>
          <p:spPr bwMode="auto">
            <a:xfrm>
              <a:off x="4592734" y="2743200"/>
              <a:ext cx="238125"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Warners</a:t>
              </a:r>
            </a:p>
          </p:txBody>
        </p:sp>
        <p:sp>
          <p:nvSpPr>
            <p:cNvPr id="50" name="Text Box 55"/>
            <p:cNvSpPr txBox="1">
              <a:spLocks noChangeAspect="1" noChangeArrowheads="1"/>
            </p:cNvSpPr>
            <p:nvPr/>
          </p:nvSpPr>
          <p:spPr bwMode="auto">
            <a:xfrm>
              <a:off x="6177077" y="2096234"/>
              <a:ext cx="196850"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Borrego</a:t>
              </a:r>
            </a:p>
          </p:txBody>
        </p:sp>
        <p:sp>
          <p:nvSpPr>
            <p:cNvPr id="51" name="Text Box 56"/>
            <p:cNvSpPr txBox="1">
              <a:spLocks noChangeAspect="1" noChangeArrowheads="1"/>
            </p:cNvSpPr>
            <p:nvPr/>
          </p:nvSpPr>
          <p:spPr bwMode="auto">
            <a:xfrm>
              <a:off x="2785203" y="4144963"/>
              <a:ext cx="166688" cy="92075"/>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Poway</a:t>
              </a:r>
            </a:p>
          </p:txBody>
        </p:sp>
        <p:sp>
          <p:nvSpPr>
            <p:cNvPr id="52" name="Text Box 57"/>
            <p:cNvSpPr txBox="1">
              <a:spLocks noChangeAspect="1" noChangeArrowheads="1"/>
            </p:cNvSpPr>
            <p:nvPr/>
          </p:nvSpPr>
          <p:spPr bwMode="auto">
            <a:xfrm>
              <a:off x="3260418" y="4306888"/>
              <a:ext cx="255588"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Pomerado</a:t>
              </a:r>
            </a:p>
          </p:txBody>
        </p:sp>
        <p:sp>
          <p:nvSpPr>
            <p:cNvPr id="53" name="Text Box 58"/>
            <p:cNvSpPr txBox="1">
              <a:spLocks noChangeAspect="1" noChangeArrowheads="1"/>
            </p:cNvSpPr>
            <p:nvPr/>
          </p:nvSpPr>
          <p:spPr bwMode="auto">
            <a:xfrm>
              <a:off x="3101880" y="3725863"/>
              <a:ext cx="141287"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Esco</a:t>
              </a:r>
            </a:p>
          </p:txBody>
        </p:sp>
        <p:sp>
          <p:nvSpPr>
            <p:cNvPr id="54" name="Freeform 59"/>
            <p:cNvSpPr>
              <a:spLocks noChangeAspect="1"/>
            </p:cNvSpPr>
            <p:nvPr/>
          </p:nvSpPr>
          <p:spPr bwMode="auto">
            <a:xfrm>
              <a:off x="2905125" y="4424363"/>
              <a:ext cx="165100" cy="128587"/>
            </a:xfrm>
            <a:custGeom>
              <a:avLst/>
              <a:gdLst>
                <a:gd name="T0" fmla="*/ 0 w 130"/>
                <a:gd name="T1" fmla="*/ 128587 h 84"/>
                <a:gd name="T2" fmla="*/ 99060 w 130"/>
                <a:gd name="T3" fmla="*/ 52047 h 84"/>
                <a:gd name="T4" fmla="*/ 165100 w 130"/>
                <a:gd name="T5" fmla="*/ 0 h 84"/>
                <a:gd name="T6" fmla="*/ 0 60000 65536"/>
                <a:gd name="T7" fmla="*/ 0 60000 65536"/>
                <a:gd name="T8" fmla="*/ 0 60000 65536"/>
                <a:gd name="T9" fmla="*/ 0 w 130"/>
                <a:gd name="T10" fmla="*/ 0 h 84"/>
                <a:gd name="T11" fmla="*/ 130 w 130"/>
                <a:gd name="T12" fmla="*/ 84 h 84"/>
              </a:gdLst>
              <a:ahLst/>
              <a:cxnLst>
                <a:cxn ang="T6">
                  <a:pos x="T0" y="T1"/>
                </a:cxn>
                <a:cxn ang="T7">
                  <a:pos x="T2" y="T3"/>
                </a:cxn>
                <a:cxn ang="T8">
                  <a:pos x="T4" y="T5"/>
                </a:cxn>
              </a:cxnLst>
              <a:rect l="T9" t="T10" r="T11" b="T12"/>
              <a:pathLst>
                <a:path w="130" h="84">
                  <a:moveTo>
                    <a:pt x="0" y="84"/>
                  </a:moveTo>
                  <a:lnTo>
                    <a:pt x="78" y="34"/>
                  </a:lnTo>
                  <a:lnTo>
                    <a:pt x="130" y="0"/>
                  </a:lnTo>
                </a:path>
              </a:pathLst>
            </a:custGeom>
            <a:noFill/>
            <a:ln w="6350">
              <a:solidFill>
                <a:srgbClr val="969696"/>
              </a:solidFill>
              <a:round/>
              <a:headEnd type="none" w="med" len="med"/>
              <a:tailEnd type="none" w="med" len="med"/>
            </a:ln>
          </p:spPr>
          <p:txBody>
            <a:bodyPr/>
            <a:lstStyle/>
            <a:p>
              <a:endParaRPr lang="en-US" dirty="0"/>
            </a:p>
          </p:txBody>
        </p:sp>
        <p:sp>
          <p:nvSpPr>
            <p:cNvPr id="55" name="Text Box 60"/>
            <p:cNvSpPr txBox="1">
              <a:spLocks noChangeAspect="1" noChangeArrowheads="1"/>
            </p:cNvSpPr>
            <p:nvPr/>
          </p:nvSpPr>
          <p:spPr bwMode="auto">
            <a:xfrm>
              <a:off x="3714750" y="2478088"/>
              <a:ext cx="171450" cy="93662"/>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Rincon</a:t>
              </a:r>
            </a:p>
          </p:txBody>
        </p:sp>
        <p:sp>
          <p:nvSpPr>
            <p:cNvPr id="56" name="Text Box 61"/>
            <p:cNvSpPr txBox="1">
              <a:spLocks noChangeAspect="1" noChangeArrowheads="1"/>
            </p:cNvSpPr>
            <p:nvPr/>
          </p:nvSpPr>
          <p:spPr bwMode="auto">
            <a:xfrm>
              <a:off x="3328835" y="2807074"/>
              <a:ext cx="112713" cy="93663"/>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Lilac</a:t>
              </a:r>
            </a:p>
          </p:txBody>
        </p:sp>
        <p:sp>
          <p:nvSpPr>
            <p:cNvPr id="57" name="Text Box 62"/>
            <p:cNvSpPr txBox="1">
              <a:spLocks noChangeAspect="1" noChangeArrowheads="1"/>
            </p:cNvSpPr>
            <p:nvPr/>
          </p:nvSpPr>
          <p:spPr bwMode="auto">
            <a:xfrm>
              <a:off x="3393233" y="3279774"/>
              <a:ext cx="93663"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Ash</a:t>
              </a:r>
            </a:p>
          </p:txBody>
        </p:sp>
        <p:sp>
          <p:nvSpPr>
            <p:cNvPr id="58" name="Text Box 63"/>
            <p:cNvSpPr txBox="1">
              <a:spLocks noChangeAspect="1" noChangeArrowheads="1"/>
            </p:cNvSpPr>
            <p:nvPr/>
          </p:nvSpPr>
          <p:spPr bwMode="auto">
            <a:xfrm>
              <a:off x="3679825" y="2989263"/>
              <a:ext cx="184150" cy="176212"/>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Valley</a:t>
              </a:r>
              <a:br>
                <a:rPr lang="en-US" sz="500" dirty="0"/>
              </a:br>
              <a:r>
                <a:rPr lang="en-US" sz="500" dirty="0"/>
                <a:t> Center</a:t>
              </a:r>
            </a:p>
          </p:txBody>
        </p:sp>
        <p:sp>
          <p:nvSpPr>
            <p:cNvPr id="59" name="Text Box 65"/>
            <p:cNvSpPr txBox="1">
              <a:spLocks noChangeAspect="1" noChangeArrowheads="1"/>
            </p:cNvSpPr>
            <p:nvPr/>
          </p:nvSpPr>
          <p:spPr bwMode="auto">
            <a:xfrm>
              <a:off x="3594100" y="1560513"/>
              <a:ext cx="990600" cy="122237"/>
            </a:xfrm>
            <a:prstGeom prst="rect">
              <a:avLst/>
            </a:prstGeom>
            <a:noFill/>
            <a:ln w="9525">
              <a:noFill/>
              <a:miter lim="800000"/>
              <a:headEnd/>
              <a:tailEnd/>
            </a:ln>
          </p:spPr>
          <p:txBody>
            <a:bodyPr lIns="12307" tIns="12307" rIns="12307" bIns="12307">
              <a:spAutoFit/>
            </a:bodyPr>
            <a:lstStyle/>
            <a:p>
              <a:pPr algn="ctr" defTabSz="615950" eaLnBrk="0" hangingPunct="0">
                <a:lnSpc>
                  <a:spcPct val="90000"/>
                </a:lnSpc>
                <a:spcBef>
                  <a:spcPct val="50000"/>
                </a:spcBef>
              </a:pPr>
              <a:r>
                <a:rPr lang="en-US" sz="600" b="1" i="1" dirty="0"/>
                <a:t>RIVERSIDE CO.</a:t>
              </a:r>
              <a:endParaRPr lang="en-US" sz="600" b="1" dirty="0"/>
            </a:p>
          </p:txBody>
        </p:sp>
        <p:sp>
          <p:nvSpPr>
            <p:cNvPr id="60" name="Text Box 67"/>
            <p:cNvSpPr txBox="1">
              <a:spLocks noChangeAspect="1" noChangeArrowheads="1"/>
            </p:cNvSpPr>
            <p:nvPr/>
          </p:nvSpPr>
          <p:spPr bwMode="auto">
            <a:xfrm>
              <a:off x="3903663" y="1931988"/>
              <a:ext cx="989012" cy="122237"/>
            </a:xfrm>
            <a:prstGeom prst="rect">
              <a:avLst/>
            </a:prstGeom>
            <a:noFill/>
            <a:ln w="9525">
              <a:noFill/>
              <a:miter lim="800000"/>
              <a:headEnd/>
              <a:tailEnd/>
            </a:ln>
          </p:spPr>
          <p:txBody>
            <a:bodyPr lIns="12307" tIns="12307" rIns="12307" bIns="12307">
              <a:spAutoFit/>
            </a:bodyPr>
            <a:lstStyle/>
            <a:p>
              <a:pPr algn="ctr" defTabSz="615950" eaLnBrk="0" hangingPunct="0">
                <a:lnSpc>
                  <a:spcPct val="90000"/>
                </a:lnSpc>
                <a:spcBef>
                  <a:spcPct val="50000"/>
                </a:spcBef>
              </a:pPr>
              <a:r>
                <a:rPr lang="en-US" sz="600" b="1" i="1" dirty="0"/>
                <a:t>SAN DIEGO CO.</a:t>
              </a:r>
              <a:endParaRPr lang="en-US" sz="600" b="1" dirty="0"/>
            </a:p>
          </p:txBody>
        </p:sp>
        <p:sp>
          <p:nvSpPr>
            <p:cNvPr id="61" name="Freeform 68"/>
            <p:cNvSpPr>
              <a:spLocks noChangeAspect="1"/>
            </p:cNvSpPr>
            <p:nvPr/>
          </p:nvSpPr>
          <p:spPr bwMode="auto">
            <a:xfrm>
              <a:off x="5337175" y="5789613"/>
              <a:ext cx="704850" cy="185737"/>
            </a:xfrm>
            <a:custGeom>
              <a:avLst/>
              <a:gdLst>
                <a:gd name="T0" fmla="*/ 0 w 547"/>
                <a:gd name="T1" fmla="*/ 6243 h 119"/>
                <a:gd name="T2" fmla="*/ 315701 w 547"/>
                <a:gd name="T3" fmla="*/ 43703 h 119"/>
                <a:gd name="T4" fmla="*/ 340184 w 547"/>
                <a:gd name="T5" fmla="*/ 0 h 119"/>
                <a:gd name="T6" fmla="*/ 374975 w 547"/>
                <a:gd name="T7" fmla="*/ 57750 h 119"/>
                <a:gd name="T8" fmla="*/ 493524 w 547"/>
                <a:gd name="T9" fmla="*/ 143595 h 119"/>
                <a:gd name="T10" fmla="*/ 704850 w 547"/>
                <a:gd name="T11" fmla="*/ 185737 h 119"/>
                <a:gd name="T12" fmla="*/ 0 60000 65536"/>
                <a:gd name="T13" fmla="*/ 0 60000 65536"/>
                <a:gd name="T14" fmla="*/ 0 60000 65536"/>
                <a:gd name="T15" fmla="*/ 0 60000 65536"/>
                <a:gd name="T16" fmla="*/ 0 60000 65536"/>
                <a:gd name="T17" fmla="*/ 0 60000 65536"/>
                <a:gd name="T18" fmla="*/ 0 w 547"/>
                <a:gd name="T19" fmla="*/ 0 h 119"/>
                <a:gd name="T20" fmla="*/ 547 w 547"/>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47" h="119">
                  <a:moveTo>
                    <a:pt x="0" y="4"/>
                  </a:moveTo>
                  <a:lnTo>
                    <a:pt x="245" y="28"/>
                  </a:lnTo>
                  <a:lnTo>
                    <a:pt x="264" y="0"/>
                  </a:lnTo>
                  <a:lnTo>
                    <a:pt x="291" y="37"/>
                  </a:lnTo>
                  <a:lnTo>
                    <a:pt x="383" y="92"/>
                  </a:lnTo>
                  <a:lnTo>
                    <a:pt x="547" y="119"/>
                  </a:lnTo>
                </a:path>
              </a:pathLst>
            </a:custGeom>
            <a:noFill/>
            <a:ln w="6350">
              <a:solidFill>
                <a:srgbClr val="969696"/>
              </a:solidFill>
              <a:round/>
              <a:headEnd type="none" w="med" len="med"/>
              <a:tailEnd type="none" w="med" len="med"/>
            </a:ln>
          </p:spPr>
          <p:txBody>
            <a:bodyPr/>
            <a:lstStyle/>
            <a:p>
              <a:endParaRPr lang="en-US" dirty="0"/>
            </a:p>
          </p:txBody>
        </p:sp>
        <p:sp>
          <p:nvSpPr>
            <p:cNvPr id="62" name="Freeform 70"/>
            <p:cNvSpPr>
              <a:spLocks noChangeAspect="1"/>
            </p:cNvSpPr>
            <p:nvPr/>
          </p:nvSpPr>
          <p:spPr bwMode="auto">
            <a:xfrm>
              <a:off x="1651000" y="3175"/>
              <a:ext cx="4763" cy="85725"/>
            </a:xfrm>
            <a:custGeom>
              <a:avLst/>
              <a:gdLst>
                <a:gd name="T0" fmla="*/ 0 w 4"/>
                <a:gd name="T1" fmla="*/ 0 h 56"/>
                <a:gd name="T2" fmla="*/ 4763 w 4"/>
                <a:gd name="T3" fmla="*/ 85725 h 56"/>
                <a:gd name="T4" fmla="*/ 0 60000 65536"/>
                <a:gd name="T5" fmla="*/ 0 60000 65536"/>
                <a:gd name="T6" fmla="*/ 0 w 4"/>
                <a:gd name="T7" fmla="*/ 0 h 56"/>
                <a:gd name="T8" fmla="*/ 4 w 4"/>
                <a:gd name="T9" fmla="*/ 56 h 56"/>
              </a:gdLst>
              <a:ahLst/>
              <a:cxnLst>
                <a:cxn ang="T4">
                  <a:pos x="T0" y="T1"/>
                </a:cxn>
                <a:cxn ang="T5">
                  <a:pos x="T2" y="T3"/>
                </a:cxn>
              </a:cxnLst>
              <a:rect l="T6" t="T7" r="T8" b="T9"/>
              <a:pathLst>
                <a:path w="4" h="56">
                  <a:moveTo>
                    <a:pt x="0" y="0"/>
                  </a:moveTo>
                  <a:lnTo>
                    <a:pt x="4" y="56"/>
                  </a:lnTo>
                </a:path>
              </a:pathLst>
            </a:custGeom>
            <a:noFill/>
            <a:ln w="9525" cap="flat">
              <a:solidFill>
                <a:schemeClr val="tx1"/>
              </a:solidFill>
              <a:prstDash val="lgDashDot"/>
              <a:round/>
              <a:headEnd type="none" w="med" len="med"/>
              <a:tailEnd type="none" w="med" len="med"/>
            </a:ln>
          </p:spPr>
          <p:txBody>
            <a:bodyPr/>
            <a:lstStyle/>
            <a:p>
              <a:endParaRPr lang="en-US" dirty="0"/>
            </a:p>
          </p:txBody>
        </p:sp>
        <p:sp>
          <p:nvSpPr>
            <p:cNvPr id="63" name="Line 71"/>
            <p:cNvSpPr>
              <a:spLocks noChangeAspect="1" noChangeShapeType="1"/>
            </p:cNvSpPr>
            <p:nvPr/>
          </p:nvSpPr>
          <p:spPr bwMode="auto">
            <a:xfrm>
              <a:off x="1984375" y="2751138"/>
              <a:ext cx="247650" cy="742950"/>
            </a:xfrm>
            <a:prstGeom prst="line">
              <a:avLst/>
            </a:prstGeom>
            <a:noFill/>
            <a:ln w="38100">
              <a:solidFill>
                <a:srgbClr val="008000"/>
              </a:solidFill>
              <a:round/>
              <a:headEnd/>
              <a:tailEnd/>
            </a:ln>
          </p:spPr>
          <p:txBody>
            <a:bodyPr/>
            <a:lstStyle/>
            <a:p>
              <a:endParaRPr lang="en-US" dirty="0"/>
            </a:p>
          </p:txBody>
        </p:sp>
        <p:sp>
          <p:nvSpPr>
            <p:cNvPr id="64" name="Oval 72"/>
            <p:cNvSpPr>
              <a:spLocks noChangeAspect="1" noChangeArrowheads="1"/>
            </p:cNvSpPr>
            <p:nvPr/>
          </p:nvSpPr>
          <p:spPr bwMode="auto">
            <a:xfrm>
              <a:off x="2174875" y="3419475"/>
              <a:ext cx="76200" cy="88900"/>
            </a:xfrm>
            <a:prstGeom prst="ellipse">
              <a:avLst/>
            </a:prstGeom>
            <a:solidFill>
              <a:srgbClr val="008000"/>
            </a:solidFill>
            <a:ln w="9525">
              <a:noFill/>
              <a:round/>
              <a:headEnd/>
              <a:tailEnd/>
            </a:ln>
          </p:spPr>
          <p:txBody>
            <a:bodyPr wrap="none" anchor="ctr"/>
            <a:lstStyle/>
            <a:p>
              <a:endParaRPr lang="en-US" dirty="0"/>
            </a:p>
          </p:txBody>
        </p:sp>
        <p:sp>
          <p:nvSpPr>
            <p:cNvPr id="65" name="Freeform 75"/>
            <p:cNvSpPr>
              <a:spLocks noChangeAspect="1"/>
            </p:cNvSpPr>
            <p:nvPr/>
          </p:nvSpPr>
          <p:spPr bwMode="auto">
            <a:xfrm>
              <a:off x="714375" y="804863"/>
              <a:ext cx="855663" cy="915987"/>
            </a:xfrm>
            <a:custGeom>
              <a:avLst/>
              <a:gdLst>
                <a:gd name="T0" fmla="*/ 0 w 862"/>
                <a:gd name="T1" fmla="*/ 0 h 769"/>
                <a:gd name="T2" fmla="*/ 324596 w 862"/>
                <a:gd name="T3" fmla="*/ 235846 h 769"/>
                <a:gd name="T4" fmla="*/ 435773 w 862"/>
                <a:gd name="T5" fmla="*/ 634878 h 769"/>
                <a:gd name="T6" fmla="*/ 741508 w 862"/>
                <a:gd name="T7" fmla="*/ 737316 h 769"/>
                <a:gd name="T8" fmla="*/ 855663 w 862"/>
                <a:gd name="T9" fmla="*/ 915987 h 769"/>
                <a:gd name="T10" fmla="*/ 0 60000 65536"/>
                <a:gd name="T11" fmla="*/ 0 60000 65536"/>
                <a:gd name="T12" fmla="*/ 0 60000 65536"/>
                <a:gd name="T13" fmla="*/ 0 60000 65536"/>
                <a:gd name="T14" fmla="*/ 0 60000 65536"/>
                <a:gd name="T15" fmla="*/ 0 w 862"/>
                <a:gd name="T16" fmla="*/ 0 h 769"/>
                <a:gd name="T17" fmla="*/ 862 w 862"/>
                <a:gd name="T18" fmla="*/ 769 h 769"/>
              </a:gdLst>
              <a:ahLst/>
              <a:cxnLst>
                <a:cxn ang="T10">
                  <a:pos x="T0" y="T1"/>
                </a:cxn>
                <a:cxn ang="T11">
                  <a:pos x="T2" y="T3"/>
                </a:cxn>
                <a:cxn ang="T12">
                  <a:pos x="T4" y="T5"/>
                </a:cxn>
                <a:cxn ang="T13">
                  <a:pos x="T6" y="T7"/>
                </a:cxn>
                <a:cxn ang="T14">
                  <a:pos x="T8" y="T9"/>
                </a:cxn>
              </a:cxnLst>
              <a:rect l="T15" t="T16" r="T17" b="T18"/>
              <a:pathLst>
                <a:path w="862" h="769">
                  <a:moveTo>
                    <a:pt x="0" y="0"/>
                  </a:moveTo>
                  <a:lnTo>
                    <a:pt x="327" y="198"/>
                  </a:lnTo>
                  <a:lnTo>
                    <a:pt x="439" y="533"/>
                  </a:lnTo>
                  <a:lnTo>
                    <a:pt x="747" y="619"/>
                  </a:lnTo>
                  <a:lnTo>
                    <a:pt x="862" y="769"/>
                  </a:lnTo>
                </a:path>
              </a:pathLst>
            </a:custGeom>
            <a:noFill/>
            <a:ln w="25400">
              <a:solidFill>
                <a:srgbClr val="FF0000"/>
              </a:solidFill>
              <a:round/>
              <a:headEnd/>
              <a:tailEnd/>
            </a:ln>
          </p:spPr>
          <p:txBody>
            <a:bodyPr anchor="ctr">
              <a:spAutoFit/>
            </a:bodyPr>
            <a:lstStyle/>
            <a:p>
              <a:endParaRPr lang="en-US" dirty="0"/>
            </a:p>
          </p:txBody>
        </p:sp>
        <p:sp>
          <p:nvSpPr>
            <p:cNvPr id="66" name="Freeform 76"/>
            <p:cNvSpPr>
              <a:spLocks noChangeAspect="1"/>
            </p:cNvSpPr>
            <p:nvPr/>
          </p:nvSpPr>
          <p:spPr bwMode="auto">
            <a:xfrm>
              <a:off x="528638" y="344488"/>
              <a:ext cx="1095375" cy="1354137"/>
            </a:xfrm>
            <a:custGeom>
              <a:avLst/>
              <a:gdLst>
                <a:gd name="T0" fmla="*/ 1095375 w 1105"/>
                <a:gd name="T1" fmla="*/ 1354137 h 1137"/>
                <a:gd name="T2" fmla="*/ 995255 w 1105"/>
                <a:gd name="T3" fmla="*/ 930150 h 1137"/>
                <a:gd name="T4" fmla="*/ 743467 w 1105"/>
                <a:gd name="T5" fmla="*/ 547848 h 1137"/>
                <a:gd name="T6" fmla="*/ 577922 w 1105"/>
                <a:gd name="T7" fmla="*/ 123861 h 1137"/>
                <a:gd name="T8" fmla="*/ 61460 w 1105"/>
                <a:gd name="T9" fmla="*/ 0 h 1137"/>
                <a:gd name="T10" fmla="*/ 188345 w 1105"/>
                <a:gd name="T11" fmla="*/ 418032 h 1137"/>
                <a:gd name="T12" fmla="*/ 108051 w 1105"/>
                <a:gd name="T13" fmla="*/ 474007 h 1137"/>
                <a:gd name="T14" fmla="*/ 0 w 1105"/>
                <a:gd name="T15" fmla="*/ 591914 h 1137"/>
                <a:gd name="T16" fmla="*/ 0 60000 65536"/>
                <a:gd name="T17" fmla="*/ 0 60000 65536"/>
                <a:gd name="T18" fmla="*/ 0 60000 65536"/>
                <a:gd name="T19" fmla="*/ 0 60000 65536"/>
                <a:gd name="T20" fmla="*/ 0 60000 65536"/>
                <a:gd name="T21" fmla="*/ 0 60000 65536"/>
                <a:gd name="T22" fmla="*/ 0 60000 65536"/>
                <a:gd name="T23" fmla="*/ 0 60000 65536"/>
                <a:gd name="T24" fmla="*/ 0 w 1105"/>
                <a:gd name="T25" fmla="*/ 0 h 1137"/>
                <a:gd name="T26" fmla="*/ 1105 w 1105"/>
                <a:gd name="T27" fmla="*/ 1137 h 1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5" h="1137">
                  <a:moveTo>
                    <a:pt x="1105" y="1137"/>
                  </a:moveTo>
                  <a:lnTo>
                    <a:pt x="1004" y="781"/>
                  </a:lnTo>
                  <a:lnTo>
                    <a:pt x="750" y="460"/>
                  </a:lnTo>
                  <a:lnTo>
                    <a:pt x="583" y="104"/>
                  </a:lnTo>
                  <a:lnTo>
                    <a:pt x="62" y="0"/>
                  </a:lnTo>
                  <a:lnTo>
                    <a:pt x="190" y="351"/>
                  </a:lnTo>
                  <a:lnTo>
                    <a:pt x="109" y="398"/>
                  </a:lnTo>
                  <a:lnTo>
                    <a:pt x="0" y="497"/>
                  </a:lnTo>
                </a:path>
              </a:pathLst>
            </a:custGeom>
            <a:noFill/>
            <a:ln w="25400">
              <a:solidFill>
                <a:srgbClr val="FF0000"/>
              </a:solidFill>
              <a:round/>
              <a:headEnd/>
              <a:tailEnd/>
            </a:ln>
          </p:spPr>
          <p:txBody>
            <a:bodyPr wrap="none" anchor="ctr">
              <a:spAutoFit/>
            </a:bodyPr>
            <a:lstStyle/>
            <a:p>
              <a:endParaRPr lang="en-US" dirty="0"/>
            </a:p>
          </p:txBody>
        </p:sp>
        <p:sp>
          <p:nvSpPr>
            <p:cNvPr id="67" name="Rectangle 77"/>
            <p:cNvSpPr>
              <a:spLocks noChangeAspect="1" noChangeArrowheads="1"/>
            </p:cNvSpPr>
            <p:nvPr/>
          </p:nvSpPr>
          <p:spPr bwMode="auto">
            <a:xfrm>
              <a:off x="496888" y="892175"/>
              <a:ext cx="114300" cy="136525"/>
            </a:xfrm>
            <a:prstGeom prst="rect">
              <a:avLst/>
            </a:prstGeom>
            <a:solidFill>
              <a:srgbClr val="FF0000"/>
            </a:solidFill>
            <a:ln w="9525">
              <a:solidFill>
                <a:schemeClr val="tx1"/>
              </a:solidFill>
              <a:miter lim="800000"/>
              <a:headEnd/>
              <a:tailEnd/>
            </a:ln>
          </p:spPr>
          <p:txBody>
            <a:bodyPr lIns="731492" tIns="18287" rIns="18287" bIns="18287">
              <a:spAutoFit/>
            </a:bodyPr>
            <a:lstStyle/>
            <a:p>
              <a:endParaRPr lang="en-US" dirty="0"/>
            </a:p>
          </p:txBody>
        </p:sp>
        <p:sp>
          <p:nvSpPr>
            <p:cNvPr id="68" name="Rectangle 78"/>
            <p:cNvSpPr>
              <a:spLocks noChangeAspect="1" noChangeArrowheads="1"/>
            </p:cNvSpPr>
            <p:nvPr/>
          </p:nvSpPr>
          <p:spPr bwMode="auto">
            <a:xfrm>
              <a:off x="560388" y="298450"/>
              <a:ext cx="112712" cy="136525"/>
            </a:xfrm>
            <a:prstGeom prst="rect">
              <a:avLst/>
            </a:prstGeom>
            <a:solidFill>
              <a:srgbClr val="FF0000"/>
            </a:solidFill>
            <a:ln w="9525">
              <a:solidFill>
                <a:schemeClr val="tx1"/>
              </a:solidFill>
              <a:miter lim="800000"/>
              <a:headEnd/>
              <a:tailEnd/>
            </a:ln>
          </p:spPr>
          <p:txBody>
            <a:bodyPr lIns="731492" tIns="18287" rIns="18287" bIns="18287">
              <a:spAutoFit/>
            </a:bodyPr>
            <a:lstStyle/>
            <a:p>
              <a:endParaRPr lang="en-US" dirty="0"/>
            </a:p>
          </p:txBody>
        </p:sp>
        <p:sp>
          <p:nvSpPr>
            <p:cNvPr id="69" name="Text Box 79"/>
            <p:cNvSpPr txBox="1">
              <a:spLocks noChangeAspect="1" noChangeArrowheads="1"/>
            </p:cNvSpPr>
            <p:nvPr/>
          </p:nvSpPr>
          <p:spPr bwMode="auto">
            <a:xfrm>
              <a:off x="269437" y="705944"/>
              <a:ext cx="282575" cy="93663"/>
            </a:xfrm>
            <a:prstGeom prst="rect">
              <a:avLst/>
            </a:prstGeom>
            <a:noFill/>
            <a:ln w="9525">
              <a:noFill/>
              <a:miter lim="800000"/>
              <a:headEnd/>
              <a:tailEnd/>
            </a:ln>
          </p:spPr>
          <p:txBody>
            <a:bodyPr wrap="none" lIns="0" tIns="0" rIns="0" bIns="12307">
              <a:spAutoFit/>
            </a:bodyPr>
            <a:lstStyle/>
            <a:p>
              <a:pPr algn="ctr" defTabSz="615950" eaLnBrk="0" hangingPunct="0"/>
              <a:r>
                <a:rPr lang="en-US" sz="500" dirty="0"/>
                <a:t>Capistrano </a:t>
              </a:r>
            </a:p>
          </p:txBody>
        </p:sp>
        <p:sp>
          <p:nvSpPr>
            <p:cNvPr id="70" name="Text Box 80"/>
            <p:cNvSpPr txBox="1">
              <a:spLocks noChangeAspect="1" noChangeArrowheads="1"/>
            </p:cNvSpPr>
            <p:nvPr/>
          </p:nvSpPr>
          <p:spPr bwMode="auto">
            <a:xfrm>
              <a:off x="263946" y="319879"/>
              <a:ext cx="217488" cy="93663"/>
            </a:xfrm>
            <a:prstGeom prst="rect">
              <a:avLst/>
            </a:prstGeom>
            <a:noFill/>
            <a:ln w="9525">
              <a:noFill/>
              <a:miter lim="800000"/>
              <a:headEnd/>
              <a:tailEnd/>
            </a:ln>
          </p:spPr>
          <p:txBody>
            <a:bodyPr wrap="none" lIns="0" tIns="0" rIns="0" bIns="12307">
              <a:spAutoFit/>
            </a:bodyPr>
            <a:lstStyle/>
            <a:p>
              <a:pPr algn="ctr" defTabSz="615950" eaLnBrk="0" hangingPunct="0"/>
              <a:r>
                <a:rPr lang="en-US" sz="500" dirty="0"/>
                <a:t>Trabuco </a:t>
              </a:r>
            </a:p>
          </p:txBody>
        </p:sp>
        <p:sp>
          <p:nvSpPr>
            <p:cNvPr id="71" name="Text Box 81"/>
            <p:cNvSpPr txBox="1">
              <a:spLocks noChangeAspect="1" noChangeArrowheads="1"/>
            </p:cNvSpPr>
            <p:nvPr/>
          </p:nvSpPr>
          <p:spPr bwMode="auto">
            <a:xfrm>
              <a:off x="557213" y="1027113"/>
              <a:ext cx="185737" cy="174625"/>
            </a:xfrm>
            <a:prstGeom prst="rect">
              <a:avLst/>
            </a:prstGeom>
            <a:noFill/>
            <a:ln w="9525">
              <a:noFill/>
              <a:miter lim="800000"/>
              <a:headEnd/>
              <a:tailEnd/>
            </a:ln>
          </p:spPr>
          <p:txBody>
            <a:bodyPr wrap="none" lIns="0" tIns="0" rIns="0" bIns="12307">
              <a:spAutoFit/>
            </a:bodyPr>
            <a:lstStyle/>
            <a:p>
              <a:pPr algn="ctr" defTabSz="615950" eaLnBrk="0" hangingPunct="0"/>
              <a:r>
                <a:rPr lang="en-US" sz="500" dirty="0"/>
                <a:t>Laguna</a:t>
              </a:r>
            </a:p>
            <a:p>
              <a:pPr algn="ctr" defTabSz="615950" eaLnBrk="0" hangingPunct="0"/>
              <a:r>
                <a:rPr lang="en-US" sz="500" dirty="0"/>
                <a:t>Niguel</a:t>
              </a:r>
            </a:p>
          </p:txBody>
        </p:sp>
        <p:sp>
          <p:nvSpPr>
            <p:cNvPr id="72" name="Rectangle 82"/>
            <p:cNvSpPr>
              <a:spLocks noChangeAspect="1" noChangeArrowheads="1"/>
            </p:cNvSpPr>
            <p:nvPr/>
          </p:nvSpPr>
          <p:spPr bwMode="auto">
            <a:xfrm>
              <a:off x="1095375" y="400050"/>
              <a:ext cx="114300" cy="136525"/>
            </a:xfrm>
            <a:prstGeom prst="rect">
              <a:avLst/>
            </a:prstGeom>
            <a:solidFill>
              <a:srgbClr val="FF0000"/>
            </a:solidFill>
            <a:ln w="9525">
              <a:solidFill>
                <a:schemeClr val="tx1"/>
              </a:solidFill>
              <a:miter lim="800000"/>
              <a:headEnd/>
              <a:tailEnd/>
            </a:ln>
          </p:spPr>
          <p:txBody>
            <a:bodyPr lIns="731492" tIns="18287" rIns="18287" bIns="18287">
              <a:spAutoFit/>
            </a:bodyPr>
            <a:lstStyle/>
            <a:p>
              <a:endParaRPr lang="en-US" dirty="0"/>
            </a:p>
          </p:txBody>
        </p:sp>
        <p:sp>
          <p:nvSpPr>
            <p:cNvPr id="73" name="Rectangle 83"/>
            <p:cNvSpPr>
              <a:spLocks noChangeAspect="1" noChangeArrowheads="1"/>
            </p:cNvSpPr>
            <p:nvPr/>
          </p:nvSpPr>
          <p:spPr bwMode="auto">
            <a:xfrm>
              <a:off x="1517650" y="1338263"/>
              <a:ext cx="114300" cy="136525"/>
            </a:xfrm>
            <a:prstGeom prst="rect">
              <a:avLst/>
            </a:prstGeom>
            <a:solidFill>
              <a:srgbClr val="FF0000"/>
            </a:solidFill>
            <a:ln w="9525">
              <a:solidFill>
                <a:schemeClr val="tx1"/>
              </a:solidFill>
              <a:miter lim="800000"/>
              <a:headEnd/>
              <a:tailEnd/>
            </a:ln>
          </p:spPr>
          <p:txBody>
            <a:bodyPr lIns="731492" tIns="18287" rIns="18287" bIns="18287">
              <a:spAutoFit/>
            </a:bodyPr>
            <a:lstStyle/>
            <a:p>
              <a:endParaRPr lang="en-US" dirty="0"/>
            </a:p>
          </p:txBody>
        </p:sp>
        <p:sp>
          <p:nvSpPr>
            <p:cNvPr id="74" name="Text Box 84"/>
            <p:cNvSpPr txBox="1">
              <a:spLocks noChangeAspect="1" noChangeArrowheads="1"/>
            </p:cNvSpPr>
            <p:nvPr/>
          </p:nvSpPr>
          <p:spPr bwMode="auto">
            <a:xfrm>
              <a:off x="1138634" y="561856"/>
              <a:ext cx="250825" cy="93662"/>
            </a:xfrm>
            <a:prstGeom prst="rect">
              <a:avLst/>
            </a:prstGeom>
            <a:noFill/>
            <a:ln w="9525">
              <a:noFill/>
              <a:miter lim="800000"/>
              <a:headEnd/>
              <a:tailEnd/>
            </a:ln>
          </p:spPr>
          <p:txBody>
            <a:bodyPr wrap="none" lIns="0" tIns="0" rIns="0" bIns="12307">
              <a:spAutoFit/>
            </a:bodyPr>
            <a:lstStyle/>
            <a:p>
              <a:pPr algn="ctr" defTabSz="615950" eaLnBrk="0" hangingPunct="0"/>
              <a:r>
                <a:rPr lang="en-US" sz="500" dirty="0"/>
                <a:t>Margarita </a:t>
              </a:r>
            </a:p>
          </p:txBody>
        </p:sp>
        <p:sp>
          <p:nvSpPr>
            <p:cNvPr id="75" name="Text Box 85"/>
            <p:cNvSpPr txBox="1">
              <a:spLocks noChangeAspect="1" noChangeArrowheads="1"/>
            </p:cNvSpPr>
            <p:nvPr/>
          </p:nvSpPr>
          <p:spPr bwMode="auto">
            <a:xfrm>
              <a:off x="1624451" y="1443636"/>
              <a:ext cx="525463" cy="88900"/>
            </a:xfrm>
            <a:prstGeom prst="rect">
              <a:avLst/>
            </a:prstGeom>
            <a:noFill/>
            <a:ln w="9525">
              <a:noFill/>
              <a:miter lim="800000"/>
              <a:headEnd/>
              <a:tailEnd/>
            </a:ln>
          </p:spPr>
          <p:txBody>
            <a:bodyPr lIns="0" tIns="0" rIns="0" bIns="12307">
              <a:spAutoFit/>
            </a:bodyPr>
            <a:lstStyle/>
            <a:p>
              <a:pPr algn="ctr" defTabSz="615950" eaLnBrk="0" hangingPunct="0"/>
              <a:r>
                <a:rPr lang="en-US" sz="500" dirty="0"/>
                <a:t>Cristianitos </a:t>
              </a:r>
            </a:p>
          </p:txBody>
        </p:sp>
        <p:sp>
          <p:nvSpPr>
            <p:cNvPr id="76" name="Freeform 86"/>
            <p:cNvSpPr>
              <a:spLocks noChangeAspect="1"/>
            </p:cNvSpPr>
            <p:nvPr/>
          </p:nvSpPr>
          <p:spPr bwMode="auto">
            <a:xfrm>
              <a:off x="2273300" y="5519738"/>
              <a:ext cx="346075" cy="779462"/>
            </a:xfrm>
            <a:custGeom>
              <a:avLst/>
              <a:gdLst>
                <a:gd name="T0" fmla="*/ 346075 w 268"/>
                <a:gd name="T1" fmla="*/ 0 h 504"/>
                <a:gd name="T2" fmla="*/ 253100 w 268"/>
                <a:gd name="T3" fmla="*/ 315497 h 504"/>
                <a:gd name="T4" fmla="*/ 82645 w 268"/>
                <a:gd name="T5" fmla="*/ 519641 h 504"/>
                <a:gd name="T6" fmla="*/ 0 w 268"/>
                <a:gd name="T7" fmla="*/ 779462 h 504"/>
                <a:gd name="T8" fmla="*/ 0 60000 65536"/>
                <a:gd name="T9" fmla="*/ 0 60000 65536"/>
                <a:gd name="T10" fmla="*/ 0 60000 65536"/>
                <a:gd name="T11" fmla="*/ 0 60000 65536"/>
                <a:gd name="T12" fmla="*/ 0 w 268"/>
                <a:gd name="T13" fmla="*/ 0 h 504"/>
                <a:gd name="T14" fmla="*/ 268 w 268"/>
                <a:gd name="T15" fmla="*/ 504 h 504"/>
              </a:gdLst>
              <a:ahLst/>
              <a:cxnLst>
                <a:cxn ang="T8">
                  <a:pos x="T0" y="T1"/>
                </a:cxn>
                <a:cxn ang="T9">
                  <a:pos x="T2" y="T3"/>
                </a:cxn>
                <a:cxn ang="T10">
                  <a:pos x="T4" y="T5"/>
                </a:cxn>
                <a:cxn ang="T11">
                  <a:pos x="T6" y="T7"/>
                </a:cxn>
              </a:cxnLst>
              <a:rect l="T12" t="T13" r="T14" b="T15"/>
              <a:pathLst>
                <a:path w="268" h="504">
                  <a:moveTo>
                    <a:pt x="268" y="0"/>
                  </a:moveTo>
                  <a:lnTo>
                    <a:pt x="196" y="204"/>
                  </a:lnTo>
                  <a:lnTo>
                    <a:pt x="64" y="336"/>
                  </a:lnTo>
                  <a:lnTo>
                    <a:pt x="0" y="504"/>
                  </a:lnTo>
                </a:path>
              </a:pathLst>
            </a:custGeom>
            <a:noFill/>
            <a:ln w="25400">
              <a:solidFill>
                <a:srgbClr val="FF0000"/>
              </a:solidFill>
              <a:round/>
              <a:headEnd type="none" w="med" len="med"/>
              <a:tailEnd type="none" w="med" len="med"/>
            </a:ln>
          </p:spPr>
          <p:txBody>
            <a:bodyPr/>
            <a:lstStyle/>
            <a:p>
              <a:endParaRPr lang="en-US" dirty="0"/>
            </a:p>
          </p:txBody>
        </p:sp>
        <p:sp>
          <p:nvSpPr>
            <p:cNvPr id="77" name="Freeform 87"/>
            <p:cNvSpPr>
              <a:spLocks noChangeAspect="1"/>
            </p:cNvSpPr>
            <p:nvPr/>
          </p:nvSpPr>
          <p:spPr bwMode="auto">
            <a:xfrm>
              <a:off x="2236788" y="6103938"/>
              <a:ext cx="47625" cy="214312"/>
            </a:xfrm>
            <a:custGeom>
              <a:avLst/>
              <a:gdLst>
                <a:gd name="T0" fmla="*/ 0 w 36"/>
                <a:gd name="T1" fmla="*/ 214312 h 138"/>
                <a:gd name="T2" fmla="*/ 47625 w 36"/>
                <a:gd name="T3" fmla="*/ 0 h 138"/>
                <a:gd name="T4" fmla="*/ 0 60000 65536"/>
                <a:gd name="T5" fmla="*/ 0 60000 65536"/>
                <a:gd name="T6" fmla="*/ 0 w 36"/>
                <a:gd name="T7" fmla="*/ 0 h 138"/>
                <a:gd name="T8" fmla="*/ 36 w 36"/>
                <a:gd name="T9" fmla="*/ 138 h 138"/>
              </a:gdLst>
              <a:ahLst/>
              <a:cxnLst>
                <a:cxn ang="T4">
                  <a:pos x="T0" y="T1"/>
                </a:cxn>
                <a:cxn ang="T5">
                  <a:pos x="T2" y="T3"/>
                </a:cxn>
              </a:cxnLst>
              <a:rect l="T6" t="T7" r="T8" b="T9"/>
              <a:pathLst>
                <a:path w="36" h="138">
                  <a:moveTo>
                    <a:pt x="0" y="138"/>
                  </a:moveTo>
                  <a:lnTo>
                    <a:pt x="36" y="0"/>
                  </a:lnTo>
                </a:path>
              </a:pathLst>
            </a:custGeom>
            <a:noFill/>
            <a:ln w="25400">
              <a:solidFill>
                <a:srgbClr val="FF0000"/>
              </a:solidFill>
              <a:round/>
              <a:headEnd type="none" w="med" len="med"/>
              <a:tailEnd type="none" w="med" len="med"/>
            </a:ln>
          </p:spPr>
          <p:txBody>
            <a:bodyPr/>
            <a:lstStyle/>
            <a:p>
              <a:endParaRPr lang="en-US" dirty="0"/>
            </a:p>
          </p:txBody>
        </p:sp>
        <p:sp>
          <p:nvSpPr>
            <p:cNvPr id="78" name="Freeform 88"/>
            <p:cNvSpPr>
              <a:spLocks noChangeAspect="1"/>
            </p:cNvSpPr>
            <p:nvPr/>
          </p:nvSpPr>
          <p:spPr bwMode="auto">
            <a:xfrm>
              <a:off x="2232025" y="5994400"/>
              <a:ext cx="912813" cy="323850"/>
            </a:xfrm>
            <a:custGeom>
              <a:avLst/>
              <a:gdLst>
                <a:gd name="T0" fmla="*/ 0 w 708"/>
                <a:gd name="T1" fmla="*/ 323850 h 210"/>
                <a:gd name="T2" fmla="*/ 564706 w 708"/>
                <a:gd name="T3" fmla="*/ 64770 h 210"/>
                <a:gd name="T4" fmla="*/ 912813 w 708"/>
                <a:gd name="T5" fmla="*/ 0 h 210"/>
                <a:gd name="T6" fmla="*/ 0 60000 65536"/>
                <a:gd name="T7" fmla="*/ 0 60000 65536"/>
                <a:gd name="T8" fmla="*/ 0 60000 65536"/>
                <a:gd name="T9" fmla="*/ 0 w 708"/>
                <a:gd name="T10" fmla="*/ 0 h 210"/>
                <a:gd name="T11" fmla="*/ 708 w 708"/>
                <a:gd name="T12" fmla="*/ 210 h 210"/>
              </a:gdLst>
              <a:ahLst/>
              <a:cxnLst>
                <a:cxn ang="T6">
                  <a:pos x="T0" y="T1"/>
                </a:cxn>
                <a:cxn ang="T7">
                  <a:pos x="T2" y="T3"/>
                </a:cxn>
                <a:cxn ang="T8">
                  <a:pos x="T4" y="T5"/>
                </a:cxn>
              </a:cxnLst>
              <a:rect l="T9" t="T10" r="T11" b="T12"/>
              <a:pathLst>
                <a:path w="708" h="210">
                  <a:moveTo>
                    <a:pt x="0" y="210"/>
                  </a:moveTo>
                  <a:lnTo>
                    <a:pt x="438" y="42"/>
                  </a:lnTo>
                  <a:lnTo>
                    <a:pt x="708" y="0"/>
                  </a:lnTo>
                </a:path>
              </a:pathLst>
            </a:custGeom>
            <a:noFill/>
            <a:ln w="25400">
              <a:solidFill>
                <a:srgbClr val="FF0000"/>
              </a:solidFill>
              <a:round/>
              <a:headEnd type="none" w="med" len="med"/>
              <a:tailEnd type="none" w="med" len="med"/>
            </a:ln>
          </p:spPr>
          <p:txBody>
            <a:bodyPr/>
            <a:lstStyle/>
            <a:p>
              <a:endParaRPr lang="en-US" dirty="0"/>
            </a:p>
          </p:txBody>
        </p:sp>
        <p:sp>
          <p:nvSpPr>
            <p:cNvPr id="79" name="Text Box 89"/>
            <p:cNvSpPr txBox="1">
              <a:spLocks noChangeAspect="1" noChangeArrowheads="1"/>
            </p:cNvSpPr>
            <p:nvPr/>
          </p:nvSpPr>
          <p:spPr bwMode="auto">
            <a:xfrm>
              <a:off x="1835456" y="6029325"/>
              <a:ext cx="284163" cy="85725"/>
            </a:xfrm>
            <a:prstGeom prst="rect">
              <a:avLst/>
            </a:prstGeom>
            <a:noFill/>
            <a:ln w="9525">
              <a:noFill/>
              <a:miter lim="800000"/>
              <a:headEnd/>
              <a:tailEnd/>
            </a:ln>
          </p:spPr>
          <p:txBody>
            <a:bodyPr wrap="none" lIns="0" tIns="0" rIns="0" bIns="6154">
              <a:spAutoFit/>
            </a:bodyPr>
            <a:lstStyle/>
            <a:p>
              <a:pPr algn="ctr" defTabSz="615950" eaLnBrk="0" hangingPunct="0">
                <a:spcBef>
                  <a:spcPct val="50000"/>
                </a:spcBef>
              </a:pPr>
              <a:r>
                <a:rPr lang="en-US" sz="500" dirty="0"/>
                <a:t>Main Street</a:t>
              </a:r>
            </a:p>
          </p:txBody>
        </p:sp>
        <p:sp>
          <p:nvSpPr>
            <p:cNvPr id="80" name="Rectangle 90"/>
            <p:cNvSpPr>
              <a:spLocks noChangeAspect="1" noChangeArrowheads="1"/>
            </p:cNvSpPr>
            <p:nvPr/>
          </p:nvSpPr>
          <p:spPr bwMode="auto">
            <a:xfrm>
              <a:off x="6472526" y="6317021"/>
              <a:ext cx="598488" cy="149225"/>
            </a:xfrm>
            <a:prstGeom prst="rect">
              <a:avLst/>
            </a:prstGeom>
            <a:noFill/>
            <a:ln w="9525">
              <a:noFill/>
              <a:miter lim="800000"/>
              <a:headEnd/>
              <a:tailEnd/>
            </a:ln>
          </p:spPr>
          <p:txBody>
            <a:bodyPr wrap="none" lIns="61539" tIns="30770" rIns="61539" bIns="30770">
              <a:spAutoFit/>
            </a:bodyPr>
            <a:lstStyle/>
            <a:p>
              <a:pPr defTabSz="615950" eaLnBrk="0" hangingPunct="0">
                <a:spcBef>
                  <a:spcPct val="2000"/>
                </a:spcBef>
              </a:pPr>
              <a:r>
                <a:rPr lang="en-US" sz="500" dirty="0"/>
                <a:t>IMPERIAL VALLEY</a:t>
              </a:r>
            </a:p>
          </p:txBody>
        </p:sp>
        <p:sp>
          <p:nvSpPr>
            <p:cNvPr id="81" name="Text Box 92"/>
            <p:cNvSpPr txBox="1">
              <a:spLocks noChangeAspect="1" noChangeArrowheads="1"/>
            </p:cNvSpPr>
            <p:nvPr/>
          </p:nvSpPr>
          <p:spPr bwMode="auto">
            <a:xfrm>
              <a:off x="2622015" y="1979613"/>
              <a:ext cx="109538"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Pala</a:t>
              </a:r>
              <a:endParaRPr lang="en-US" sz="400" dirty="0"/>
            </a:p>
          </p:txBody>
        </p:sp>
        <p:sp>
          <p:nvSpPr>
            <p:cNvPr id="82" name="Freeform 93"/>
            <p:cNvSpPr>
              <a:spLocks noChangeAspect="1"/>
            </p:cNvSpPr>
            <p:nvPr/>
          </p:nvSpPr>
          <p:spPr bwMode="auto">
            <a:xfrm>
              <a:off x="1550988" y="1709738"/>
              <a:ext cx="1533525" cy="1798637"/>
            </a:xfrm>
            <a:custGeom>
              <a:avLst/>
              <a:gdLst>
                <a:gd name="T0" fmla="*/ 1350932 w 1201"/>
                <a:gd name="T1" fmla="*/ 1798637 h 1174"/>
                <a:gd name="T2" fmla="*/ 1495219 w 1201"/>
                <a:gd name="T3" fmla="*/ 1607130 h 1174"/>
                <a:gd name="T4" fmla="*/ 1482450 w 1201"/>
                <a:gd name="T5" fmla="*/ 1001966 h 1174"/>
                <a:gd name="T6" fmla="*/ 1533525 w 1201"/>
                <a:gd name="T7" fmla="*/ 908511 h 1174"/>
                <a:gd name="T8" fmla="*/ 1533525 w 1201"/>
                <a:gd name="T9" fmla="*/ 660317 h 1174"/>
                <a:gd name="T10" fmla="*/ 1423714 w 1201"/>
                <a:gd name="T11" fmla="*/ 577586 h 1174"/>
                <a:gd name="T12" fmla="*/ 1279427 w 1201"/>
                <a:gd name="T13" fmla="*/ 144014 h 1174"/>
                <a:gd name="T14" fmla="*/ 474997 w 1201"/>
                <a:gd name="T15" fmla="*/ 72007 h 1174"/>
                <a:gd name="T16" fmla="*/ 351140 w 1201"/>
                <a:gd name="T17" fmla="*/ 22981 h 1174"/>
                <a:gd name="T18" fmla="*/ 0 w 1201"/>
                <a:gd name="T19" fmla="*/ 0 h 1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1"/>
                <a:gd name="T31" fmla="*/ 0 h 1174"/>
                <a:gd name="T32" fmla="*/ 1201 w 1201"/>
                <a:gd name="T33" fmla="*/ 1174 h 1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1" h="1174">
                  <a:moveTo>
                    <a:pt x="1058" y="1174"/>
                  </a:moveTo>
                  <a:lnTo>
                    <a:pt x="1171" y="1049"/>
                  </a:lnTo>
                  <a:lnTo>
                    <a:pt x="1161" y="654"/>
                  </a:lnTo>
                  <a:lnTo>
                    <a:pt x="1201" y="593"/>
                  </a:lnTo>
                  <a:lnTo>
                    <a:pt x="1201" y="431"/>
                  </a:lnTo>
                  <a:lnTo>
                    <a:pt x="1115" y="377"/>
                  </a:lnTo>
                  <a:lnTo>
                    <a:pt x="1002" y="94"/>
                  </a:lnTo>
                  <a:lnTo>
                    <a:pt x="372" y="47"/>
                  </a:lnTo>
                  <a:lnTo>
                    <a:pt x="275" y="15"/>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83" name="Rectangle 94"/>
            <p:cNvSpPr>
              <a:spLocks noChangeAspect="1" noChangeArrowheads="1"/>
            </p:cNvSpPr>
            <p:nvPr/>
          </p:nvSpPr>
          <p:spPr bwMode="auto">
            <a:xfrm>
              <a:off x="1531938" y="1649413"/>
              <a:ext cx="142875" cy="171450"/>
            </a:xfrm>
            <a:prstGeom prst="rect">
              <a:avLst/>
            </a:prstGeom>
            <a:solidFill>
              <a:srgbClr val="008000"/>
            </a:solidFill>
            <a:ln w="9525">
              <a:solidFill>
                <a:srgbClr val="008080"/>
              </a:solidFill>
              <a:miter lim="800000"/>
              <a:headEnd/>
              <a:tailEnd/>
            </a:ln>
          </p:spPr>
          <p:txBody>
            <a:bodyPr lIns="731492" tIns="18287" rIns="18287" bIns="18287">
              <a:spAutoFit/>
            </a:bodyPr>
            <a:lstStyle/>
            <a:p>
              <a:endParaRPr lang="en-US" dirty="0"/>
            </a:p>
          </p:txBody>
        </p:sp>
        <p:sp>
          <p:nvSpPr>
            <p:cNvPr id="84" name="Rectangle 95"/>
            <p:cNvSpPr>
              <a:spLocks noChangeAspect="1" noChangeArrowheads="1"/>
            </p:cNvSpPr>
            <p:nvPr/>
          </p:nvSpPr>
          <p:spPr bwMode="auto">
            <a:xfrm>
              <a:off x="4779963" y="3671888"/>
              <a:ext cx="84137"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85" name="Freeform 96"/>
            <p:cNvSpPr>
              <a:spLocks noChangeAspect="1"/>
            </p:cNvSpPr>
            <p:nvPr/>
          </p:nvSpPr>
          <p:spPr bwMode="auto">
            <a:xfrm>
              <a:off x="2805113" y="2008188"/>
              <a:ext cx="407987" cy="854075"/>
            </a:xfrm>
            <a:custGeom>
              <a:avLst/>
              <a:gdLst>
                <a:gd name="T0" fmla="*/ 0 w 316"/>
                <a:gd name="T1" fmla="*/ 102118 h 552"/>
                <a:gd name="T2" fmla="*/ 25822 w 316"/>
                <a:gd name="T3" fmla="*/ 86645 h 552"/>
                <a:gd name="T4" fmla="*/ 64555 w 316"/>
                <a:gd name="T5" fmla="*/ 123779 h 552"/>
                <a:gd name="T6" fmla="*/ 95541 w 316"/>
                <a:gd name="T7" fmla="*/ 117590 h 552"/>
                <a:gd name="T8" fmla="*/ 224651 w 316"/>
                <a:gd name="T9" fmla="*/ 0 h 552"/>
                <a:gd name="T10" fmla="*/ 253055 w 316"/>
                <a:gd name="T11" fmla="*/ 176385 h 552"/>
                <a:gd name="T12" fmla="*/ 369254 w 316"/>
                <a:gd name="T13" fmla="*/ 297070 h 552"/>
                <a:gd name="T14" fmla="*/ 377001 w 316"/>
                <a:gd name="T15" fmla="*/ 557005 h 552"/>
                <a:gd name="T16" fmla="*/ 307281 w 316"/>
                <a:gd name="T17" fmla="*/ 696257 h 552"/>
                <a:gd name="T18" fmla="*/ 307281 w 316"/>
                <a:gd name="T19" fmla="*/ 844792 h 552"/>
                <a:gd name="T20" fmla="*/ 407987 w 316"/>
                <a:gd name="T21" fmla="*/ 854075 h 5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552"/>
                <a:gd name="T35" fmla="*/ 316 w 316"/>
                <a:gd name="T36" fmla="*/ 552 h 5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552">
                  <a:moveTo>
                    <a:pt x="0" y="66"/>
                  </a:moveTo>
                  <a:lnTo>
                    <a:pt x="20" y="56"/>
                  </a:lnTo>
                  <a:lnTo>
                    <a:pt x="50" y="80"/>
                  </a:lnTo>
                  <a:lnTo>
                    <a:pt x="74" y="76"/>
                  </a:lnTo>
                  <a:lnTo>
                    <a:pt x="174" y="0"/>
                  </a:lnTo>
                  <a:lnTo>
                    <a:pt x="196" y="114"/>
                  </a:lnTo>
                  <a:lnTo>
                    <a:pt x="286" y="192"/>
                  </a:lnTo>
                  <a:lnTo>
                    <a:pt x="292" y="360"/>
                  </a:lnTo>
                  <a:lnTo>
                    <a:pt x="238" y="450"/>
                  </a:lnTo>
                  <a:lnTo>
                    <a:pt x="238" y="546"/>
                  </a:lnTo>
                  <a:lnTo>
                    <a:pt x="316" y="552"/>
                  </a:lnTo>
                </a:path>
              </a:pathLst>
            </a:custGeom>
            <a:noFill/>
            <a:ln w="6350">
              <a:solidFill>
                <a:srgbClr val="969696"/>
              </a:solidFill>
              <a:round/>
              <a:headEnd type="none" w="med" len="med"/>
              <a:tailEnd type="none" w="med" len="med"/>
            </a:ln>
          </p:spPr>
          <p:txBody>
            <a:bodyPr/>
            <a:lstStyle/>
            <a:p>
              <a:endParaRPr lang="en-US" dirty="0"/>
            </a:p>
          </p:txBody>
        </p:sp>
        <p:sp>
          <p:nvSpPr>
            <p:cNvPr id="86" name="Freeform 97"/>
            <p:cNvSpPr>
              <a:spLocks noChangeAspect="1"/>
            </p:cNvSpPr>
            <p:nvPr/>
          </p:nvSpPr>
          <p:spPr bwMode="auto">
            <a:xfrm>
              <a:off x="2495550" y="2117725"/>
              <a:ext cx="366713" cy="179388"/>
            </a:xfrm>
            <a:custGeom>
              <a:avLst/>
              <a:gdLst>
                <a:gd name="T0" fmla="*/ 0 w 284"/>
                <a:gd name="T1" fmla="*/ 179388 h 115"/>
                <a:gd name="T2" fmla="*/ 118794 w 284"/>
                <a:gd name="T3" fmla="*/ 179388 h 115"/>
                <a:gd name="T4" fmla="*/ 196269 w 284"/>
                <a:gd name="T5" fmla="*/ 179388 h 115"/>
                <a:gd name="T6" fmla="*/ 330558 w 284"/>
                <a:gd name="T7" fmla="*/ 143510 h 115"/>
                <a:gd name="T8" fmla="*/ 366713 w 284"/>
                <a:gd name="T9" fmla="*/ 99833 h 115"/>
                <a:gd name="T10" fmla="*/ 335723 w 284"/>
                <a:gd name="T11" fmla="*/ 0 h 115"/>
                <a:gd name="T12" fmla="*/ 0 60000 65536"/>
                <a:gd name="T13" fmla="*/ 0 60000 65536"/>
                <a:gd name="T14" fmla="*/ 0 60000 65536"/>
                <a:gd name="T15" fmla="*/ 0 60000 65536"/>
                <a:gd name="T16" fmla="*/ 0 60000 65536"/>
                <a:gd name="T17" fmla="*/ 0 60000 65536"/>
                <a:gd name="T18" fmla="*/ 0 w 284"/>
                <a:gd name="T19" fmla="*/ 0 h 115"/>
                <a:gd name="T20" fmla="*/ 284 w 284"/>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284" h="115">
                  <a:moveTo>
                    <a:pt x="0" y="115"/>
                  </a:moveTo>
                  <a:lnTo>
                    <a:pt x="92" y="115"/>
                  </a:lnTo>
                  <a:lnTo>
                    <a:pt x="152" y="115"/>
                  </a:lnTo>
                  <a:lnTo>
                    <a:pt x="256" y="92"/>
                  </a:lnTo>
                  <a:lnTo>
                    <a:pt x="284" y="64"/>
                  </a:lnTo>
                  <a:lnTo>
                    <a:pt x="260" y="0"/>
                  </a:lnTo>
                </a:path>
              </a:pathLst>
            </a:custGeom>
            <a:noFill/>
            <a:ln w="6350">
              <a:solidFill>
                <a:srgbClr val="969696"/>
              </a:solidFill>
              <a:round/>
              <a:headEnd type="none" w="med" len="med"/>
              <a:tailEnd type="none" w="med" len="med"/>
            </a:ln>
          </p:spPr>
          <p:txBody>
            <a:bodyPr/>
            <a:lstStyle/>
            <a:p>
              <a:endParaRPr lang="en-US" dirty="0"/>
            </a:p>
          </p:txBody>
        </p:sp>
        <p:sp>
          <p:nvSpPr>
            <p:cNvPr id="87" name="Freeform 98"/>
            <p:cNvSpPr>
              <a:spLocks noChangeAspect="1"/>
            </p:cNvSpPr>
            <p:nvPr/>
          </p:nvSpPr>
          <p:spPr bwMode="auto">
            <a:xfrm>
              <a:off x="1978025" y="2287588"/>
              <a:ext cx="517525" cy="454025"/>
            </a:xfrm>
            <a:custGeom>
              <a:avLst/>
              <a:gdLst>
                <a:gd name="T0" fmla="*/ 2588 w 400"/>
                <a:gd name="T1" fmla="*/ 454025 h 293"/>
                <a:gd name="T2" fmla="*/ 0 w 400"/>
                <a:gd name="T3" fmla="*/ 91425 h 293"/>
                <a:gd name="T4" fmla="*/ 10351 w 400"/>
                <a:gd name="T5" fmla="*/ 41838 h 293"/>
                <a:gd name="T6" fmla="*/ 56928 w 400"/>
                <a:gd name="T7" fmla="*/ 17045 h 293"/>
                <a:gd name="T8" fmla="*/ 517525 w 400"/>
                <a:gd name="T9" fmla="*/ 0 h 293"/>
                <a:gd name="T10" fmla="*/ 0 60000 65536"/>
                <a:gd name="T11" fmla="*/ 0 60000 65536"/>
                <a:gd name="T12" fmla="*/ 0 60000 65536"/>
                <a:gd name="T13" fmla="*/ 0 60000 65536"/>
                <a:gd name="T14" fmla="*/ 0 60000 65536"/>
                <a:gd name="T15" fmla="*/ 0 w 400"/>
                <a:gd name="T16" fmla="*/ 0 h 293"/>
                <a:gd name="T17" fmla="*/ 400 w 400"/>
                <a:gd name="T18" fmla="*/ 293 h 293"/>
              </a:gdLst>
              <a:ahLst/>
              <a:cxnLst>
                <a:cxn ang="T10">
                  <a:pos x="T0" y="T1"/>
                </a:cxn>
                <a:cxn ang="T11">
                  <a:pos x="T2" y="T3"/>
                </a:cxn>
                <a:cxn ang="T12">
                  <a:pos x="T4" y="T5"/>
                </a:cxn>
                <a:cxn ang="T13">
                  <a:pos x="T6" y="T7"/>
                </a:cxn>
                <a:cxn ang="T14">
                  <a:pos x="T8" y="T9"/>
                </a:cxn>
              </a:cxnLst>
              <a:rect l="T15" t="T16" r="T17" b="T18"/>
              <a:pathLst>
                <a:path w="400" h="293">
                  <a:moveTo>
                    <a:pt x="2" y="293"/>
                  </a:moveTo>
                  <a:lnTo>
                    <a:pt x="0" y="59"/>
                  </a:lnTo>
                  <a:lnTo>
                    <a:pt x="8" y="27"/>
                  </a:lnTo>
                  <a:lnTo>
                    <a:pt x="44" y="11"/>
                  </a:lnTo>
                  <a:lnTo>
                    <a:pt x="400" y="0"/>
                  </a:lnTo>
                </a:path>
              </a:pathLst>
            </a:custGeom>
            <a:noFill/>
            <a:ln w="6350">
              <a:solidFill>
                <a:srgbClr val="969696"/>
              </a:solidFill>
              <a:round/>
              <a:headEnd type="none" w="med" len="med"/>
              <a:tailEnd type="none" w="med" len="med"/>
            </a:ln>
          </p:spPr>
          <p:txBody>
            <a:bodyPr/>
            <a:lstStyle/>
            <a:p>
              <a:endParaRPr lang="en-US" dirty="0"/>
            </a:p>
          </p:txBody>
        </p:sp>
        <p:sp>
          <p:nvSpPr>
            <p:cNvPr id="88" name="Freeform 99"/>
            <p:cNvSpPr>
              <a:spLocks noChangeAspect="1"/>
            </p:cNvSpPr>
            <p:nvPr/>
          </p:nvSpPr>
          <p:spPr bwMode="auto">
            <a:xfrm>
              <a:off x="1998663" y="2286000"/>
              <a:ext cx="498475" cy="474663"/>
            </a:xfrm>
            <a:custGeom>
              <a:avLst/>
              <a:gdLst>
                <a:gd name="T0" fmla="*/ 0 w 386"/>
                <a:gd name="T1" fmla="*/ 474663 h 306"/>
                <a:gd name="T2" fmla="*/ 359005 w 386"/>
                <a:gd name="T3" fmla="*/ 452946 h 306"/>
                <a:gd name="T4" fmla="*/ 459733 w 386"/>
                <a:gd name="T5" fmla="*/ 446742 h 306"/>
                <a:gd name="T6" fmla="*/ 498475 w 386"/>
                <a:gd name="T7" fmla="*/ 390899 h 306"/>
                <a:gd name="T8" fmla="*/ 495892 w 386"/>
                <a:gd name="T9" fmla="*/ 0 h 306"/>
                <a:gd name="T10" fmla="*/ 0 60000 65536"/>
                <a:gd name="T11" fmla="*/ 0 60000 65536"/>
                <a:gd name="T12" fmla="*/ 0 60000 65536"/>
                <a:gd name="T13" fmla="*/ 0 60000 65536"/>
                <a:gd name="T14" fmla="*/ 0 60000 65536"/>
                <a:gd name="T15" fmla="*/ 0 w 386"/>
                <a:gd name="T16" fmla="*/ 0 h 306"/>
                <a:gd name="T17" fmla="*/ 386 w 386"/>
                <a:gd name="T18" fmla="*/ 306 h 306"/>
              </a:gdLst>
              <a:ahLst/>
              <a:cxnLst>
                <a:cxn ang="T10">
                  <a:pos x="T0" y="T1"/>
                </a:cxn>
                <a:cxn ang="T11">
                  <a:pos x="T2" y="T3"/>
                </a:cxn>
                <a:cxn ang="T12">
                  <a:pos x="T4" y="T5"/>
                </a:cxn>
                <a:cxn ang="T13">
                  <a:pos x="T6" y="T7"/>
                </a:cxn>
                <a:cxn ang="T14">
                  <a:pos x="T8" y="T9"/>
                </a:cxn>
              </a:cxnLst>
              <a:rect l="T15" t="T16" r="T17" b="T18"/>
              <a:pathLst>
                <a:path w="386" h="306">
                  <a:moveTo>
                    <a:pt x="0" y="306"/>
                  </a:moveTo>
                  <a:lnTo>
                    <a:pt x="278" y="292"/>
                  </a:lnTo>
                  <a:lnTo>
                    <a:pt x="356" y="288"/>
                  </a:lnTo>
                  <a:lnTo>
                    <a:pt x="386" y="252"/>
                  </a:lnTo>
                  <a:lnTo>
                    <a:pt x="384" y="0"/>
                  </a:lnTo>
                </a:path>
              </a:pathLst>
            </a:custGeom>
            <a:noFill/>
            <a:ln w="6350">
              <a:solidFill>
                <a:srgbClr val="969696"/>
              </a:solidFill>
              <a:round/>
              <a:headEnd type="none" w="med" len="med"/>
              <a:tailEnd type="none" w="med" len="med"/>
            </a:ln>
          </p:spPr>
          <p:txBody>
            <a:bodyPr/>
            <a:lstStyle/>
            <a:p>
              <a:endParaRPr lang="en-US" dirty="0"/>
            </a:p>
          </p:txBody>
        </p:sp>
        <p:sp>
          <p:nvSpPr>
            <p:cNvPr id="89" name="Freeform 101"/>
            <p:cNvSpPr>
              <a:spLocks noChangeAspect="1"/>
            </p:cNvSpPr>
            <p:nvPr/>
          </p:nvSpPr>
          <p:spPr bwMode="auto">
            <a:xfrm>
              <a:off x="2895600" y="2117725"/>
              <a:ext cx="3205163" cy="1389063"/>
            </a:xfrm>
            <a:custGeom>
              <a:avLst/>
              <a:gdLst>
                <a:gd name="T0" fmla="*/ 0 w 2483"/>
                <a:gd name="T1" fmla="*/ 1361158 h 896"/>
                <a:gd name="T2" fmla="*/ 15490 w 2483"/>
                <a:gd name="T3" fmla="*/ 1389063 h 896"/>
                <a:gd name="T4" fmla="*/ 111012 w 2483"/>
                <a:gd name="T5" fmla="*/ 1091407 h 896"/>
                <a:gd name="T6" fmla="*/ 111012 w 2483"/>
                <a:gd name="T7" fmla="*/ 936377 h 896"/>
                <a:gd name="T8" fmla="*/ 295603 w 2483"/>
                <a:gd name="T9" fmla="*/ 892969 h 896"/>
                <a:gd name="T10" fmla="*/ 316256 w 2483"/>
                <a:gd name="T11" fmla="*/ 733289 h 896"/>
                <a:gd name="T12" fmla="*/ 990076 w 2483"/>
                <a:gd name="T13" fmla="*/ 500745 h 896"/>
                <a:gd name="T14" fmla="*/ 1169504 w 2483"/>
                <a:gd name="T15" fmla="*/ 438733 h 896"/>
                <a:gd name="T16" fmla="*/ 1629044 w 2483"/>
                <a:gd name="T17" fmla="*/ 500745 h 896"/>
                <a:gd name="T18" fmla="*/ 2073094 w 2483"/>
                <a:gd name="T19" fmla="*/ 604614 h 896"/>
                <a:gd name="T20" fmla="*/ 3205163 w 2483"/>
                <a:gd name="T21" fmla="*/ 604614 h 896"/>
                <a:gd name="T22" fmla="*/ 3132876 w 2483"/>
                <a:gd name="T23" fmla="*/ 285254 h 896"/>
                <a:gd name="T24" fmla="*/ 3141912 w 2483"/>
                <a:gd name="T25" fmla="*/ 0 h 8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3"/>
                <a:gd name="T40" fmla="*/ 0 h 896"/>
                <a:gd name="T41" fmla="*/ 2483 w 2483"/>
                <a:gd name="T42" fmla="*/ 896 h 8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3" h="896">
                  <a:moveTo>
                    <a:pt x="0" y="878"/>
                  </a:moveTo>
                  <a:lnTo>
                    <a:pt x="12" y="896"/>
                  </a:lnTo>
                  <a:lnTo>
                    <a:pt x="86" y="704"/>
                  </a:lnTo>
                  <a:lnTo>
                    <a:pt x="86" y="604"/>
                  </a:lnTo>
                  <a:lnTo>
                    <a:pt x="229" y="576"/>
                  </a:lnTo>
                  <a:lnTo>
                    <a:pt x="245" y="473"/>
                  </a:lnTo>
                  <a:lnTo>
                    <a:pt x="767" y="323"/>
                  </a:lnTo>
                  <a:lnTo>
                    <a:pt x="906" y="283"/>
                  </a:lnTo>
                  <a:lnTo>
                    <a:pt x="1262" y="323"/>
                  </a:lnTo>
                  <a:lnTo>
                    <a:pt x="1606" y="390"/>
                  </a:lnTo>
                  <a:lnTo>
                    <a:pt x="2483" y="390"/>
                  </a:lnTo>
                  <a:lnTo>
                    <a:pt x="2427" y="184"/>
                  </a:lnTo>
                  <a:lnTo>
                    <a:pt x="2434" y="0"/>
                  </a:lnTo>
                </a:path>
              </a:pathLst>
            </a:custGeom>
            <a:noFill/>
            <a:ln w="6350">
              <a:solidFill>
                <a:srgbClr val="969696"/>
              </a:solidFill>
              <a:round/>
              <a:headEnd type="none" w="med" len="med"/>
              <a:tailEnd type="none" w="med" len="med"/>
            </a:ln>
          </p:spPr>
          <p:txBody>
            <a:bodyPr/>
            <a:lstStyle/>
            <a:p>
              <a:endParaRPr lang="en-US" dirty="0"/>
            </a:p>
          </p:txBody>
        </p:sp>
        <p:sp>
          <p:nvSpPr>
            <p:cNvPr id="90" name="Rectangle 102"/>
            <p:cNvSpPr>
              <a:spLocks noChangeAspect="1" noChangeArrowheads="1"/>
            </p:cNvSpPr>
            <p:nvPr/>
          </p:nvSpPr>
          <p:spPr bwMode="auto">
            <a:xfrm>
              <a:off x="2882900" y="3471863"/>
              <a:ext cx="146050" cy="171450"/>
            </a:xfrm>
            <a:prstGeom prst="rect">
              <a:avLst/>
            </a:prstGeom>
            <a:solidFill>
              <a:srgbClr val="339966"/>
            </a:solidFill>
            <a:ln w="9525">
              <a:solidFill>
                <a:srgbClr val="008080"/>
              </a:solidFill>
              <a:miter lim="800000"/>
              <a:headEnd/>
              <a:tailEnd/>
            </a:ln>
          </p:spPr>
          <p:txBody>
            <a:bodyPr lIns="731492" tIns="18287" rIns="18287" bIns="18287">
              <a:spAutoFit/>
            </a:bodyPr>
            <a:lstStyle/>
            <a:p>
              <a:endParaRPr lang="en-US" dirty="0"/>
            </a:p>
          </p:txBody>
        </p:sp>
        <p:sp>
          <p:nvSpPr>
            <p:cNvPr id="91" name="Text Box 103"/>
            <p:cNvSpPr txBox="1">
              <a:spLocks noChangeAspect="1" noChangeArrowheads="1"/>
            </p:cNvSpPr>
            <p:nvPr/>
          </p:nvSpPr>
          <p:spPr bwMode="auto">
            <a:xfrm>
              <a:off x="3135159" y="3822341"/>
              <a:ext cx="619124" cy="258648"/>
            </a:xfrm>
            <a:prstGeom prst="rect">
              <a:avLst/>
            </a:prstGeom>
            <a:noFill/>
            <a:ln w="9525">
              <a:noFill/>
              <a:miter lim="800000"/>
              <a:headEnd/>
              <a:tailEnd/>
            </a:ln>
          </p:spPr>
          <p:txBody>
            <a:bodyPr lIns="0" tIns="0" rIns="0" bIns="12307">
              <a:spAutoFit/>
            </a:bodyPr>
            <a:lstStyle/>
            <a:p>
              <a:pPr defTabSz="615950" eaLnBrk="0" hangingPunct="0">
                <a:spcBef>
                  <a:spcPct val="50000"/>
                </a:spcBef>
              </a:pPr>
              <a:r>
                <a:rPr lang="en-US" sz="800" b="1" dirty="0">
                  <a:solidFill>
                    <a:srgbClr val="7800F0"/>
                  </a:solidFill>
                </a:rPr>
                <a:t>Palomar Energy </a:t>
              </a:r>
            </a:p>
          </p:txBody>
        </p:sp>
        <p:sp>
          <p:nvSpPr>
            <p:cNvPr id="92" name="Freeform 106"/>
            <p:cNvSpPr>
              <a:spLocks noChangeAspect="1"/>
            </p:cNvSpPr>
            <p:nvPr/>
          </p:nvSpPr>
          <p:spPr bwMode="auto">
            <a:xfrm>
              <a:off x="2174875" y="6477000"/>
              <a:ext cx="5189538" cy="90488"/>
            </a:xfrm>
            <a:custGeom>
              <a:avLst/>
              <a:gdLst>
                <a:gd name="T0" fmla="*/ 0 w 4066"/>
                <a:gd name="T1" fmla="*/ 90488 h 60"/>
                <a:gd name="T2" fmla="*/ 74027 w 4066"/>
                <a:gd name="T3" fmla="*/ 85964 h 60"/>
                <a:gd name="T4" fmla="*/ 5189538 w 4066"/>
                <a:gd name="T5" fmla="*/ 0 h 60"/>
                <a:gd name="T6" fmla="*/ 0 60000 65536"/>
                <a:gd name="T7" fmla="*/ 0 60000 65536"/>
                <a:gd name="T8" fmla="*/ 0 60000 65536"/>
                <a:gd name="T9" fmla="*/ 0 w 4066"/>
                <a:gd name="T10" fmla="*/ 0 h 60"/>
                <a:gd name="T11" fmla="*/ 4066 w 4066"/>
                <a:gd name="T12" fmla="*/ 60 h 60"/>
              </a:gdLst>
              <a:ahLst/>
              <a:cxnLst>
                <a:cxn ang="T6">
                  <a:pos x="T0" y="T1"/>
                </a:cxn>
                <a:cxn ang="T7">
                  <a:pos x="T2" y="T3"/>
                </a:cxn>
                <a:cxn ang="T8">
                  <a:pos x="T4" y="T5"/>
                </a:cxn>
              </a:cxnLst>
              <a:rect l="T9" t="T10" r="T11" b="T12"/>
              <a:pathLst>
                <a:path w="4066" h="60">
                  <a:moveTo>
                    <a:pt x="0" y="60"/>
                  </a:moveTo>
                  <a:lnTo>
                    <a:pt x="58" y="57"/>
                  </a:lnTo>
                  <a:lnTo>
                    <a:pt x="4066" y="0"/>
                  </a:lnTo>
                </a:path>
              </a:pathLst>
            </a:custGeom>
            <a:noFill/>
            <a:ln w="12700" cap="flat">
              <a:solidFill>
                <a:schemeClr val="tx1"/>
              </a:solidFill>
              <a:prstDash val="lgDashDotDot"/>
              <a:round/>
              <a:headEnd type="none" w="med" len="med"/>
              <a:tailEnd type="none" w="med" len="med"/>
            </a:ln>
          </p:spPr>
          <p:txBody>
            <a:bodyPr wrap="none" anchor="ctr"/>
            <a:lstStyle/>
            <a:p>
              <a:endParaRPr lang="en-US" dirty="0"/>
            </a:p>
          </p:txBody>
        </p:sp>
        <p:sp>
          <p:nvSpPr>
            <p:cNvPr id="93" name="Freeform 107"/>
            <p:cNvSpPr>
              <a:spLocks noChangeAspect="1"/>
            </p:cNvSpPr>
            <p:nvPr/>
          </p:nvSpPr>
          <p:spPr bwMode="auto">
            <a:xfrm>
              <a:off x="3160713" y="5970588"/>
              <a:ext cx="255587" cy="661987"/>
            </a:xfrm>
            <a:custGeom>
              <a:avLst/>
              <a:gdLst>
                <a:gd name="T0" fmla="*/ 255587 w 198"/>
                <a:gd name="T1" fmla="*/ 661987 h 426"/>
                <a:gd name="T2" fmla="*/ 117467 w 198"/>
                <a:gd name="T3" fmla="*/ 229986 h 426"/>
                <a:gd name="T4" fmla="*/ 33562 w 198"/>
                <a:gd name="T5" fmla="*/ 77698 h 426"/>
                <a:gd name="T6" fmla="*/ 0 w 198"/>
                <a:gd name="T7" fmla="*/ 0 h 426"/>
                <a:gd name="T8" fmla="*/ 0 60000 65536"/>
                <a:gd name="T9" fmla="*/ 0 60000 65536"/>
                <a:gd name="T10" fmla="*/ 0 60000 65536"/>
                <a:gd name="T11" fmla="*/ 0 60000 65536"/>
                <a:gd name="T12" fmla="*/ 0 w 198"/>
                <a:gd name="T13" fmla="*/ 0 h 426"/>
                <a:gd name="T14" fmla="*/ 198 w 198"/>
                <a:gd name="T15" fmla="*/ 426 h 426"/>
              </a:gdLst>
              <a:ahLst/>
              <a:cxnLst>
                <a:cxn ang="T8">
                  <a:pos x="T0" y="T1"/>
                </a:cxn>
                <a:cxn ang="T9">
                  <a:pos x="T2" y="T3"/>
                </a:cxn>
                <a:cxn ang="T10">
                  <a:pos x="T4" y="T5"/>
                </a:cxn>
                <a:cxn ang="T11">
                  <a:pos x="T6" y="T7"/>
                </a:cxn>
              </a:cxnLst>
              <a:rect l="T12" t="T13" r="T14" b="T15"/>
              <a:pathLst>
                <a:path w="198" h="426">
                  <a:moveTo>
                    <a:pt x="198" y="426"/>
                  </a:moveTo>
                  <a:lnTo>
                    <a:pt x="91" y="148"/>
                  </a:lnTo>
                  <a:lnTo>
                    <a:pt x="26" y="50"/>
                  </a:lnTo>
                  <a:lnTo>
                    <a:pt x="0" y="0"/>
                  </a:lnTo>
                </a:path>
              </a:pathLst>
            </a:custGeom>
            <a:noFill/>
            <a:ln w="41275">
              <a:solidFill>
                <a:srgbClr val="008000"/>
              </a:solidFill>
              <a:round/>
              <a:headEnd type="stealth" w="med" len="lg"/>
              <a:tailEnd type="none" w="med" len="med"/>
            </a:ln>
          </p:spPr>
          <p:txBody>
            <a:bodyPr wrap="none" anchor="ctr"/>
            <a:lstStyle/>
            <a:p>
              <a:endParaRPr lang="en-US" dirty="0"/>
            </a:p>
          </p:txBody>
        </p:sp>
        <p:sp>
          <p:nvSpPr>
            <p:cNvPr id="94" name="Text Box 108"/>
            <p:cNvSpPr txBox="1">
              <a:spLocks noChangeAspect="1" noChangeArrowheads="1"/>
            </p:cNvSpPr>
            <p:nvPr/>
          </p:nvSpPr>
          <p:spPr bwMode="auto">
            <a:xfrm>
              <a:off x="2174981" y="2978467"/>
              <a:ext cx="424796" cy="246222"/>
            </a:xfrm>
            <a:prstGeom prst="rect">
              <a:avLst/>
            </a:prstGeom>
            <a:noFill/>
            <a:ln w="9525">
              <a:noFill/>
              <a:miter lim="800000"/>
              <a:headEnd/>
              <a:tailEnd/>
            </a:ln>
          </p:spPr>
          <p:txBody>
            <a:bodyPr wrap="none" lIns="0" tIns="0" rIns="0" bIns="0">
              <a:spAutoFit/>
            </a:bodyPr>
            <a:lstStyle/>
            <a:p>
              <a:pPr defTabSz="615950" eaLnBrk="0" hangingPunct="0">
                <a:spcBef>
                  <a:spcPct val="50000"/>
                </a:spcBef>
              </a:pPr>
              <a:r>
                <a:rPr lang="en-US" sz="800" b="1" dirty="0">
                  <a:solidFill>
                    <a:srgbClr val="7800F0"/>
                  </a:solidFill>
                </a:rPr>
                <a:t>Calpeak </a:t>
              </a:r>
              <a:br>
                <a:rPr lang="en-US" sz="800" b="1" dirty="0">
                  <a:solidFill>
                    <a:srgbClr val="7800F0"/>
                  </a:solidFill>
                </a:rPr>
              </a:br>
              <a:r>
                <a:rPr lang="en-US" sz="800" b="1" dirty="0">
                  <a:solidFill>
                    <a:srgbClr val="7800F0"/>
                  </a:solidFill>
                </a:rPr>
                <a:t>Peaker</a:t>
              </a:r>
            </a:p>
          </p:txBody>
        </p:sp>
        <p:sp>
          <p:nvSpPr>
            <p:cNvPr id="95" name="Freeform 109"/>
            <p:cNvSpPr>
              <a:spLocks noChangeAspect="1"/>
            </p:cNvSpPr>
            <p:nvPr/>
          </p:nvSpPr>
          <p:spPr bwMode="auto">
            <a:xfrm>
              <a:off x="3216275" y="5132388"/>
              <a:ext cx="155575" cy="182562"/>
            </a:xfrm>
            <a:custGeom>
              <a:avLst/>
              <a:gdLst>
                <a:gd name="T0" fmla="*/ 155575 w 156"/>
                <a:gd name="T1" fmla="*/ 0 h 154"/>
                <a:gd name="T2" fmla="*/ 0 w 156"/>
                <a:gd name="T3" fmla="*/ 182562 h 154"/>
                <a:gd name="T4" fmla="*/ 0 60000 65536"/>
                <a:gd name="T5" fmla="*/ 0 60000 65536"/>
                <a:gd name="T6" fmla="*/ 0 w 156"/>
                <a:gd name="T7" fmla="*/ 0 h 154"/>
                <a:gd name="T8" fmla="*/ 156 w 156"/>
                <a:gd name="T9" fmla="*/ 154 h 154"/>
              </a:gdLst>
              <a:ahLst/>
              <a:cxnLst>
                <a:cxn ang="T4">
                  <a:pos x="T0" y="T1"/>
                </a:cxn>
                <a:cxn ang="T5">
                  <a:pos x="T2" y="T3"/>
                </a:cxn>
              </a:cxnLst>
              <a:rect l="T6" t="T7" r="T8" b="T9"/>
              <a:pathLst>
                <a:path w="156" h="154">
                  <a:moveTo>
                    <a:pt x="156" y="0"/>
                  </a:moveTo>
                  <a:lnTo>
                    <a:pt x="0" y="154"/>
                  </a:lnTo>
                </a:path>
              </a:pathLst>
            </a:custGeom>
            <a:noFill/>
            <a:ln w="6350">
              <a:solidFill>
                <a:srgbClr val="969696"/>
              </a:solidFill>
              <a:round/>
              <a:headEnd/>
              <a:tailEnd/>
            </a:ln>
          </p:spPr>
          <p:txBody>
            <a:bodyPr/>
            <a:lstStyle/>
            <a:p>
              <a:endParaRPr lang="en-US" dirty="0"/>
            </a:p>
          </p:txBody>
        </p:sp>
        <p:sp>
          <p:nvSpPr>
            <p:cNvPr id="96" name="Rectangle 110"/>
            <p:cNvSpPr>
              <a:spLocks noChangeAspect="1" noChangeArrowheads="1"/>
            </p:cNvSpPr>
            <p:nvPr/>
          </p:nvSpPr>
          <p:spPr bwMode="auto">
            <a:xfrm>
              <a:off x="5208588" y="5435600"/>
              <a:ext cx="84137"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97" name="Rectangle 111"/>
            <p:cNvSpPr>
              <a:spLocks noChangeAspect="1" noChangeArrowheads="1"/>
            </p:cNvSpPr>
            <p:nvPr/>
          </p:nvSpPr>
          <p:spPr bwMode="auto">
            <a:xfrm>
              <a:off x="4533900" y="5949950"/>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98" name="Rectangle 112"/>
            <p:cNvSpPr>
              <a:spLocks noChangeAspect="1" noChangeArrowheads="1"/>
            </p:cNvSpPr>
            <p:nvPr/>
          </p:nvSpPr>
          <p:spPr bwMode="auto">
            <a:xfrm>
              <a:off x="5268913" y="6024563"/>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99" name="Rectangle 113"/>
            <p:cNvSpPr>
              <a:spLocks noChangeAspect="1" noChangeArrowheads="1"/>
            </p:cNvSpPr>
            <p:nvPr/>
          </p:nvSpPr>
          <p:spPr bwMode="auto">
            <a:xfrm>
              <a:off x="4029075" y="5129213"/>
              <a:ext cx="84138"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0" name="Rectangle 114"/>
            <p:cNvSpPr>
              <a:spLocks noChangeAspect="1" noChangeArrowheads="1"/>
            </p:cNvSpPr>
            <p:nvPr/>
          </p:nvSpPr>
          <p:spPr bwMode="auto">
            <a:xfrm>
              <a:off x="4044950" y="5362575"/>
              <a:ext cx="84138"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1" name="Rectangle 115"/>
            <p:cNvSpPr>
              <a:spLocks noChangeAspect="1" noChangeArrowheads="1"/>
            </p:cNvSpPr>
            <p:nvPr/>
          </p:nvSpPr>
          <p:spPr bwMode="auto">
            <a:xfrm>
              <a:off x="3657600" y="4460875"/>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2" name="Rectangle 116"/>
            <p:cNvSpPr>
              <a:spLocks noChangeAspect="1" noChangeArrowheads="1"/>
            </p:cNvSpPr>
            <p:nvPr/>
          </p:nvSpPr>
          <p:spPr bwMode="auto">
            <a:xfrm>
              <a:off x="4840288" y="418623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3" name="Rectangle 117"/>
            <p:cNvSpPr>
              <a:spLocks noChangeAspect="1" noChangeArrowheads="1"/>
            </p:cNvSpPr>
            <p:nvPr/>
          </p:nvSpPr>
          <p:spPr bwMode="auto">
            <a:xfrm>
              <a:off x="4840288" y="4884738"/>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4" name="Rectangle 118"/>
            <p:cNvSpPr>
              <a:spLocks noChangeAspect="1" noChangeArrowheads="1"/>
            </p:cNvSpPr>
            <p:nvPr/>
          </p:nvSpPr>
          <p:spPr bwMode="auto">
            <a:xfrm>
              <a:off x="3062288" y="437038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5" name="Rectangle 119"/>
            <p:cNvSpPr>
              <a:spLocks noChangeAspect="1" noChangeArrowheads="1"/>
            </p:cNvSpPr>
            <p:nvPr/>
          </p:nvSpPr>
          <p:spPr bwMode="auto">
            <a:xfrm>
              <a:off x="3049588" y="4151313"/>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6" name="Rectangle 120"/>
            <p:cNvSpPr>
              <a:spLocks noChangeAspect="1" noChangeArrowheads="1"/>
            </p:cNvSpPr>
            <p:nvPr/>
          </p:nvSpPr>
          <p:spPr bwMode="auto">
            <a:xfrm>
              <a:off x="2952750" y="3714750"/>
              <a:ext cx="85725"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7" name="Rectangle 121"/>
            <p:cNvSpPr>
              <a:spLocks noChangeAspect="1" noChangeArrowheads="1"/>
            </p:cNvSpPr>
            <p:nvPr/>
          </p:nvSpPr>
          <p:spPr bwMode="auto">
            <a:xfrm>
              <a:off x="3248025" y="3267075"/>
              <a:ext cx="84138"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8" name="Rectangle 122"/>
            <p:cNvSpPr>
              <a:spLocks noChangeAspect="1" noChangeArrowheads="1"/>
            </p:cNvSpPr>
            <p:nvPr/>
          </p:nvSpPr>
          <p:spPr bwMode="auto">
            <a:xfrm>
              <a:off x="3656013" y="2879725"/>
              <a:ext cx="84137"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09" name="Rectangle 123"/>
            <p:cNvSpPr>
              <a:spLocks noChangeAspect="1" noChangeArrowheads="1"/>
            </p:cNvSpPr>
            <p:nvPr/>
          </p:nvSpPr>
          <p:spPr bwMode="auto">
            <a:xfrm>
              <a:off x="5638800" y="572293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0" name="Rectangle 124"/>
            <p:cNvSpPr>
              <a:spLocks noChangeAspect="1" noChangeArrowheads="1"/>
            </p:cNvSpPr>
            <p:nvPr/>
          </p:nvSpPr>
          <p:spPr bwMode="auto">
            <a:xfrm rot="-1655938">
              <a:off x="2790825" y="2054225"/>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1" name="Rectangle 125"/>
            <p:cNvSpPr>
              <a:spLocks noChangeAspect="1" noChangeArrowheads="1"/>
            </p:cNvSpPr>
            <p:nvPr/>
          </p:nvSpPr>
          <p:spPr bwMode="auto">
            <a:xfrm>
              <a:off x="2457450" y="2362200"/>
              <a:ext cx="85725"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2" name="Rectangle 126"/>
            <p:cNvSpPr>
              <a:spLocks noChangeAspect="1" noChangeArrowheads="1"/>
            </p:cNvSpPr>
            <p:nvPr/>
          </p:nvSpPr>
          <p:spPr bwMode="auto">
            <a:xfrm>
              <a:off x="1960563" y="2716213"/>
              <a:ext cx="142875" cy="171450"/>
            </a:xfrm>
            <a:prstGeom prst="rect">
              <a:avLst/>
            </a:prstGeom>
            <a:solidFill>
              <a:srgbClr val="339966"/>
            </a:solidFill>
            <a:ln w="9525">
              <a:solidFill>
                <a:srgbClr val="008080"/>
              </a:solidFill>
              <a:miter lim="800000"/>
              <a:headEnd/>
              <a:tailEnd/>
            </a:ln>
          </p:spPr>
          <p:txBody>
            <a:bodyPr lIns="731492" tIns="18287" rIns="18287" bIns="18287">
              <a:spAutoFit/>
            </a:bodyPr>
            <a:lstStyle/>
            <a:p>
              <a:endParaRPr lang="en-US" dirty="0"/>
            </a:p>
          </p:txBody>
        </p:sp>
        <p:sp>
          <p:nvSpPr>
            <p:cNvPr id="113" name="Rectangle 127"/>
            <p:cNvSpPr>
              <a:spLocks noChangeAspect="1" noChangeArrowheads="1"/>
            </p:cNvSpPr>
            <p:nvPr/>
          </p:nvSpPr>
          <p:spPr bwMode="auto">
            <a:xfrm>
              <a:off x="3860800" y="258603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4" name="Rectangle 128"/>
            <p:cNvSpPr>
              <a:spLocks noChangeAspect="1" noChangeArrowheads="1"/>
            </p:cNvSpPr>
            <p:nvPr/>
          </p:nvSpPr>
          <p:spPr bwMode="auto">
            <a:xfrm>
              <a:off x="3186113" y="2827338"/>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5" name="Rectangle 129"/>
            <p:cNvSpPr>
              <a:spLocks noChangeAspect="1" noChangeArrowheads="1"/>
            </p:cNvSpPr>
            <p:nvPr/>
          </p:nvSpPr>
          <p:spPr bwMode="auto">
            <a:xfrm>
              <a:off x="6065838" y="2689225"/>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6" name="Rectangle 130"/>
            <p:cNvSpPr>
              <a:spLocks noChangeAspect="1" noChangeArrowheads="1"/>
            </p:cNvSpPr>
            <p:nvPr/>
          </p:nvSpPr>
          <p:spPr bwMode="auto">
            <a:xfrm>
              <a:off x="6005513" y="209073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7" name="Rectangle 131"/>
            <p:cNvSpPr>
              <a:spLocks noChangeAspect="1" noChangeArrowheads="1"/>
            </p:cNvSpPr>
            <p:nvPr/>
          </p:nvSpPr>
          <p:spPr bwMode="auto">
            <a:xfrm>
              <a:off x="4916488" y="2682875"/>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8" name="Rectangle 132"/>
            <p:cNvSpPr>
              <a:spLocks noChangeAspect="1" noChangeArrowheads="1"/>
            </p:cNvSpPr>
            <p:nvPr/>
          </p:nvSpPr>
          <p:spPr bwMode="auto">
            <a:xfrm>
              <a:off x="3187700" y="5268913"/>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19" name="Rectangle 133"/>
            <p:cNvSpPr>
              <a:spLocks noChangeAspect="1" noChangeArrowheads="1"/>
            </p:cNvSpPr>
            <p:nvPr/>
          </p:nvSpPr>
          <p:spPr bwMode="auto">
            <a:xfrm>
              <a:off x="3300413" y="5116513"/>
              <a:ext cx="85725" cy="101600"/>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20" name="Text Box 134"/>
            <p:cNvSpPr txBox="1">
              <a:spLocks noChangeAspect="1" noChangeArrowheads="1"/>
            </p:cNvSpPr>
            <p:nvPr/>
          </p:nvSpPr>
          <p:spPr bwMode="auto">
            <a:xfrm>
              <a:off x="2894797" y="5268912"/>
              <a:ext cx="209550" cy="87312"/>
            </a:xfrm>
            <a:prstGeom prst="rect">
              <a:avLst/>
            </a:prstGeom>
            <a:noFill/>
            <a:ln w="9525">
              <a:noFill/>
              <a:miter lim="800000"/>
              <a:headEnd/>
              <a:tailEnd/>
            </a:ln>
          </p:spPr>
          <p:txBody>
            <a:bodyPr wrap="none" lIns="0" tIns="0" rIns="0" bIns="6154">
              <a:spAutoFit/>
            </a:bodyPr>
            <a:lstStyle/>
            <a:p>
              <a:pPr algn="ctr" defTabSz="615950" eaLnBrk="0" hangingPunct="0">
                <a:spcBef>
                  <a:spcPct val="50000"/>
                </a:spcBef>
              </a:pPr>
              <a:r>
                <a:rPr lang="en-US" sz="500" dirty="0"/>
                <a:t>El Cajon</a:t>
              </a:r>
            </a:p>
          </p:txBody>
        </p:sp>
        <p:grpSp>
          <p:nvGrpSpPr>
            <p:cNvPr id="121" name="Group 137"/>
            <p:cNvGrpSpPr>
              <a:grpSpLocks noChangeAspect="1"/>
            </p:cNvGrpSpPr>
            <p:nvPr/>
          </p:nvGrpSpPr>
          <p:grpSpPr bwMode="auto">
            <a:xfrm>
              <a:off x="3000375" y="6400800"/>
              <a:ext cx="96838" cy="115888"/>
              <a:chOff x="768" y="2880"/>
              <a:chExt cx="432" cy="432"/>
            </a:xfrm>
          </p:grpSpPr>
          <p:sp>
            <p:nvSpPr>
              <p:cNvPr id="952" name="Oval 138"/>
              <p:cNvSpPr>
                <a:spLocks noChangeAspect="1" noChangeArrowheads="1"/>
              </p:cNvSpPr>
              <p:nvPr/>
            </p:nvSpPr>
            <p:spPr bwMode="auto">
              <a:xfrm>
                <a:off x="768" y="2880"/>
                <a:ext cx="432" cy="432"/>
              </a:xfrm>
              <a:prstGeom prst="ellipse">
                <a:avLst/>
              </a:prstGeom>
              <a:solidFill>
                <a:srgbClr val="C57A17"/>
              </a:solidFill>
              <a:ln w="9525">
                <a:solidFill>
                  <a:schemeClr val="tx1"/>
                </a:solidFill>
                <a:prstDash val="sysDot"/>
                <a:round/>
                <a:headEnd/>
                <a:tailEnd/>
              </a:ln>
            </p:spPr>
            <p:txBody>
              <a:bodyPr wrap="none" anchor="ctr"/>
              <a:lstStyle/>
              <a:p>
                <a:endParaRPr lang="en-US" dirty="0"/>
              </a:p>
            </p:txBody>
          </p:sp>
          <p:sp>
            <p:nvSpPr>
              <p:cNvPr id="953" name="Freeform 139"/>
              <p:cNvSpPr>
                <a:spLocks noChangeAspect="1"/>
              </p:cNvSpPr>
              <p:nvPr/>
            </p:nvSpPr>
            <p:spPr bwMode="auto">
              <a:xfrm>
                <a:off x="798" y="3066"/>
                <a:ext cx="378" cy="72"/>
              </a:xfrm>
              <a:custGeom>
                <a:avLst/>
                <a:gdLst>
                  <a:gd name="T0" fmla="*/ 0 w 378"/>
                  <a:gd name="T1" fmla="*/ 39 h 72"/>
                  <a:gd name="T2" fmla="*/ 48 w 378"/>
                  <a:gd name="T3" fmla="*/ 60 h 72"/>
                  <a:gd name="T4" fmla="*/ 99 w 378"/>
                  <a:gd name="T5" fmla="*/ 72 h 72"/>
                  <a:gd name="T6" fmla="*/ 150 w 378"/>
                  <a:gd name="T7" fmla="*/ 57 h 72"/>
                  <a:gd name="T8" fmla="*/ 186 w 378"/>
                  <a:gd name="T9" fmla="*/ 39 h 72"/>
                  <a:gd name="T10" fmla="*/ 228 w 378"/>
                  <a:gd name="T11" fmla="*/ 9 h 72"/>
                  <a:gd name="T12" fmla="*/ 285 w 378"/>
                  <a:gd name="T13" fmla="*/ 0 h 72"/>
                  <a:gd name="T14" fmla="*/ 333 w 378"/>
                  <a:gd name="T15" fmla="*/ 15 h 72"/>
                  <a:gd name="T16" fmla="*/ 378 w 378"/>
                  <a:gd name="T17" fmla="*/ 3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2"/>
                  <a:gd name="T29" fmla="*/ 378 w 37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2">
                    <a:moveTo>
                      <a:pt x="0" y="39"/>
                    </a:moveTo>
                    <a:lnTo>
                      <a:pt x="48" y="60"/>
                    </a:lnTo>
                    <a:lnTo>
                      <a:pt x="99" y="72"/>
                    </a:lnTo>
                    <a:lnTo>
                      <a:pt x="150" y="57"/>
                    </a:lnTo>
                    <a:lnTo>
                      <a:pt x="186" y="39"/>
                    </a:lnTo>
                    <a:lnTo>
                      <a:pt x="228" y="9"/>
                    </a:lnTo>
                    <a:lnTo>
                      <a:pt x="285" y="0"/>
                    </a:lnTo>
                    <a:lnTo>
                      <a:pt x="333" y="15"/>
                    </a:lnTo>
                    <a:lnTo>
                      <a:pt x="378" y="36"/>
                    </a:lnTo>
                  </a:path>
                </a:pathLst>
              </a:custGeom>
              <a:solidFill>
                <a:srgbClr val="C57A17"/>
              </a:solidFill>
              <a:ln w="9525" cap="flat">
                <a:solidFill>
                  <a:schemeClr val="tx1"/>
                </a:solidFill>
                <a:prstDash val="sysDot"/>
                <a:round/>
                <a:headEnd type="none" w="med" len="med"/>
                <a:tailEnd type="none" w="med" len="med"/>
              </a:ln>
            </p:spPr>
            <p:txBody>
              <a:bodyPr/>
              <a:lstStyle/>
              <a:p>
                <a:endParaRPr lang="en-US" dirty="0"/>
              </a:p>
            </p:txBody>
          </p:sp>
        </p:grpSp>
        <p:sp>
          <p:nvSpPr>
            <p:cNvPr id="122" name="Freeform 141"/>
            <p:cNvSpPr>
              <a:spLocks noChangeAspect="1"/>
            </p:cNvSpPr>
            <p:nvPr/>
          </p:nvSpPr>
          <p:spPr bwMode="auto">
            <a:xfrm>
              <a:off x="2263775" y="6299200"/>
              <a:ext cx="1238250" cy="71438"/>
            </a:xfrm>
            <a:custGeom>
              <a:avLst/>
              <a:gdLst>
                <a:gd name="T0" fmla="*/ 1238250 w 960"/>
                <a:gd name="T1" fmla="*/ 0 h 46"/>
                <a:gd name="T2" fmla="*/ 1075730 w 960"/>
                <a:gd name="T3" fmla="*/ 6212 h 46"/>
                <a:gd name="T4" fmla="*/ 232172 w 960"/>
                <a:gd name="T5" fmla="*/ 71438 h 46"/>
                <a:gd name="T6" fmla="*/ 0 w 960"/>
                <a:gd name="T7" fmla="*/ 31060 h 46"/>
                <a:gd name="T8" fmla="*/ 0 60000 65536"/>
                <a:gd name="T9" fmla="*/ 0 60000 65536"/>
                <a:gd name="T10" fmla="*/ 0 60000 65536"/>
                <a:gd name="T11" fmla="*/ 0 60000 65536"/>
                <a:gd name="T12" fmla="*/ 0 w 960"/>
                <a:gd name="T13" fmla="*/ 0 h 46"/>
                <a:gd name="T14" fmla="*/ 960 w 960"/>
                <a:gd name="T15" fmla="*/ 46 h 46"/>
              </a:gdLst>
              <a:ahLst/>
              <a:cxnLst>
                <a:cxn ang="T8">
                  <a:pos x="T0" y="T1"/>
                </a:cxn>
                <a:cxn ang="T9">
                  <a:pos x="T2" y="T3"/>
                </a:cxn>
                <a:cxn ang="T10">
                  <a:pos x="T4" y="T5"/>
                </a:cxn>
                <a:cxn ang="T11">
                  <a:pos x="T6" y="T7"/>
                </a:cxn>
              </a:cxnLst>
              <a:rect l="T12" t="T13" r="T14" b="T15"/>
              <a:pathLst>
                <a:path w="960" h="46">
                  <a:moveTo>
                    <a:pt x="960" y="0"/>
                  </a:moveTo>
                  <a:lnTo>
                    <a:pt x="834" y="4"/>
                  </a:lnTo>
                  <a:lnTo>
                    <a:pt x="180" y="46"/>
                  </a:lnTo>
                  <a:lnTo>
                    <a:pt x="0" y="20"/>
                  </a:lnTo>
                </a:path>
              </a:pathLst>
            </a:custGeom>
            <a:noFill/>
            <a:ln w="6350">
              <a:solidFill>
                <a:srgbClr val="969696"/>
              </a:solidFill>
              <a:round/>
              <a:headEnd type="none" w="med" len="med"/>
              <a:tailEnd type="none" w="med" len="med"/>
            </a:ln>
          </p:spPr>
          <p:txBody>
            <a:bodyPr/>
            <a:lstStyle/>
            <a:p>
              <a:endParaRPr lang="en-US" dirty="0"/>
            </a:p>
          </p:txBody>
        </p:sp>
        <p:sp>
          <p:nvSpPr>
            <p:cNvPr id="123" name="Text Box 142"/>
            <p:cNvSpPr txBox="1">
              <a:spLocks noChangeAspect="1" noChangeArrowheads="1"/>
            </p:cNvSpPr>
            <p:nvPr/>
          </p:nvSpPr>
          <p:spPr bwMode="auto">
            <a:xfrm>
              <a:off x="2517775" y="6220132"/>
              <a:ext cx="119063" cy="93663"/>
            </a:xfrm>
            <a:prstGeom prst="rect">
              <a:avLst/>
            </a:prstGeom>
            <a:noFill/>
            <a:ln w="9525">
              <a:noFill/>
              <a:miter lim="800000"/>
              <a:headEnd/>
              <a:tailEnd/>
            </a:ln>
          </p:spPr>
          <p:txBody>
            <a:bodyPr wrap="none" lIns="0" tIns="0" rIns="0" bIns="12307">
              <a:spAutoFit/>
            </a:bodyPr>
            <a:lstStyle/>
            <a:p>
              <a:pPr algn="ctr" defTabSz="615950" eaLnBrk="0" hangingPunct="0">
                <a:spcBef>
                  <a:spcPct val="50000"/>
                </a:spcBef>
              </a:pPr>
              <a:r>
                <a:rPr lang="en-US" sz="500" dirty="0"/>
                <a:t>Otay</a:t>
              </a:r>
            </a:p>
          </p:txBody>
        </p:sp>
        <p:sp>
          <p:nvSpPr>
            <p:cNvPr id="124" name="Rectangle 143"/>
            <p:cNvSpPr>
              <a:spLocks noChangeAspect="1" noChangeArrowheads="1"/>
            </p:cNvSpPr>
            <p:nvPr/>
          </p:nvSpPr>
          <p:spPr bwMode="auto">
            <a:xfrm>
              <a:off x="3470275" y="6262688"/>
              <a:ext cx="85725" cy="103187"/>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25" name="Rectangle 144"/>
            <p:cNvSpPr>
              <a:spLocks noChangeAspect="1" noChangeArrowheads="1"/>
            </p:cNvSpPr>
            <p:nvPr/>
          </p:nvSpPr>
          <p:spPr bwMode="auto">
            <a:xfrm>
              <a:off x="2616200" y="6327775"/>
              <a:ext cx="84138"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26" name="Text Box 145"/>
            <p:cNvSpPr txBox="1">
              <a:spLocks noChangeAspect="1" noChangeArrowheads="1"/>
            </p:cNvSpPr>
            <p:nvPr/>
          </p:nvSpPr>
          <p:spPr bwMode="auto">
            <a:xfrm>
              <a:off x="2858619" y="6170396"/>
              <a:ext cx="261290" cy="89371"/>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smtClean="0"/>
                <a:t>Border00</a:t>
              </a:r>
              <a:endParaRPr lang="en-US" sz="500" dirty="0"/>
            </a:p>
          </p:txBody>
        </p:sp>
        <p:sp>
          <p:nvSpPr>
            <p:cNvPr id="127" name="Freeform 146"/>
            <p:cNvSpPr>
              <a:spLocks noChangeAspect="1"/>
            </p:cNvSpPr>
            <p:nvPr/>
          </p:nvSpPr>
          <p:spPr bwMode="auto">
            <a:xfrm>
              <a:off x="3076575" y="6270625"/>
              <a:ext cx="161925" cy="130175"/>
            </a:xfrm>
            <a:custGeom>
              <a:avLst/>
              <a:gdLst>
                <a:gd name="T0" fmla="*/ 0 w 126"/>
                <a:gd name="T1" fmla="*/ 0 h 84"/>
                <a:gd name="T2" fmla="*/ 161925 w 126"/>
                <a:gd name="T3" fmla="*/ 130175 h 84"/>
                <a:gd name="T4" fmla="*/ 0 60000 65536"/>
                <a:gd name="T5" fmla="*/ 0 60000 65536"/>
                <a:gd name="T6" fmla="*/ 0 w 126"/>
                <a:gd name="T7" fmla="*/ 0 h 84"/>
                <a:gd name="T8" fmla="*/ 126 w 126"/>
                <a:gd name="T9" fmla="*/ 84 h 84"/>
              </a:gdLst>
              <a:ahLst/>
              <a:cxnLst>
                <a:cxn ang="T4">
                  <a:pos x="T0" y="T1"/>
                </a:cxn>
                <a:cxn ang="T5">
                  <a:pos x="T2" y="T3"/>
                </a:cxn>
              </a:cxnLst>
              <a:rect l="T6" t="T7" r="T8" b="T9"/>
              <a:pathLst>
                <a:path w="126" h="84">
                  <a:moveTo>
                    <a:pt x="0" y="0"/>
                  </a:moveTo>
                  <a:lnTo>
                    <a:pt x="126" y="84"/>
                  </a:lnTo>
                </a:path>
              </a:pathLst>
            </a:custGeom>
            <a:noFill/>
            <a:ln w="9525" cap="flat">
              <a:solidFill>
                <a:schemeClr val="tx1"/>
              </a:solidFill>
              <a:prstDash val="dash"/>
              <a:round/>
              <a:headEnd type="none" w="med" len="med"/>
              <a:tailEnd type="triangle" w="med" len="med"/>
            </a:ln>
          </p:spPr>
          <p:txBody>
            <a:bodyPr/>
            <a:lstStyle/>
            <a:p>
              <a:endParaRPr lang="en-US" dirty="0"/>
            </a:p>
          </p:txBody>
        </p:sp>
        <p:sp>
          <p:nvSpPr>
            <p:cNvPr id="128" name="Line 147"/>
            <p:cNvSpPr>
              <a:spLocks noChangeAspect="1" noChangeShapeType="1"/>
            </p:cNvSpPr>
            <p:nvPr/>
          </p:nvSpPr>
          <p:spPr bwMode="auto">
            <a:xfrm>
              <a:off x="3284538" y="6308725"/>
              <a:ext cx="0" cy="149225"/>
            </a:xfrm>
            <a:prstGeom prst="line">
              <a:avLst/>
            </a:prstGeom>
            <a:noFill/>
            <a:ln w="6350">
              <a:solidFill>
                <a:srgbClr val="C0C0C0"/>
              </a:solidFill>
              <a:round/>
              <a:headEnd/>
              <a:tailEnd/>
            </a:ln>
          </p:spPr>
          <p:txBody>
            <a:bodyPr/>
            <a:lstStyle/>
            <a:p>
              <a:endParaRPr lang="en-US" dirty="0"/>
            </a:p>
          </p:txBody>
        </p:sp>
        <p:sp>
          <p:nvSpPr>
            <p:cNvPr id="129" name="Rectangle 148"/>
            <p:cNvSpPr>
              <a:spLocks noChangeAspect="1" noChangeArrowheads="1"/>
            </p:cNvSpPr>
            <p:nvPr/>
          </p:nvSpPr>
          <p:spPr bwMode="auto">
            <a:xfrm>
              <a:off x="3238500" y="6343650"/>
              <a:ext cx="85725"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30" name="Freeform 150"/>
            <p:cNvSpPr>
              <a:spLocks noChangeAspect="1"/>
            </p:cNvSpPr>
            <p:nvPr/>
          </p:nvSpPr>
          <p:spPr bwMode="auto">
            <a:xfrm>
              <a:off x="2903538" y="3760788"/>
              <a:ext cx="185737" cy="147637"/>
            </a:xfrm>
            <a:custGeom>
              <a:avLst/>
              <a:gdLst>
                <a:gd name="T0" fmla="*/ 185737 w 144"/>
                <a:gd name="T1" fmla="*/ 147637 h 96"/>
                <a:gd name="T2" fmla="*/ 51594 w 144"/>
                <a:gd name="T3" fmla="*/ 135334 h 96"/>
                <a:gd name="T4" fmla="*/ 0 w 144"/>
                <a:gd name="T5" fmla="*/ 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144" y="96"/>
                  </a:moveTo>
                  <a:lnTo>
                    <a:pt x="40" y="88"/>
                  </a:lnTo>
                  <a:lnTo>
                    <a:pt x="0" y="0"/>
                  </a:lnTo>
                </a:path>
              </a:pathLst>
            </a:custGeom>
            <a:noFill/>
            <a:ln w="9525" cap="flat">
              <a:solidFill>
                <a:schemeClr val="tx1"/>
              </a:solidFill>
              <a:prstDash val="dash"/>
              <a:round/>
              <a:headEnd type="none" w="med" len="med"/>
              <a:tailEnd type="triangle" w="med" len="med"/>
            </a:ln>
          </p:spPr>
          <p:txBody>
            <a:bodyPr/>
            <a:lstStyle/>
            <a:p>
              <a:endParaRPr lang="en-US" dirty="0"/>
            </a:p>
          </p:txBody>
        </p:sp>
        <p:grpSp>
          <p:nvGrpSpPr>
            <p:cNvPr id="131" name="Group 151"/>
            <p:cNvGrpSpPr>
              <a:grpSpLocks noChangeAspect="1"/>
            </p:cNvGrpSpPr>
            <p:nvPr/>
          </p:nvGrpSpPr>
          <p:grpSpPr bwMode="auto">
            <a:xfrm>
              <a:off x="2789238" y="3790950"/>
              <a:ext cx="96837" cy="117475"/>
              <a:chOff x="768" y="2880"/>
              <a:chExt cx="432" cy="432"/>
            </a:xfrm>
          </p:grpSpPr>
          <p:sp>
            <p:nvSpPr>
              <p:cNvPr id="950" name="Oval 152"/>
              <p:cNvSpPr>
                <a:spLocks noChangeAspect="1" noChangeArrowheads="1"/>
              </p:cNvSpPr>
              <p:nvPr/>
            </p:nvSpPr>
            <p:spPr bwMode="auto">
              <a:xfrm>
                <a:off x="768" y="2880"/>
                <a:ext cx="432" cy="432"/>
              </a:xfrm>
              <a:prstGeom prst="ellipse">
                <a:avLst/>
              </a:prstGeom>
              <a:solidFill>
                <a:srgbClr val="C57A17"/>
              </a:solidFill>
              <a:ln w="9525">
                <a:solidFill>
                  <a:schemeClr val="tx1"/>
                </a:solidFill>
                <a:prstDash val="sysDot"/>
                <a:round/>
                <a:headEnd/>
                <a:tailEnd/>
              </a:ln>
            </p:spPr>
            <p:txBody>
              <a:bodyPr wrap="none" anchor="ctr"/>
              <a:lstStyle/>
              <a:p>
                <a:endParaRPr lang="en-US" dirty="0"/>
              </a:p>
            </p:txBody>
          </p:sp>
          <p:sp>
            <p:nvSpPr>
              <p:cNvPr id="951" name="Freeform 153"/>
              <p:cNvSpPr>
                <a:spLocks noChangeAspect="1"/>
              </p:cNvSpPr>
              <p:nvPr/>
            </p:nvSpPr>
            <p:spPr bwMode="auto">
              <a:xfrm>
                <a:off x="798" y="3066"/>
                <a:ext cx="378" cy="72"/>
              </a:xfrm>
              <a:custGeom>
                <a:avLst/>
                <a:gdLst>
                  <a:gd name="T0" fmla="*/ 0 w 378"/>
                  <a:gd name="T1" fmla="*/ 39 h 72"/>
                  <a:gd name="T2" fmla="*/ 48 w 378"/>
                  <a:gd name="T3" fmla="*/ 60 h 72"/>
                  <a:gd name="T4" fmla="*/ 99 w 378"/>
                  <a:gd name="T5" fmla="*/ 72 h 72"/>
                  <a:gd name="T6" fmla="*/ 150 w 378"/>
                  <a:gd name="T7" fmla="*/ 57 h 72"/>
                  <a:gd name="T8" fmla="*/ 186 w 378"/>
                  <a:gd name="T9" fmla="*/ 39 h 72"/>
                  <a:gd name="T10" fmla="*/ 228 w 378"/>
                  <a:gd name="T11" fmla="*/ 9 h 72"/>
                  <a:gd name="T12" fmla="*/ 285 w 378"/>
                  <a:gd name="T13" fmla="*/ 0 h 72"/>
                  <a:gd name="T14" fmla="*/ 333 w 378"/>
                  <a:gd name="T15" fmla="*/ 15 h 72"/>
                  <a:gd name="T16" fmla="*/ 378 w 378"/>
                  <a:gd name="T17" fmla="*/ 3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2"/>
                  <a:gd name="T29" fmla="*/ 378 w 37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2">
                    <a:moveTo>
                      <a:pt x="0" y="39"/>
                    </a:moveTo>
                    <a:lnTo>
                      <a:pt x="48" y="60"/>
                    </a:lnTo>
                    <a:lnTo>
                      <a:pt x="99" y="72"/>
                    </a:lnTo>
                    <a:lnTo>
                      <a:pt x="150" y="57"/>
                    </a:lnTo>
                    <a:lnTo>
                      <a:pt x="186" y="39"/>
                    </a:lnTo>
                    <a:lnTo>
                      <a:pt x="228" y="9"/>
                    </a:lnTo>
                    <a:lnTo>
                      <a:pt x="285" y="0"/>
                    </a:lnTo>
                    <a:lnTo>
                      <a:pt x="333" y="15"/>
                    </a:lnTo>
                    <a:lnTo>
                      <a:pt x="378" y="36"/>
                    </a:lnTo>
                  </a:path>
                </a:pathLst>
              </a:custGeom>
              <a:solidFill>
                <a:srgbClr val="C57A17"/>
              </a:solidFill>
              <a:ln w="9525" cap="flat">
                <a:solidFill>
                  <a:schemeClr val="tx1"/>
                </a:solidFill>
                <a:prstDash val="sysDot"/>
                <a:round/>
                <a:headEnd type="none" w="med" len="med"/>
                <a:tailEnd type="none" w="med" len="med"/>
              </a:ln>
            </p:spPr>
            <p:txBody>
              <a:bodyPr/>
              <a:lstStyle/>
              <a:p>
                <a:endParaRPr lang="en-US" dirty="0"/>
              </a:p>
            </p:txBody>
          </p:sp>
        </p:grpSp>
        <p:sp>
          <p:nvSpPr>
            <p:cNvPr id="132" name="Text Box 154"/>
            <p:cNvSpPr txBox="1">
              <a:spLocks noChangeAspect="1" noChangeArrowheads="1"/>
            </p:cNvSpPr>
            <p:nvPr/>
          </p:nvSpPr>
          <p:spPr bwMode="auto">
            <a:xfrm>
              <a:off x="2372606" y="3880911"/>
              <a:ext cx="670891" cy="314401"/>
            </a:xfrm>
            <a:prstGeom prst="rect">
              <a:avLst/>
            </a:prstGeom>
            <a:noFill/>
            <a:ln w="9525">
              <a:noFill/>
              <a:miter lim="800000"/>
              <a:headEnd/>
              <a:tailEnd/>
            </a:ln>
          </p:spPr>
          <p:txBody>
            <a:bodyPr wrap="square" lIns="0" tIns="0" rIns="0" bIns="12307">
              <a:spAutoFit/>
            </a:bodyPr>
            <a:lstStyle/>
            <a:p>
              <a:pPr defTabSz="615950" eaLnBrk="0" hangingPunct="0">
                <a:lnSpc>
                  <a:spcPct val="85000"/>
                </a:lnSpc>
              </a:pPr>
              <a:r>
                <a:rPr lang="en-US" sz="800" b="1" dirty="0">
                  <a:solidFill>
                    <a:srgbClr val="7800F0"/>
                  </a:solidFill>
                </a:rPr>
                <a:t>Lake Hodges</a:t>
              </a:r>
            </a:p>
          </p:txBody>
        </p:sp>
        <p:sp>
          <p:nvSpPr>
            <p:cNvPr id="133" name="Text Box 157"/>
            <p:cNvSpPr txBox="1">
              <a:spLocks noChangeAspect="1" noChangeArrowheads="1"/>
            </p:cNvSpPr>
            <p:nvPr/>
          </p:nvSpPr>
          <p:spPr bwMode="auto">
            <a:xfrm>
              <a:off x="2417899" y="2542525"/>
              <a:ext cx="525786" cy="246222"/>
            </a:xfrm>
            <a:prstGeom prst="rect">
              <a:avLst/>
            </a:prstGeom>
            <a:noFill/>
            <a:ln w="9525">
              <a:noFill/>
              <a:miter lim="800000"/>
              <a:headEnd/>
              <a:tailEnd/>
            </a:ln>
          </p:spPr>
          <p:txBody>
            <a:bodyPr wrap="none" lIns="0" tIns="0" rIns="0" bIns="0">
              <a:spAutoFit/>
            </a:bodyPr>
            <a:lstStyle/>
            <a:p>
              <a:pPr defTabSz="615950" eaLnBrk="0" hangingPunct="0">
                <a:spcBef>
                  <a:spcPct val="50000"/>
                </a:spcBef>
              </a:pPr>
              <a:r>
                <a:rPr lang="en-US" sz="800" b="1" dirty="0">
                  <a:solidFill>
                    <a:srgbClr val="7800F0"/>
                  </a:solidFill>
                </a:rPr>
                <a:t>Wellhead</a:t>
              </a:r>
              <a:br>
                <a:rPr lang="en-US" sz="800" b="1" dirty="0">
                  <a:solidFill>
                    <a:srgbClr val="7800F0"/>
                  </a:solidFill>
                </a:rPr>
              </a:br>
              <a:r>
                <a:rPr lang="en-US" sz="800" b="1" dirty="0">
                  <a:solidFill>
                    <a:srgbClr val="7800F0"/>
                  </a:solidFill>
                </a:rPr>
                <a:t>Escondido</a:t>
              </a:r>
            </a:p>
          </p:txBody>
        </p:sp>
        <p:sp>
          <p:nvSpPr>
            <p:cNvPr id="134" name="Freeform 158"/>
            <p:cNvSpPr>
              <a:spLocks noChangeAspect="1"/>
            </p:cNvSpPr>
            <p:nvPr/>
          </p:nvSpPr>
          <p:spPr bwMode="auto">
            <a:xfrm flipH="1">
              <a:off x="2783537" y="2885610"/>
              <a:ext cx="45719" cy="380999"/>
            </a:xfrm>
            <a:custGeom>
              <a:avLst/>
              <a:gdLst>
                <a:gd name="T0" fmla="*/ 1587 w 2"/>
                <a:gd name="T1" fmla="*/ 0 h 164"/>
                <a:gd name="T2" fmla="*/ 0 w 2"/>
                <a:gd name="T3" fmla="*/ 195263 h 164"/>
                <a:gd name="T4" fmla="*/ 0 60000 65536"/>
                <a:gd name="T5" fmla="*/ 0 60000 65536"/>
                <a:gd name="T6" fmla="*/ 0 w 2"/>
                <a:gd name="T7" fmla="*/ 0 h 164"/>
                <a:gd name="T8" fmla="*/ 2 w 2"/>
                <a:gd name="T9" fmla="*/ 164 h 164"/>
              </a:gdLst>
              <a:ahLst/>
              <a:cxnLst>
                <a:cxn ang="T4">
                  <a:pos x="T0" y="T1"/>
                </a:cxn>
                <a:cxn ang="T5">
                  <a:pos x="T2" y="T3"/>
                </a:cxn>
              </a:cxnLst>
              <a:rect l="T6" t="T7" r="T8" b="T9"/>
              <a:pathLst>
                <a:path w="2" h="164">
                  <a:moveTo>
                    <a:pt x="2" y="0"/>
                  </a:moveTo>
                  <a:lnTo>
                    <a:pt x="0" y="164"/>
                  </a:lnTo>
                </a:path>
              </a:pathLst>
            </a:custGeom>
            <a:noFill/>
            <a:ln w="9525" cap="flat">
              <a:solidFill>
                <a:schemeClr val="tx1"/>
              </a:solidFill>
              <a:prstDash val="dash"/>
              <a:round/>
              <a:headEnd type="none" w="med" len="med"/>
              <a:tailEnd type="triangle" w="med" len="med"/>
            </a:ln>
          </p:spPr>
          <p:txBody>
            <a:bodyPr/>
            <a:lstStyle/>
            <a:p>
              <a:endParaRPr lang="en-US" dirty="0"/>
            </a:p>
          </p:txBody>
        </p:sp>
        <p:sp>
          <p:nvSpPr>
            <p:cNvPr id="135" name="Text Box 159"/>
            <p:cNvSpPr txBox="1">
              <a:spLocks noChangeAspect="1" noChangeArrowheads="1"/>
            </p:cNvSpPr>
            <p:nvPr/>
          </p:nvSpPr>
          <p:spPr bwMode="auto">
            <a:xfrm>
              <a:off x="2665413" y="4938713"/>
              <a:ext cx="247650" cy="104775"/>
            </a:xfrm>
            <a:prstGeom prst="rect">
              <a:avLst/>
            </a:prstGeom>
            <a:noFill/>
            <a:ln w="9525">
              <a:noFill/>
              <a:miter lim="800000"/>
              <a:headEnd/>
              <a:tailEnd/>
            </a:ln>
          </p:spPr>
          <p:txBody>
            <a:bodyPr lIns="0" tIns="0" rIns="0" bIns="12307">
              <a:spAutoFit/>
            </a:bodyPr>
            <a:lstStyle/>
            <a:p>
              <a:pPr defTabSz="615950" eaLnBrk="0" hangingPunct="0">
                <a:spcBef>
                  <a:spcPct val="50000"/>
                </a:spcBef>
              </a:pPr>
              <a:r>
                <a:rPr lang="en-US" sz="500" b="1" dirty="0">
                  <a:solidFill>
                    <a:srgbClr val="7800F0"/>
                  </a:solidFill>
                </a:rPr>
                <a:t>MEF</a:t>
              </a:r>
            </a:p>
          </p:txBody>
        </p:sp>
        <p:sp>
          <p:nvSpPr>
            <p:cNvPr id="136" name="Freeform 160"/>
            <p:cNvSpPr>
              <a:spLocks noChangeAspect="1"/>
            </p:cNvSpPr>
            <p:nvPr/>
          </p:nvSpPr>
          <p:spPr bwMode="auto">
            <a:xfrm>
              <a:off x="2924175" y="4578350"/>
              <a:ext cx="681038" cy="1430338"/>
            </a:xfrm>
            <a:custGeom>
              <a:avLst/>
              <a:gdLst>
                <a:gd name="T0" fmla="*/ 221387 w 686"/>
                <a:gd name="T1" fmla="*/ 1430338 h 1202"/>
                <a:gd name="T2" fmla="*/ 536094 w 686"/>
                <a:gd name="T3" fmla="*/ 1269693 h 1202"/>
                <a:gd name="T4" fmla="*/ 681038 w 686"/>
                <a:gd name="T5" fmla="*/ 705649 h 1202"/>
                <a:gd name="T6" fmla="*/ 655226 w 686"/>
                <a:gd name="T7" fmla="*/ 303441 h 1202"/>
                <a:gd name="T8" fmla="*/ 253155 w 686"/>
                <a:gd name="T9" fmla="*/ 284402 h 1202"/>
                <a:gd name="T10" fmla="*/ 260105 w 686"/>
                <a:gd name="T11" fmla="*/ 48789 h 1202"/>
                <a:gd name="T12" fmla="*/ 0 w 686"/>
                <a:gd name="T13" fmla="*/ 0 h 1202"/>
                <a:gd name="T14" fmla="*/ 0 60000 65536"/>
                <a:gd name="T15" fmla="*/ 0 60000 65536"/>
                <a:gd name="T16" fmla="*/ 0 60000 65536"/>
                <a:gd name="T17" fmla="*/ 0 60000 65536"/>
                <a:gd name="T18" fmla="*/ 0 60000 65536"/>
                <a:gd name="T19" fmla="*/ 0 60000 65536"/>
                <a:gd name="T20" fmla="*/ 0 60000 65536"/>
                <a:gd name="T21" fmla="*/ 0 w 686"/>
                <a:gd name="T22" fmla="*/ 0 h 1202"/>
                <a:gd name="T23" fmla="*/ 686 w 686"/>
                <a:gd name="T24" fmla="*/ 1202 h 1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6" h="1202">
                  <a:moveTo>
                    <a:pt x="223" y="1202"/>
                  </a:moveTo>
                  <a:lnTo>
                    <a:pt x="540" y="1067"/>
                  </a:lnTo>
                  <a:lnTo>
                    <a:pt x="686" y="593"/>
                  </a:lnTo>
                  <a:lnTo>
                    <a:pt x="660" y="255"/>
                  </a:lnTo>
                  <a:lnTo>
                    <a:pt x="255" y="239"/>
                  </a:lnTo>
                  <a:lnTo>
                    <a:pt x="262" y="41"/>
                  </a:lnTo>
                  <a:lnTo>
                    <a:pt x="0" y="0"/>
                  </a:lnTo>
                </a:path>
              </a:pathLst>
            </a:custGeom>
            <a:noFill/>
            <a:ln w="38100">
              <a:solidFill>
                <a:srgbClr val="008000"/>
              </a:solidFill>
              <a:round/>
              <a:headEnd type="none" w="med" len="med"/>
              <a:tailEnd type="none" w="med" len="med"/>
            </a:ln>
          </p:spPr>
          <p:txBody>
            <a:bodyPr wrap="none" anchor="ctr"/>
            <a:lstStyle/>
            <a:p>
              <a:endParaRPr lang="en-US" dirty="0"/>
            </a:p>
          </p:txBody>
        </p:sp>
        <p:sp>
          <p:nvSpPr>
            <p:cNvPr id="137" name="Freeform 162"/>
            <p:cNvSpPr>
              <a:spLocks noChangeAspect="1"/>
            </p:cNvSpPr>
            <p:nvPr/>
          </p:nvSpPr>
          <p:spPr bwMode="auto">
            <a:xfrm>
              <a:off x="2628900" y="5048250"/>
              <a:ext cx="811213" cy="898525"/>
            </a:xfrm>
            <a:custGeom>
              <a:avLst/>
              <a:gdLst>
                <a:gd name="T0" fmla="*/ 0 w 628"/>
                <a:gd name="T1" fmla="*/ 452361 h 580"/>
                <a:gd name="T2" fmla="*/ 408190 w 628"/>
                <a:gd name="T3" fmla="*/ 0 h 580"/>
                <a:gd name="T4" fmla="*/ 811213 w 628"/>
                <a:gd name="T5" fmla="*/ 18590 h 580"/>
                <a:gd name="T6" fmla="*/ 806046 w 628"/>
                <a:gd name="T7" fmla="*/ 229279 h 580"/>
                <a:gd name="T8" fmla="*/ 718208 w 628"/>
                <a:gd name="T9" fmla="*/ 594885 h 580"/>
                <a:gd name="T10" fmla="*/ 516696 w 628"/>
                <a:gd name="T11" fmla="*/ 898525 h 580"/>
                <a:gd name="T12" fmla="*/ 0 60000 65536"/>
                <a:gd name="T13" fmla="*/ 0 60000 65536"/>
                <a:gd name="T14" fmla="*/ 0 60000 65536"/>
                <a:gd name="T15" fmla="*/ 0 60000 65536"/>
                <a:gd name="T16" fmla="*/ 0 60000 65536"/>
                <a:gd name="T17" fmla="*/ 0 60000 65536"/>
                <a:gd name="T18" fmla="*/ 0 w 628"/>
                <a:gd name="T19" fmla="*/ 0 h 580"/>
                <a:gd name="T20" fmla="*/ 628 w 628"/>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628" h="580">
                  <a:moveTo>
                    <a:pt x="0" y="292"/>
                  </a:moveTo>
                  <a:lnTo>
                    <a:pt x="316" y="0"/>
                  </a:lnTo>
                  <a:lnTo>
                    <a:pt x="628" y="12"/>
                  </a:lnTo>
                  <a:lnTo>
                    <a:pt x="624" y="148"/>
                  </a:lnTo>
                  <a:lnTo>
                    <a:pt x="556" y="384"/>
                  </a:lnTo>
                  <a:lnTo>
                    <a:pt x="400" y="580"/>
                  </a:lnTo>
                </a:path>
              </a:pathLst>
            </a:custGeom>
            <a:noFill/>
            <a:ln w="38100">
              <a:solidFill>
                <a:srgbClr val="008000"/>
              </a:solidFill>
              <a:round/>
              <a:headEnd type="none" w="sm" len="sm"/>
              <a:tailEnd type="none" w="med" len="med"/>
            </a:ln>
          </p:spPr>
          <p:txBody>
            <a:bodyPr wrap="none" anchor="ctr"/>
            <a:lstStyle/>
            <a:p>
              <a:endParaRPr lang="en-US" dirty="0"/>
            </a:p>
          </p:txBody>
        </p:sp>
        <p:sp>
          <p:nvSpPr>
            <p:cNvPr id="138" name="Rectangle 163"/>
            <p:cNvSpPr>
              <a:spLocks noChangeAspect="1" noChangeArrowheads="1"/>
            </p:cNvSpPr>
            <p:nvPr/>
          </p:nvSpPr>
          <p:spPr bwMode="auto">
            <a:xfrm>
              <a:off x="2568575" y="5435600"/>
              <a:ext cx="141288" cy="171450"/>
            </a:xfrm>
            <a:prstGeom prst="rect">
              <a:avLst/>
            </a:prstGeom>
            <a:solidFill>
              <a:srgbClr val="008000"/>
            </a:solidFill>
            <a:ln w="9525">
              <a:solidFill>
                <a:srgbClr val="008080"/>
              </a:solidFill>
              <a:miter lim="800000"/>
              <a:headEnd/>
              <a:tailEnd/>
            </a:ln>
          </p:spPr>
          <p:txBody>
            <a:bodyPr lIns="731492" tIns="18287" rIns="18287" bIns="18287">
              <a:spAutoFit/>
            </a:bodyPr>
            <a:lstStyle/>
            <a:p>
              <a:endParaRPr lang="en-US" dirty="0"/>
            </a:p>
          </p:txBody>
        </p:sp>
        <p:sp>
          <p:nvSpPr>
            <p:cNvPr id="139" name="Freeform 164"/>
            <p:cNvSpPr>
              <a:spLocks noChangeAspect="1"/>
            </p:cNvSpPr>
            <p:nvPr/>
          </p:nvSpPr>
          <p:spPr bwMode="auto">
            <a:xfrm>
              <a:off x="3167102" y="5422902"/>
              <a:ext cx="128548" cy="192822"/>
            </a:xfrm>
            <a:custGeom>
              <a:avLst/>
              <a:gdLst>
                <a:gd name="T0" fmla="*/ 0 w 192"/>
                <a:gd name="T1" fmla="*/ 371475 h 240"/>
                <a:gd name="T2" fmla="*/ 144462 w 192"/>
                <a:gd name="T3" fmla="*/ 229076 h 240"/>
                <a:gd name="T4" fmla="*/ 247650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lnTo>
                    <a:pt x="112" y="148"/>
                  </a:lnTo>
                  <a:lnTo>
                    <a:pt x="192" y="0"/>
                  </a:lnTo>
                </a:path>
              </a:pathLst>
            </a:custGeom>
            <a:noFill/>
            <a:ln w="9525">
              <a:solidFill>
                <a:schemeClr val="tx1"/>
              </a:solidFill>
              <a:round/>
              <a:headEnd type="none" w="med" len="med"/>
              <a:tailEnd type="triangle" w="med" len="med"/>
            </a:ln>
          </p:spPr>
          <p:txBody>
            <a:bodyPr/>
            <a:lstStyle/>
            <a:p>
              <a:endParaRPr lang="en-US" dirty="0"/>
            </a:p>
          </p:txBody>
        </p:sp>
        <p:sp>
          <p:nvSpPr>
            <p:cNvPr id="140" name="Freeform 165"/>
            <p:cNvSpPr>
              <a:spLocks noChangeAspect="1"/>
            </p:cNvSpPr>
            <p:nvPr/>
          </p:nvSpPr>
          <p:spPr bwMode="auto">
            <a:xfrm>
              <a:off x="2203450" y="6096000"/>
              <a:ext cx="47625" cy="212725"/>
            </a:xfrm>
            <a:custGeom>
              <a:avLst/>
              <a:gdLst>
                <a:gd name="T0" fmla="*/ 0 w 36"/>
                <a:gd name="T1" fmla="*/ 212725 h 138"/>
                <a:gd name="T2" fmla="*/ 47625 w 36"/>
                <a:gd name="T3" fmla="*/ 0 h 138"/>
                <a:gd name="T4" fmla="*/ 0 60000 65536"/>
                <a:gd name="T5" fmla="*/ 0 60000 65536"/>
                <a:gd name="T6" fmla="*/ 0 w 36"/>
                <a:gd name="T7" fmla="*/ 0 h 138"/>
                <a:gd name="T8" fmla="*/ 36 w 36"/>
                <a:gd name="T9" fmla="*/ 138 h 138"/>
              </a:gdLst>
              <a:ahLst/>
              <a:cxnLst>
                <a:cxn ang="T4">
                  <a:pos x="T0" y="T1"/>
                </a:cxn>
                <a:cxn ang="T5">
                  <a:pos x="T2" y="T3"/>
                </a:cxn>
              </a:cxnLst>
              <a:rect l="T6" t="T7" r="T8" b="T9"/>
              <a:pathLst>
                <a:path w="36" h="138">
                  <a:moveTo>
                    <a:pt x="0" y="138"/>
                  </a:moveTo>
                  <a:lnTo>
                    <a:pt x="36" y="0"/>
                  </a:lnTo>
                </a:path>
              </a:pathLst>
            </a:custGeom>
            <a:noFill/>
            <a:ln w="28575">
              <a:solidFill>
                <a:srgbClr val="FF0000"/>
              </a:solidFill>
              <a:round/>
              <a:headEnd type="none" w="med" len="med"/>
              <a:tailEnd type="none" w="med" len="med"/>
            </a:ln>
          </p:spPr>
          <p:txBody>
            <a:bodyPr/>
            <a:lstStyle/>
            <a:p>
              <a:endParaRPr lang="en-US" dirty="0"/>
            </a:p>
          </p:txBody>
        </p:sp>
        <p:pic>
          <p:nvPicPr>
            <p:cNvPr id="141" name="Picture 169" descr="j0437705"/>
            <p:cNvPicPr>
              <a:picLocks noChangeAspect="1" noChangeArrowheads="1"/>
            </p:cNvPicPr>
            <p:nvPr/>
          </p:nvPicPr>
          <p:blipFill>
            <a:blip r:embed="rId2" cstate="print"/>
            <a:srcRect/>
            <a:stretch>
              <a:fillRect/>
            </a:stretch>
          </p:blipFill>
          <p:spPr bwMode="auto">
            <a:xfrm>
              <a:off x="5762625" y="5486400"/>
              <a:ext cx="136525" cy="188913"/>
            </a:xfrm>
            <a:prstGeom prst="rect">
              <a:avLst/>
            </a:prstGeom>
            <a:noFill/>
            <a:ln w="9525">
              <a:noFill/>
              <a:miter lim="800000"/>
              <a:headEnd/>
              <a:tailEnd/>
            </a:ln>
          </p:spPr>
        </p:pic>
        <p:sp>
          <p:nvSpPr>
            <p:cNvPr id="142" name="Text Box 171"/>
            <p:cNvSpPr txBox="1">
              <a:spLocks noChangeAspect="1" noChangeArrowheads="1"/>
            </p:cNvSpPr>
            <p:nvPr/>
          </p:nvSpPr>
          <p:spPr bwMode="auto">
            <a:xfrm>
              <a:off x="1190625" y="3886200"/>
              <a:ext cx="0" cy="109538"/>
            </a:xfrm>
            <a:prstGeom prst="rect">
              <a:avLst/>
            </a:prstGeom>
            <a:noFill/>
            <a:ln w="9525">
              <a:noFill/>
              <a:miter lim="800000"/>
              <a:headEnd/>
              <a:tailEnd/>
            </a:ln>
          </p:spPr>
          <p:txBody>
            <a:bodyPr wrap="none" lIns="0" tIns="0" rIns="0" bIns="6154">
              <a:spAutoFit/>
            </a:bodyPr>
            <a:lstStyle/>
            <a:p>
              <a:pPr defTabSz="615950" eaLnBrk="0" hangingPunct="0">
                <a:spcBef>
                  <a:spcPct val="50000"/>
                </a:spcBef>
              </a:pPr>
              <a:endParaRPr lang="en-US" sz="600" b="1" i="1" dirty="0">
                <a:solidFill>
                  <a:srgbClr val="C57A17"/>
                </a:solidFill>
              </a:endParaRPr>
            </a:p>
          </p:txBody>
        </p:sp>
        <p:sp>
          <p:nvSpPr>
            <p:cNvPr id="143" name="Freeform 191"/>
            <p:cNvSpPr>
              <a:spLocks/>
            </p:cNvSpPr>
            <p:nvPr/>
          </p:nvSpPr>
          <p:spPr bwMode="auto">
            <a:xfrm>
              <a:off x="6038850" y="6013450"/>
              <a:ext cx="285750" cy="352425"/>
            </a:xfrm>
            <a:custGeom>
              <a:avLst/>
              <a:gdLst>
                <a:gd name="T0" fmla="*/ 285750 w 288"/>
                <a:gd name="T1" fmla="*/ 285750 h 240"/>
                <a:gd name="T2" fmla="*/ 105172 w 288"/>
                <a:gd name="T3" fmla="*/ 283369 h 240"/>
                <a:gd name="T4" fmla="*/ 0 w 288"/>
                <a:gd name="T5" fmla="*/ 0 h 240"/>
                <a:gd name="T6" fmla="*/ 0 60000 65536"/>
                <a:gd name="T7" fmla="*/ 0 60000 65536"/>
                <a:gd name="T8" fmla="*/ 0 60000 65536"/>
                <a:gd name="T9" fmla="*/ 0 w 288"/>
                <a:gd name="T10" fmla="*/ 0 h 240"/>
                <a:gd name="T11" fmla="*/ 288 w 288"/>
                <a:gd name="T12" fmla="*/ 240 h 240"/>
                <a:gd name="connsiteX0" fmla="*/ 10000 w 10000"/>
                <a:gd name="connsiteY0" fmla="*/ 10000 h 12050"/>
                <a:gd name="connsiteX1" fmla="*/ 1121 w 10000"/>
                <a:gd name="connsiteY1" fmla="*/ 12050 h 12050"/>
                <a:gd name="connsiteX2" fmla="*/ 0 w 10000"/>
                <a:gd name="connsiteY2" fmla="*/ 0 h 12050"/>
              </a:gdLst>
              <a:ahLst/>
              <a:cxnLst>
                <a:cxn ang="0">
                  <a:pos x="connsiteX0" y="connsiteY0"/>
                </a:cxn>
                <a:cxn ang="0">
                  <a:pos x="connsiteX1" y="connsiteY1"/>
                </a:cxn>
                <a:cxn ang="0">
                  <a:pos x="connsiteX2" y="connsiteY2"/>
                </a:cxn>
              </a:cxnLst>
              <a:rect l="l" t="t" r="r" b="b"/>
              <a:pathLst>
                <a:path w="10000" h="12050">
                  <a:moveTo>
                    <a:pt x="10000" y="10000"/>
                  </a:moveTo>
                  <a:lnTo>
                    <a:pt x="1121" y="12050"/>
                  </a:lnTo>
                  <a:cubicBezTo>
                    <a:pt x="-106" y="8744"/>
                    <a:pt x="1227" y="3306"/>
                    <a:pt x="0" y="0"/>
                  </a:cubicBezTo>
                </a:path>
              </a:pathLst>
            </a:custGeom>
            <a:noFill/>
            <a:ln w="25400" cap="flat">
              <a:solidFill>
                <a:srgbClr val="FF0000"/>
              </a:solidFill>
              <a:prstDash val="dash"/>
              <a:round/>
              <a:headEnd type="none" w="med" len="med"/>
              <a:tailEnd type="none" w="med" len="med"/>
            </a:ln>
          </p:spPr>
          <p:txBody>
            <a:bodyPr/>
            <a:lstStyle/>
            <a:p>
              <a:endParaRPr lang="en-US" dirty="0"/>
            </a:p>
          </p:txBody>
        </p:sp>
        <p:sp>
          <p:nvSpPr>
            <p:cNvPr id="144" name="Rectangle 192"/>
            <p:cNvSpPr>
              <a:spLocks noChangeAspect="1" noChangeArrowheads="1"/>
            </p:cNvSpPr>
            <p:nvPr/>
          </p:nvSpPr>
          <p:spPr bwMode="auto">
            <a:xfrm>
              <a:off x="2232025" y="6021388"/>
              <a:ext cx="114300" cy="136525"/>
            </a:xfrm>
            <a:prstGeom prst="rect">
              <a:avLst/>
            </a:prstGeom>
            <a:solidFill>
              <a:srgbClr val="FF0000"/>
            </a:solidFill>
            <a:ln w="9525">
              <a:solidFill>
                <a:srgbClr val="000000"/>
              </a:solidFill>
              <a:miter lim="800000"/>
              <a:headEnd/>
              <a:tailEnd/>
            </a:ln>
          </p:spPr>
          <p:txBody>
            <a:bodyPr lIns="731492" tIns="18287" rIns="18287" bIns="18287">
              <a:spAutoFit/>
            </a:bodyPr>
            <a:lstStyle/>
            <a:p>
              <a:endParaRPr lang="en-US" dirty="0"/>
            </a:p>
          </p:txBody>
        </p:sp>
        <p:sp>
          <p:nvSpPr>
            <p:cNvPr id="145" name="Rectangle 194"/>
            <p:cNvSpPr>
              <a:spLocks noChangeAspect="1" noChangeArrowheads="1"/>
            </p:cNvSpPr>
            <p:nvPr/>
          </p:nvSpPr>
          <p:spPr bwMode="auto">
            <a:xfrm>
              <a:off x="6010275" y="5946775"/>
              <a:ext cx="85725" cy="103188"/>
            </a:xfrm>
            <a:prstGeom prst="rect">
              <a:avLst/>
            </a:prstGeom>
            <a:solidFill>
              <a:srgbClr val="C0C0C0"/>
            </a:solidFill>
            <a:ln w="9525">
              <a:solidFill>
                <a:srgbClr val="969696"/>
              </a:solidFill>
              <a:miter lim="800000"/>
              <a:headEnd/>
              <a:tailEnd/>
            </a:ln>
          </p:spPr>
          <p:txBody>
            <a:bodyPr lIns="731492" tIns="18287" rIns="18287" bIns="18287">
              <a:spAutoFit/>
            </a:bodyPr>
            <a:lstStyle/>
            <a:p>
              <a:endParaRPr lang="en-US" dirty="0"/>
            </a:p>
          </p:txBody>
        </p:sp>
        <p:sp>
          <p:nvSpPr>
            <p:cNvPr id="146" name="Text Box 195"/>
            <p:cNvSpPr txBox="1">
              <a:spLocks noChangeAspect="1" noChangeArrowheads="1"/>
            </p:cNvSpPr>
            <p:nvPr/>
          </p:nvSpPr>
          <p:spPr bwMode="auto">
            <a:xfrm>
              <a:off x="7856863" y="6057900"/>
              <a:ext cx="330199" cy="255588"/>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To North Gila</a:t>
              </a:r>
              <a:br>
                <a:rPr lang="en-US" sz="500" dirty="0"/>
              </a:br>
              <a:r>
                <a:rPr lang="en-US" sz="500" dirty="0"/>
                <a:t> Substation</a:t>
              </a:r>
            </a:p>
            <a:p>
              <a:pPr algn="ctr" defTabSz="615950" eaLnBrk="0" hangingPunct="0">
                <a:spcBef>
                  <a:spcPct val="2000"/>
                </a:spcBef>
              </a:pPr>
              <a:r>
                <a:rPr lang="en-US" sz="500" dirty="0"/>
                <a:t>Arizona</a:t>
              </a:r>
            </a:p>
          </p:txBody>
        </p:sp>
        <p:sp>
          <p:nvSpPr>
            <p:cNvPr id="147" name="Text Box 196"/>
            <p:cNvSpPr txBox="1">
              <a:spLocks noChangeAspect="1" noChangeArrowheads="1"/>
            </p:cNvSpPr>
            <p:nvPr/>
          </p:nvSpPr>
          <p:spPr bwMode="auto">
            <a:xfrm>
              <a:off x="6307138" y="6400800"/>
              <a:ext cx="120650" cy="93663"/>
            </a:xfrm>
            <a:prstGeom prst="rect">
              <a:avLst/>
            </a:prstGeom>
            <a:noFill/>
            <a:ln w="9525">
              <a:noFill/>
              <a:miter lim="800000"/>
              <a:headEnd/>
              <a:tailEnd/>
            </a:ln>
          </p:spPr>
          <p:txBody>
            <a:bodyPr wrap="none" lIns="0" tIns="0" rIns="0" bIns="12307">
              <a:spAutoFit/>
            </a:bodyPr>
            <a:lstStyle/>
            <a:p>
              <a:pPr algn="ctr" defTabSz="615950" eaLnBrk="0" hangingPunct="0">
                <a:spcBef>
                  <a:spcPct val="50000"/>
                </a:spcBef>
              </a:pPr>
              <a:r>
                <a:rPr lang="en-US" sz="500" dirty="0"/>
                <a:t>ECO</a:t>
              </a:r>
            </a:p>
          </p:txBody>
        </p:sp>
        <p:sp>
          <p:nvSpPr>
            <p:cNvPr id="148" name="Freeform 198"/>
            <p:cNvSpPr>
              <a:spLocks/>
            </p:cNvSpPr>
            <p:nvPr/>
          </p:nvSpPr>
          <p:spPr bwMode="auto">
            <a:xfrm>
              <a:off x="3048000" y="4460875"/>
              <a:ext cx="1306513" cy="698500"/>
            </a:xfrm>
            <a:custGeom>
              <a:avLst/>
              <a:gdLst>
                <a:gd name="T0" fmla="*/ 0 w 1317"/>
                <a:gd name="T1" fmla="*/ 57118 h 587"/>
                <a:gd name="T2" fmla="*/ 119044 w 1317"/>
                <a:gd name="T3" fmla="*/ 64257 h 587"/>
                <a:gd name="T4" fmla="*/ 160710 w 1317"/>
                <a:gd name="T5" fmla="*/ 7140 h 587"/>
                <a:gd name="T6" fmla="*/ 261898 w 1317"/>
                <a:gd name="T7" fmla="*/ 0 h 587"/>
                <a:gd name="T8" fmla="*/ 374990 w 1317"/>
                <a:gd name="T9" fmla="*/ 242750 h 587"/>
                <a:gd name="T10" fmla="*/ 630936 w 1317"/>
                <a:gd name="T11" fmla="*/ 285588 h 587"/>
                <a:gd name="T12" fmla="*/ 714267 w 1317"/>
                <a:gd name="T13" fmla="*/ 271308 h 587"/>
                <a:gd name="T14" fmla="*/ 803550 w 1317"/>
                <a:gd name="T15" fmla="*/ 257029 h 587"/>
                <a:gd name="T16" fmla="*/ 940451 w 1317"/>
                <a:gd name="T17" fmla="*/ 299867 h 587"/>
                <a:gd name="T18" fmla="*/ 1017830 w 1317"/>
                <a:gd name="T19" fmla="*/ 356985 h 587"/>
                <a:gd name="T20" fmla="*/ 976164 w 1317"/>
                <a:gd name="T21" fmla="*/ 485499 h 587"/>
                <a:gd name="T22" fmla="*/ 1287664 w 1317"/>
                <a:gd name="T23" fmla="*/ 491449 h 587"/>
                <a:gd name="T24" fmla="*/ 1306513 w 1317"/>
                <a:gd name="T25" fmla="*/ 698500 h 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7"/>
                <a:gd name="T40" fmla="*/ 0 h 587"/>
                <a:gd name="T41" fmla="*/ 1317 w 1317"/>
                <a:gd name="T42" fmla="*/ 587 h 5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7" h="587">
                  <a:moveTo>
                    <a:pt x="0" y="48"/>
                  </a:moveTo>
                  <a:lnTo>
                    <a:pt x="120" y="54"/>
                  </a:lnTo>
                  <a:lnTo>
                    <a:pt x="162" y="6"/>
                  </a:lnTo>
                  <a:lnTo>
                    <a:pt x="264" y="0"/>
                  </a:lnTo>
                  <a:lnTo>
                    <a:pt x="378" y="204"/>
                  </a:lnTo>
                  <a:lnTo>
                    <a:pt x="636" y="240"/>
                  </a:lnTo>
                  <a:lnTo>
                    <a:pt x="720" y="228"/>
                  </a:lnTo>
                  <a:lnTo>
                    <a:pt x="810" y="216"/>
                  </a:lnTo>
                  <a:lnTo>
                    <a:pt x="948" y="252"/>
                  </a:lnTo>
                  <a:lnTo>
                    <a:pt x="1026" y="300"/>
                  </a:lnTo>
                  <a:lnTo>
                    <a:pt x="984" y="408"/>
                  </a:lnTo>
                  <a:lnTo>
                    <a:pt x="1298" y="413"/>
                  </a:lnTo>
                  <a:lnTo>
                    <a:pt x="1317" y="587"/>
                  </a:lnTo>
                </a:path>
              </a:pathLst>
            </a:custGeom>
            <a:noFill/>
            <a:ln w="25400" cap="flat" cmpd="sng">
              <a:solidFill>
                <a:srgbClr val="008000"/>
              </a:solidFill>
              <a:prstDash val="solid"/>
              <a:round/>
              <a:headEnd type="none" w="med" len="med"/>
              <a:tailEnd type="none" w="med" len="med"/>
            </a:ln>
          </p:spPr>
          <p:txBody>
            <a:bodyPr/>
            <a:lstStyle/>
            <a:p>
              <a:endParaRPr lang="en-US" dirty="0"/>
            </a:p>
          </p:txBody>
        </p:sp>
        <p:sp>
          <p:nvSpPr>
            <p:cNvPr id="149" name="Rectangle 199"/>
            <p:cNvSpPr>
              <a:spLocks noChangeAspect="1" noChangeArrowheads="1"/>
            </p:cNvSpPr>
            <p:nvPr/>
          </p:nvSpPr>
          <p:spPr bwMode="auto">
            <a:xfrm>
              <a:off x="2903538" y="4514850"/>
              <a:ext cx="144462" cy="171450"/>
            </a:xfrm>
            <a:prstGeom prst="rect">
              <a:avLst/>
            </a:prstGeom>
            <a:solidFill>
              <a:srgbClr val="008000"/>
            </a:solidFill>
            <a:ln w="9525">
              <a:solidFill>
                <a:srgbClr val="008080"/>
              </a:solidFill>
              <a:miter lim="800000"/>
              <a:headEnd/>
              <a:tailEnd/>
            </a:ln>
          </p:spPr>
          <p:txBody>
            <a:bodyPr lIns="731492" tIns="18287" rIns="18287" bIns="18287">
              <a:spAutoFit/>
            </a:bodyPr>
            <a:lstStyle/>
            <a:p>
              <a:endParaRPr lang="en-US" dirty="0"/>
            </a:p>
          </p:txBody>
        </p:sp>
        <p:sp>
          <p:nvSpPr>
            <p:cNvPr id="150" name="Rectangle 200" descr="Outlined diamond"/>
            <p:cNvSpPr>
              <a:spLocks noChangeAspect="1" noChangeArrowheads="1"/>
            </p:cNvSpPr>
            <p:nvPr/>
          </p:nvSpPr>
          <p:spPr bwMode="auto">
            <a:xfrm>
              <a:off x="6283325" y="6245225"/>
              <a:ext cx="136525" cy="163513"/>
            </a:xfrm>
            <a:prstGeom prst="rect">
              <a:avLst/>
            </a:prstGeom>
            <a:pattFill prst="openDmnd">
              <a:fgClr>
                <a:srgbClr val="FF0000"/>
              </a:fgClr>
              <a:bgClr>
                <a:schemeClr val="bg1"/>
              </a:bgClr>
            </a:pattFill>
            <a:ln w="9525">
              <a:solidFill>
                <a:srgbClr val="969696"/>
              </a:solidFill>
              <a:prstDash val="dash"/>
              <a:miter lim="800000"/>
              <a:headEnd/>
              <a:tailEnd/>
            </a:ln>
          </p:spPr>
          <p:txBody>
            <a:bodyPr lIns="731492" tIns="18287" rIns="18287" bIns="18287">
              <a:spAutoFit/>
            </a:bodyPr>
            <a:lstStyle/>
            <a:p>
              <a:endParaRPr lang="en-US" dirty="0"/>
            </a:p>
          </p:txBody>
        </p:sp>
        <p:sp>
          <p:nvSpPr>
            <p:cNvPr id="151" name="Freeform 201"/>
            <p:cNvSpPr>
              <a:spLocks/>
            </p:cNvSpPr>
            <p:nvPr/>
          </p:nvSpPr>
          <p:spPr bwMode="auto">
            <a:xfrm>
              <a:off x="871538" y="163513"/>
              <a:ext cx="569912" cy="2187575"/>
            </a:xfrm>
            <a:custGeom>
              <a:avLst/>
              <a:gdLst>
                <a:gd name="T0" fmla="*/ 519275 w 574"/>
                <a:gd name="T1" fmla="*/ 2187575 h 1837"/>
                <a:gd name="T2" fmla="*/ 569912 w 574"/>
                <a:gd name="T3" fmla="*/ 1455208 h 1837"/>
                <a:gd name="T4" fmla="*/ 280984 w 574"/>
                <a:gd name="T5" fmla="*/ 893131 h 1837"/>
                <a:gd name="T6" fmla="*/ 162832 w 574"/>
                <a:gd name="T7" fmla="*/ 631146 h 1837"/>
                <a:gd name="T8" fmla="*/ 81416 w 574"/>
                <a:gd name="T9" fmla="*/ 391787 h 1837"/>
                <a:gd name="T10" fmla="*/ 0 w 574"/>
                <a:gd name="T11" fmla="*/ 0 h 1837"/>
                <a:gd name="T12" fmla="*/ 0 60000 65536"/>
                <a:gd name="T13" fmla="*/ 0 60000 65536"/>
                <a:gd name="T14" fmla="*/ 0 60000 65536"/>
                <a:gd name="T15" fmla="*/ 0 60000 65536"/>
                <a:gd name="T16" fmla="*/ 0 60000 65536"/>
                <a:gd name="T17" fmla="*/ 0 60000 65536"/>
                <a:gd name="T18" fmla="*/ 0 w 574"/>
                <a:gd name="T19" fmla="*/ 0 h 1837"/>
                <a:gd name="T20" fmla="*/ 574 w 574"/>
                <a:gd name="T21" fmla="*/ 1837 h 1837"/>
              </a:gdLst>
              <a:ahLst/>
              <a:cxnLst>
                <a:cxn ang="T12">
                  <a:pos x="T0" y="T1"/>
                </a:cxn>
                <a:cxn ang="T13">
                  <a:pos x="T2" y="T3"/>
                </a:cxn>
                <a:cxn ang="T14">
                  <a:pos x="T4" y="T5"/>
                </a:cxn>
                <a:cxn ang="T15">
                  <a:pos x="T6" y="T7"/>
                </a:cxn>
                <a:cxn ang="T16">
                  <a:pos x="T8" y="T9"/>
                </a:cxn>
                <a:cxn ang="T17">
                  <a:pos x="T10" y="T11"/>
                </a:cxn>
              </a:cxnLst>
              <a:rect l="T18" t="T19" r="T20" b="T21"/>
              <a:pathLst>
                <a:path w="574" h="1837">
                  <a:moveTo>
                    <a:pt x="523" y="1837"/>
                  </a:moveTo>
                  <a:lnTo>
                    <a:pt x="574" y="1222"/>
                  </a:lnTo>
                  <a:lnTo>
                    <a:pt x="283" y="750"/>
                  </a:lnTo>
                  <a:lnTo>
                    <a:pt x="164" y="530"/>
                  </a:lnTo>
                  <a:lnTo>
                    <a:pt x="82" y="329"/>
                  </a:lnTo>
                  <a:lnTo>
                    <a:pt x="0" y="0"/>
                  </a:lnTo>
                </a:path>
              </a:pathLst>
            </a:custGeom>
            <a:noFill/>
            <a:ln w="38100">
              <a:solidFill>
                <a:srgbClr val="008000"/>
              </a:solidFill>
              <a:round/>
              <a:headEnd type="none" w="med" len="med"/>
              <a:tailEnd type="stealth" w="med" len="lg"/>
            </a:ln>
          </p:spPr>
          <p:txBody>
            <a:bodyPr/>
            <a:lstStyle/>
            <a:p>
              <a:endParaRPr lang="en-US" dirty="0"/>
            </a:p>
          </p:txBody>
        </p:sp>
        <p:sp>
          <p:nvSpPr>
            <p:cNvPr id="152" name="Text Box 202"/>
            <p:cNvSpPr txBox="1">
              <a:spLocks noChangeArrowheads="1"/>
            </p:cNvSpPr>
            <p:nvPr/>
          </p:nvSpPr>
          <p:spPr bwMode="auto">
            <a:xfrm>
              <a:off x="1666875" y="171450"/>
              <a:ext cx="762000" cy="298450"/>
            </a:xfrm>
            <a:prstGeom prst="rect">
              <a:avLst/>
            </a:prstGeom>
            <a:noFill/>
            <a:ln w="9525">
              <a:noFill/>
              <a:miter lim="800000"/>
              <a:headEnd/>
              <a:tailEnd/>
            </a:ln>
          </p:spPr>
          <p:txBody>
            <a:bodyPr lIns="61539" tIns="30770" rIns="61539" bIns="30770">
              <a:spAutoFit/>
            </a:bodyPr>
            <a:lstStyle/>
            <a:p>
              <a:pPr>
                <a:spcBef>
                  <a:spcPct val="50000"/>
                </a:spcBef>
              </a:pPr>
              <a:r>
                <a:rPr lang="en-US" sz="700" i="1" dirty="0"/>
                <a:t>Four 230 kV lines to SCE</a:t>
              </a:r>
            </a:p>
          </p:txBody>
        </p:sp>
        <p:sp>
          <p:nvSpPr>
            <p:cNvPr id="153" name="Line 203"/>
            <p:cNvSpPr>
              <a:spLocks noChangeShapeType="1"/>
            </p:cNvSpPr>
            <p:nvPr/>
          </p:nvSpPr>
          <p:spPr bwMode="auto">
            <a:xfrm flipH="1">
              <a:off x="952500" y="285750"/>
              <a:ext cx="714375" cy="0"/>
            </a:xfrm>
            <a:prstGeom prst="line">
              <a:avLst/>
            </a:prstGeom>
            <a:noFill/>
            <a:ln w="9525">
              <a:solidFill>
                <a:schemeClr val="tx1"/>
              </a:solidFill>
              <a:prstDash val="dash"/>
              <a:round/>
              <a:headEnd/>
              <a:tailEnd type="triangle" w="med" len="med"/>
            </a:ln>
          </p:spPr>
          <p:txBody>
            <a:bodyPr/>
            <a:lstStyle/>
            <a:p>
              <a:endParaRPr lang="en-US" dirty="0"/>
            </a:p>
          </p:txBody>
        </p:sp>
        <p:sp>
          <p:nvSpPr>
            <p:cNvPr id="154" name="Oval 211"/>
            <p:cNvSpPr>
              <a:spLocks noChangeAspect="1" noChangeArrowheads="1"/>
            </p:cNvSpPr>
            <p:nvPr/>
          </p:nvSpPr>
          <p:spPr bwMode="auto">
            <a:xfrm>
              <a:off x="2481263" y="2271713"/>
              <a:ext cx="28575" cy="34925"/>
            </a:xfrm>
            <a:prstGeom prst="ellipse">
              <a:avLst/>
            </a:prstGeom>
            <a:solidFill>
              <a:srgbClr val="C0C0C0"/>
            </a:solidFill>
            <a:ln w="9525">
              <a:noFill/>
              <a:round/>
              <a:headEnd/>
              <a:tailEnd/>
            </a:ln>
          </p:spPr>
          <p:txBody>
            <a:bodyPr wrap="none" anchor="ctr"/>
            <a:lstStyle/>
            <a:p>
              <a:endParaRPr lang="en-US" dirty="0"/>
            </a:p>
          </p:txBody>
        </p:sp>
        <p:sp>
          <p:nvSpPr>
            <p:cNvPr id="155" name="Rectangle 213"/>
            <p:cNvSpPr>
              <a:spLocks noChangeAspect="1" noChangeArrowheads="1"/>
            </p:cNvSpPr>
            <p:nvPr/>
          </p:nvSpPr>
          <p:spPr bwMode="auto">
            <a:xfrm>
              <a:off x="666750" y="742950"/>
              <a:ext cx="114300" cy="136525"/>
            </a:xfrm>
            <a:prstGeom prst="rect">
              <a:avLst/>
            </a:prstGeom>
            <a:solidFill>
              <a:srgbClr val="FF0000"/>
            </a:solidFill>
            <a:ln w="9525">
              <a:solidFill>
                <a:schemeClr val="tx1"/>
              </a:solidFill>
              <a:miter lim="800000"/>
              <a:headEnd/>
              <a:tailEnd/>
            </a:ln>
          </p:spPr>
          <p:txBody>
            <a:bodyPr lIns="731492" tIns="18287" rIns="18287" bIns="18287">
              <a:spAutoFit/>
            </a:bodyPr>
            <a:lstStyle/>
            <a:p>
              <a:endParaRPr lang="en-US" dirty="0"/>
            </a:p>
          </p:txBody>
        </p:sp>
        <p:grpSp>
          <p:nvGrpSpPr>
            <p:cNvPr id="156" name="Group 216"/>
            <p:cNvGrpSpPr>
              <a:grpSpLocks/>
            </p:cNvGrpSpPr>
            <p:nvPr/>
          </p:nvGrpSpPr>
          <p:grpSpPr bwMode="auto">
            <a:xfrm>
              <a:off x="1143000" y="2228850"/>
              <a:ext cx="428625" cy="241300"/>
              <a:chOff x="-1488" y="3326"/>
              <a:chExt cx="1129" cy="621"/>
            </a:xfrm>
          </p:grpSpPr>
          <p:sp>
            <p:nvSpPr>
              <p:cNvPr id="909" name="Freeform 217"/>
              <p:cNvSpPr>
                <a:spLocks/>
              </p:cNvSpPr>
              <p:nvPr/>
            </p:nvSpPr>
            <p:spPr bwMode="auto">
              <a:xfrm>
                <a:off x="-1254" y="3393"/>
                <a:ext cx="793" cy="554"/>
              </a:xfrm>
              <a:custGeom>
                <a:avLst/>
                <a:gdLst>
                  <a:gd name="T0" fmla="*/ 707 w 1585"/>
                  <a:gd name="T1" fmla="*/ 285 h 1108"/>
                  <a:gd name="T2" fmla="*/ 688 w 1585"/>
                  <a:gd name="T3" fmla="*/ 266 h 1108"/>
                  <a:gd name="T4" fmla="*/ 659 w 1585"/>
                  <a:gd name="T5" fmla="*/ 224 h 1108"/>
                  <a:gd name="T6" fmla="*/ 632 w 1585"/>
                  <a:gd name="T7" fmla="*/ 162 h 1108"/>
                  <a:gd name="T8" fmla="*/ 620 w 1585"/>
                  <a:gd name="T9" fmla="*/ 81 h 1108"/>
                  <a:gd name="T10" fmla="*/ 625 w 1585"/>
                  <a:gd name="T11" fmla="*/ 31 h 1108"/>
                  <a:gd name="T12" fmla="*/ 624 w 1585"/>
                  <a:gd name="T13" fmla="*/ 19 h 1108"/>
                  <a:gd name="T14" fmla="*/ 617 w 1585"/>
                  <a:gd name="T15" fmla="*/ 12 h 1108"/>
                  <a:gd name="T16" fmla="*/ 601 w 1585"/>
                  <a:gd name="T17" fmla="*/ 7 h 1108"/>
                  <a:gd name="T18" fmla="*/ 571 w 1585"/>
                  <a:gd name="T19" fmla="*/ 1 h 1108"/>
                  <a:gd name="T20" fmla="*/ 540 w 1585"/>
                  <a:gd name="T21" fmla="*/ 0 h 1108"/>
                  <a:gd name="T22" fmla="*/ 514 w 1585"/>
                  <a:gd name="T23" fmla="*/ 4 h 1108"/>
                  <a:gd name="T24" fmla="*/ 492 w 1585"/>
                  <a:gd name="T25" fmla="*/ 11 h 1108"/>
                  <a:gd name="T26" fmla="*/ 478 w 1585"/>
                  <a:gd name="T27" fmla="*/ 17 h 1108"/>
                  <a:gd name="T28" fmla="*/ 474 w 1585"/>
                  <a:gd name="T29" fmla="*/ 32 h 1108"/>
                  <a:gd name="T30" fmla="*/ 468 w 1585"/>
                  <a:gd name="T31" fmla="*/ 109 h 1108"/>
                  <a:gd name="T32" fmla="*/ 463 w 1585"/>
                  <a:gd name="T33" fmla="*/ 155 h 1108"/>
                  <a:gd name="T34" fmla="*/ 451 w 1585"/>
                  <a:gd name="T35" fmla="*/ 186 h 1108"/>
                  <a:gd name="T36" fmla="*/ 435 w 1585"/>
                  <a:gd name="T37" fmla="*/ 217 h 1108"/>
                  <a:gd name="T38" fmla="*/ 425 w 1585"/>
                  <a:gd name="T39" fmla="*/ 236 h 1108"/>
                  <a:gd name="T40" fmla="*/ 421 w 1585"/>
                  <a:gd name="T41" fmla="*/ 235 h 1108"/>
                  <a:gd name="T42" fmla="*/ 407 w 1585"/>
                  <a:gd name="T43" fmla="*/ 209 h 1108"/>
                  <a:gd name="T44" fmla="*/ 389 w 1585"/>
                  <a:gd name="T45" fmla="*/ 169 h 1108"/>
                  <a:gd name="T46" fmla="*/ 376 w 1585"/>
                  <a:gd name="T47" fmla="*/ 129 h 1108"/>
                  <a:gd name="T48" fmla="*/ 374 w 1585"/>
                  <a:gd name="T49" fmla="*/ 80 h 1108"/>
                  <a:gd name="T50" fmla="*/ 378 w 1585"/>
                  <a:gd name="T51" fmla="*/ 34 h 1108"/>
                  <a:gd name="T52" fmla="*/ 376 w 1585"/>
                  <a:gd name="T53" fmla="*/ 21 h 1108"/>
                  <a:gd name="T54" fmla="*/ 372 w 1585"/>
                  <a:gd name="T55" fmla="*/ 16 h 1108"/>
                  <a:gd name="T56" fmla="*/ 358 w 1585"/>
                  <a:gd name="T57" fmla="*/ 10 h 1108"/>
                  <a:gd name="T58" fmla="*/ 326 w 1585"/>
                  <a:gd name="T59" fmla="*/ 4 h 1108"/>
                  <a:gd name="T60" fmla="*/ 291 w 1585"/>
                  <a:gd name="T61" fmla="*/ 3 h 1108"/>
                  <a:gd name="T62" fmla="*/ 267 w 1585"/>
                  <a:gd name="T63" fmla="*/ 10 h 1108"/>
                  <a:gd name="T64" fmla="*/ 243 w 1585"/>
                  <a:gd name="T65" fmla="*/ 21 h 1108"/>
                  <a:gd name="T66" fmla="*/ 227 w 1585"/>
                  <a:gd name="T67" fmla="*/ 30 h 1108"/>
                  <a:gd name="T68" fmla="*/ 225 w 1585"/>
                  <a:gd name="T69" fmla="*/ 34 h 1108"/>
                  <a:gd name="T70" fmla="*/ 227 w 1585"/>
                  <a:gd name="T71" fmla="*/ 57 h 1108"/>
                  <a:gd name="T72" fmla="*/ 228 w 1585"/>
                  <a:gd name="T73" fmla="*/ 92 h 1108"/>
                  <a:gd name="T74" fmla="*/ 228 w 1585"/>
                  <a:gd name="T75" fmla="*/ 124 h 1108"/>
                  <a:gd name="T76" fmla="*/ 215 w 1585"/>
                  <a:gd name="T77" fmla="*/ 160 h 1108"/>
                  <a:gd name="T78" fmla="*/ 195 w 1585"/>
                  <a:gd name="T79" fmla="*/ 208 h 1108"/>
                  <a:gd name="T80" fmla="*/ 176 w 1585"/>
                  <a:gd name="T81" fmla="*/ 252 h 1108"/>
                  <a:gd name="T82" fmla="*/ 164 w 1585"/>
                  <a:gd name="T83" fmla="*/ 281 h 1108"/>
                  <a:gd name="T84" fmla="*/ 0 w 1585"/>
                  <a:gd name="T85" fmla="*/ 284 h 1108"/>
                  <a:gd name="T86" fmla="*/ 523 w 1585"/>
                  <a:gd name="T87" fmla="*/ 554 h 1108"/>
                  <a:gd name="T88" fmla="*/ 710 w 1585"/>
                  <a:gd name="T89" fmla="*/ 287 h 1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5"/>
                  <a:gd name="T136" fmla="*/ 0 h 1108"/>
                  <a:gd name="T137" fmla="*/ 1585 w 1585"/>
                  <a:gd name="T138" fmla="*/ 1108 h 1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5" h="1108">
                    <a:moveTo>
                      <a:pt x="1420" y="575"/>
                    </a:moveTo>
                    <a:lnTo>
                      <a:pt x="1414" y="570"/>
                    </a:lnTo>
                    <a:lnTo>
                      <a:pt x="1398" y="555"/>
                    </a:lnTo>
                    <a:lnTo>
                      <a:pt x="1375" y="531"/>
                    </a:lnTo>
                    <a:lnTo>
                      <a:pt x="1347" y="495"/>
                    </a:lnTo>
                    <a:lnTo>
                      <a:pt x="1317" y="449"/>
                    </a:lnTo>
                    <a:lnTo>
                      <a:pt x="1290" y="391"/>
                    </a:lnTo>
                    <a:lnTo>
                      <a:pt x="1264" y="324"/>
                    </a:lnTo>
                    <a:lnTo>
                      <a:pt x="1246" y="243"/>
                    </a:lnTo>
                    <a:lnTo>
                      <a:pt x="1239" y="162"/>
                    </a:lnTo>
                    <a:lnTo>
                      <a:pt x="1242" y="102"/>
                    </a:lnTo>
                    <a:lnTo>
                      <a:pt x="1249" y="62"/>
                    </a:lnTo>
                    <a:lnTo>
                      <a:pt x="1251" y="43"/>
                    </a:lnTo>
                    <a:lnTo>
                      <a:pt x="1247" y="38"/>
                    </a:lnTo>
                    <a:lnTo>
                      <a:pt x="1241" y="32"/>
                    </a:lnTo>
                    <a:lnTo>
                      <a:pt x="1233" y="25"/>
                    </a:lnTo>
                    <a:lnTo>
                      <a:pt x="1219" y="19"/>
                    </a:lnTo>
                    <a:lnTo>
                      <a:pt x="1201" y="14"/>
                    </a:lnTo>
                    <a:lnTo>
                      <a:pt x="1176" y="8"/>
                    </a:lnTo>
                    <a:lnTo>
                      <a:pt x="1142" y="3"/>
                    </a:lnTo>
                    <a:lnTo>
                      <a:pt x="1101" y="0"/>
                    </a:lnTo>
                    <a:lnTo>
                      <a:pt x="1079" y="0"/>
                    </a:lnTo>
                    <a:lnTo>
                      <a:pt x="1054" y="3"/>
                    </a:lnTo>
                    <a:lnTo>
                      <a:pt x="1028" y="9"/>
                    </a:lnTo>
                    <a:lnTo>
                      <a:pt x="1005" y="16"/>
                    </a:lnTo>
                    <a:lnTo>
                      <a:pt x="983" y="23"/>
                    </a:lnTo>
                    <a:lnTo>
                      <a:pt x="966" y="29"/>
                    </a:lnTo>
                    <a:lnTo>
                      <a:pt x="955" y="33"/>
                    </a:lnTo>
                    <a:lnTo>
                      <a:pt x="950" y="34"/>
                    </a:lnTo>
                    <a:lnTo>
                      <a:pt x="948" y="64"/>
                    </a:lnTo>
                    <a:lnTo>
                      <a:pt x="942" y="135"/>
                    </a:lnTo>
                    <a:lnTo>
                      <a:pt x="935" y="218"/>
                    </a:lnTo>
                    <a:lnTo>
                      <a:pt x="929" y="283"/>
                    </a:lnTo>
                    <a:lnTo>
                      <a:pt x="925" y="310"/>
                    </a:lnTo>
                    <a:lnTo>
                      <a:pt x="914" y="341"/>
                    </a:lnTo>
                    <a:lnTo>
                      <a:pt x="902" y="373"/>
                    </a:lnTo>
                    <a:lnTo>
                      <a:pt x="885" y="405"/>
                    </a:lnTo>
                    <a:lnTo>
                      <a:pt x="870" y="434"/>
                    </a:lnTo>
                    <a:lnTo>
                      <a:pt x="858" y="457"/>
                    </a:lnTo>
                    <a:lnTo>
                      <a:pt x="849" y="473"/>
                    </a:lnTo>
                    <a:lnTo>
                      <a:pt x="845" y="479"/>
                    </a:lnTo>
                    <a:lnTo>
                      <a:pt x="841" y="471"/>
                    </a:lnTo>
                    <a:lnTo>
                      <a:pt x="830" y="450"/>
                    </a:lnTo>
                    <a:lnTo>
                      <a:pt x="814" y="418"/>
                    </a:lnTo>
                    <a:lnTo>
                      <a:pt x="797" y="380"/>
                    </a:lnTo>
                    <a:lnTo>
                      <a:pt x="778" y="338"/>
                    </a:lnTo>
                    <a:lnTo>
                      <a:pt x="762" y="297"/>
                    </a:lnTo>
                    <a:lnTo>
                      <a:pt x="752" y="258"/>
                    </a:lnTo>
                    <a:lnTo>
                      <a:pt x="747" y="227"/>
                    </a:lnTo>
                    <a:lnTo>
                      <a:pt x="748" y="160"/>
                    </a:lnTo>
                    <a:lnTo>
                      <a:pt x="753" y="106"/>
                    </a:lnTo>
                    <a:lnTo>
                      <a:pt x="755" y="67"/>
                    </a:lnTo>
                    <a:lnTo>
                      <a:pt x="754" y="47"/>
                    </a:lnTo>
                    <a:lnTo>
                      <a:pt x="752" y="43"/>
                    </a:lnTo>
                    <a:lnTo>
                      <a:pt x="750" y="38"/>
                    </a:lnTo>
                    <a:lnTo>
                      <a:pt x="744" y="32"/>
                    </a:lnTo>
                    <a:lnTo>
                      <a:pt x="733" y="26"/>
                    </a:lnTo>
                    <a:lnTo>
                      <a:pt x="716" y="21"/>
                    </a:lnTo>
                    <a:lnTo>
                      <a:pt x="690" y="15"/>
                    </a:lnTo>
                    <a:lnTo>
                      <a:pt x="652" y="9"/>
                    </a:lnTo>
                    <a:lnTo>
                      <a:pt x="601" y="5"/>
                    </a:lnTo>
                    <a:lnTo>
                      <a:pt x="581" y="6"/>
                    </a:lnTo>
                    <a:lnTo>
                      <a:pt x="558" y="11"/>
                    </a:lnTo>
                    <a:lnTo>
                      <a:pt x="534" y="21"/>
                    </a:lnTo>
                    <a:lnTo>
                      <a:pt x="509" y="31"/>
                    </a:lnTo>
                    <a:lnTo>
                      <a:pt x="486" y="43"/>
                    </a:lnTo>
                    <a:lnTo>
                      <a:pt x="466" y="53"/>
                    </a:lnTo>
                    <a:lnTo>
                      <a:pt x="454" y="60"/>
                    </a:lnTo>
                    <a:lnTo>
                      <a:pt x="449" y="62"/>
                    </a:lnTo>
                    <a:lnTo>
                      <a:pt x="450" y="68"/>
                    </a:lnTo>
                    <a:lnTo>
                      <a:pt x="452" y="84"/>
                    </a:lnTo>
                    <a:lnTo>
                      <a:pt x="454" y="114"/>
                    </a:lnTo>
                    <a:lnTo>
                      <a:pt x="455" y="155"/>
                    </a:lnTo>
                    <a:lnTo>
                      <a:pt x="456" y="185"/>
                    </a:lnTo>
                    <a:lnTo>
                      <a:pt x="457" y="216"/>
                    </a:lnTo>
                    <a:lnTo>
                      <a:pt x="455" y="248"/>
                    </a:lnTo>
                    <a:lnTo>
                      <a:pt x="447" y="279"/>
                    </a:lnTo>
                    <a:lnTo>
                      <a:pt x="429" y="321"/>
                    </a:lnTo>
                    <a:lnTo>
                      <a:pt x="411" y="367"/>
                    </a:lnTo>
                    <a:lnTo>
                      <a:pt x="390" y="417"/>
                    </a:lnTo>
                    <a:lnTo>
                      <a:pt x="369" y="463"/>
                    </a:lnTo>
                    <a:lnTo>
                      <a:pt x="352" y="505"/>
                    </a:lnTo>
                    <a:lnTo>
                      <a:pt x="337" y="539"/>
                    </a:lnTo>
                    <a:lnTo>
                      <a:pt x="327" y="562"/>
                    </a:lnTo>
                    <a:lnTo>
                      <a:pt x="323" y="570"/>
                    </a:lnTo>
                    <a:lnTo>
                      <a:pt x="0" y="568"/>
                    </a:lnTo>
                    <a:lnTo>
                      <a:pt x="298" y="862"/>
                    </a:lnTo>
                    <a:lnTo>
                      <a:pt x="1046" y="1108"/>
                    </a:lnTo>
                    <a:lnTo>
                      <a:pt x="1585" y="575"/>
                    </a:lnTo>
                    <a:lnTo>
                      <a:pt x="1420" y="575"/>
                    </a:lnTo>
                    <a:close/>
                  </a:path>
                </a:pathLst>
              </a:custGeom>
              <a:solidFill>
                <a:srgbClr val="DDDDBF"/>
              </a:solidFill>
              <a:ln w="9525">
                <a:noFill/>
                <a:round/>
                <a:headEnd/>
                <a:tailEnd/>
              </a:ln>
            </p:spPr>
            <p:txBody>
              <a:bodyPr/>
              <a:lstStyle/>
              <a:p>
                <a:endParaRPr lang="en-US" dirty="0"/>
              </a:p>
            </p:txBody>
          </p:sp>
          <p:sp>
            <p:nvSpPr>
              <p:cNvPr id="910" name="Freeform 218"/>
              <p:cNvSpPr>
                <a:spLocks/>
              </p:cNvSpPr>
              <p:nvPr/>
            </p:nvSpPr>
            <p:spPr bwMode="auto">
              <a:xfrm>
                <a:off x="-719" y="3407"/>
                <a:ext cx="171" cy="277"/>
              </a:xfrm>
              <a:custGeom>
                <a:avLst/>
                <a:gdLst>
                  <a:gd name="T0" fmla="*/ 143 w 341"/>
                  <a:gd name="T1" fmla="*/ 276 h 552"/>
                  <a:gd name="T2" fmla="*/ 133 w 341"/>
                  <a:gd name="T3" fmla="*/ 267 h 552"/>
                  <a:gd name="T4" fmla="*/ 111 w 341"/>
                  <a:gd name="T5" fmla="*/ 238 h 552"/>
                  <a:gd name="T6" fmla="*/ 85 w 341"/>
                  <a:gd name="T7" fmla="*/ 188 h 552"/>
                  <a:gd name="T8" fmla="*/ 66 w 341"/>
                  <a:gd name="T9" fmla="*/ 116 h 552"/>
                  <a:gd name="T10" fmla="*/ 66 w 341"/>
                  <a:gd name="T11" fmla="*/ 47 h 552"/>
                  <a:gd name="T12" fmla="*/ 70 w 341"/>
                  <a:gd name="T13" fmla="*/ 16 h 552"/>
                  <a:gd name="T14" fmla="*/ 59 w 341"/>
                  <a:gd name="T15" fmla="*/ 5 h 552"/>
                  <a:gd name="T16" fmla="*/ 36 w 341"/>
                  <a:gd name="T17" fmla="*/ 1 h 552"/>
                  <a:gd name="T18" fmla="*/ 14 w 341"/>
                  <a:gd name="T19" fmla="*/ 0 h 552"/>
                  <a:gd name="T20" fmla="*/ 4 w 341"/>
                  <a:gd name="T21" fmla="*/ 1 h 552"/>
                  <a:gd name="T22" fmla="*/ 8 w 341"/>
                  <a:gd name="T23" fmla="*/ 2 h 552"/>
                  <a:gd name="T24" fmla="*/ 15 w 341"/>
                  <a:gd name="T25" fmla="*/ 6 h 552"/>
                  <a:gd name="T26" fmla="*/ 21 w 341"/>
                  <a:gd name="T27" fmla="*/ 16 h 552"/>
                  <a:gd name="T28" fmla="*/ 23 w 341"/>
                  <a:gd name="T29" fmla="*/ 33 h 552"/>
                  <a:gd name="T30" fmla="*/ 19 w 341"/>
                  <a:gd name="T31" fmla="*/ 45 h 552"/>
                  <a:gd name="T32" fmla="*/ 11 w 341"/>
                  <a:gd name="T33" fmla="*/ 55 h 552"/>
                  <a:gd name="T34" fmla="*/ 4 w 341"/>
                  <a:gd name="T35" fmla="*/ 62 h 552"/>
                  <a:gd name="T36" fmla="*/ 0 w 341"/>
                  <a:gd name="T37" fmla="*/ 64 h 552"/>
                  <a:gd name="T38" fmla="*/ 5 w 341"/>
                  <a:gd name="T39" fmla="*/ 64 h 552"/>
                  <a:gd name="T40" fmla="*/ 15 w 341"/>
                  <a:gd name="T41" fmla="*/ 66 h 552"/>
                  <a:gd name="T42" fmla="*/ 24 w 341"/>
                  <a:gd name="T43" fmla="*/ 75 h 552"/>
                  <a:gd name="T44" fmla="*/ 26 w 341"/>
                  <a:gd name="T45" fmla="*/ 95 h 552"/>
                  <a:gd name="T46" fmla="*/ 22 w 341"/>
                  <a:gd name="T47" fmla="*/ 104 h 552"/>
                  <a:gd name="T48" fmla="*/ 14 w 341"/>
                  <a:gd name="T49" fmla="*/ 115 h 552"/>
                  <a:gd name="T50" fmla="*/ 6 w 341"/>
                  <a:gd name="T51" fmla="*/ 123 h 552"/>
                  <a:gd name="T52" fmla="*/ 3 w 341"/>
                  <a:gd name="T53" fmla="*/ 127 h 552"/>
                  <a:gd name="T54" fmla="*/ 8 w 341"/>
                  <a:gd name="T55" fmla="*/ 128 h 552"/>
                  <a:gd name="T56" fmla="*/ 20 w 341"/>
                  <a:gd name="T57" fmla="*/ 132 h 552"/>
                  <a:gd name="T58" fmla="*/ 31 w 341"/>
                  <a:gd name="T59" fmla="*/ 144 h 552"/>
                  <a:gd name="T60" fmla="*/ 35 w 341"/>
                  <a:gd name="T61" fmla="*/ 163 h 552"/>
                  <a:gd name="T62" fmla="*/ 30 w 341"/>
                  <a:gd name="T63" fmla="*/ 181 h 552"/>
                  <a:gd name="T64" fmla="*/ 20 w 341"/>
                  <a:gd name="T65" fmla="*/ 191 h 552"/>
                  <a:gd name="T66" fmla="*/ 11 w 341"/>
                  <a:gd name="T67" fmla="*/ 195 h 552"/>
                  <a:gd name="T68" fmla="*/ 7 w 341"/>
                  <a:gd name="T69" fmla="*/ 196 h 552"/>
                  <a:gd name="T70" fmla="*/ 13 w 341"/>
                  <a:gd name="T71" fmla="*/ 197 h 552"/>
                  <a:gd name="T72" fmla="*/ 28 w 341"/>
                  <a:gd name="T73" fmla="*/ 203 h 552"/>
                  <a:gd name="T74" fmla="*/ 43 w 341"/>
                  <a:gd name="T75" fmla="*/ 214 h 552"/>
                  <a:gd name="T76" fmla="*/ 53 w 341"/>
                  <a:gd name="T77" fmla="*/ 231 h 552"/>
                  <a:gd name="T78" fmla="*/ 50 w 341"/>
                  <a:gd name="T79" fmla="*/ 250 h 552"/>
                  <a:gd name="T80" fmla="*/ 40 w 341"/>
                  <a:gd name="T81" fmla="*/ 264 h 552"/>
                  <a:gd name="T82" fmla="*/ 30 w 341"/>
                  <a:gd name="T83" fmla="*/ 272 h 552"/>
                  <a:gd name="T84" fmla="*/ 25 w 341"/>
                  <a:gd name="T85" fmla="*/ 275 h 552"/>
                  <a:gd name="T86" fmla="*/ 170 w 341"/>
                  <a:gd name="T87" fmla="*/ 276 h 552"/>
                  <a:gd name="T88" fmla="*/ 169 w 341"/>
                  <a:gd name="T89" fmla="*/ 276 h 5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552"/>
                  <a:gd name="T137" fmla="*/ 341 w 341"/>
                  <a:gd name="T138" fmla="*/ 552 h 5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552">
                    <a:moveTo>
                      <a:pt x="338" y="550"/>
                    </a:moveTo>
                    <a:lnTo>
                      <a:pt x="285" y="550"/>
                    </a:lnTo>
                    <a:lnTo>
                      <a:pt x="281" y="545"/>
                    </a:lnTo>
                    <a:lnTo>
                      <a:pt x="266" y="532"/>
                    </a:lnTo>
                    <a:lnTo>
                      <a:pt x="246" y="507"/>
                    </a:lnTo>
                    <a:lnTo>
                      <a:pt x="222" y="474"/>
                    </a:lnTo>
                    <a:lnTo>
                      <a:pt x="196" y="429"/>
                    </a:lnTo>
                    <a:lnTo>
                      <a:pt x="170" y="375"/>
                    </a:lnTo>
                    <a:lnTo>
                      <a:pt x="148" y="309"/>
                    </a:lnTo>
                    <a:lnTo>
                      <a:pt x="132" y="232"/>
                    </a:lnTo>
                    <a:lnTo>
                      <a:pt x="126" y="154"/>
                    </a:lnTo>
                    <a:lnTo>
                      <a:pt x="131" y="94"/>
                    </a:lnTo>
                    <a:lnTo>
                      <a:pt x="138" y="54"/>
                    </a:lnTo>
                    <a:lnTo>
                      <a:pt x="140" y="32"/>
                    </a:lnTo>
                    <a:lnTo>
                      <a:pt x="132" y="19"/>
                    </a:lnTo>
                    <a:lnTo>
                      <a:pt x="117" y="10"/>
                    </a:lnTo>
                    <a:lnTo>
                      <a:pt x="95" y="5"/>
                    </a:lnTo>
                    <a:lnTo>
                      <a:pt x="71" y="2"/>
                    </a:lnTo>
                    <a:lnTo>
                      <a:pt x="48" y="1"/>
                    </a:lnTo>
                    <a:lnTo>
                      <a:pt x="27" y="0"/>
                    </a:lnTo>
                    <a:lnTo>
                      <a:pt x="14" y="1"/>
                    </a:lnTo>
                    <a:lnTo>
                      <a:pt x="8" y="1"/>
                    </a:lnTo>
                    <a:lnTo>
                      <a:pt x="10" y="1"/>
                    </a:lnTo>
                    <a:lnTo>
                      <a:pt x="15" y="3"/>
                    </a:lnTo>
                    <a:lnTo>
                      <a:pt x="20" y="6"/>
                    </a:lnTo>
                    <a:lnTo>
                      <a:pt x="29" y="12"/>
                    </a:lnTo>
                    <a:lnTo>
                      <a:pt x="35" y="20"/>
                    </a:lnTo>
                    <a:lnTo>
                      <a:pt x="42" y="32"/>
                    </a:lnTo>
                    <a:lnTo>
                      <a:pt x="46" y="47"/>
                    </a:lnTo>
                    <a:lnTo>
                      <a:pt x="46" y="66"/>
                    </a:lnTo>
                    <a:lnTo>
                      <a:pt x="43" y="78"/>
                    </a:lnTo>
                    <a:lnTo>
                      <a:pt x="38" y="89"/>
                    </a:lnTo>
                    <a:lnTo>
                      <a:pt x="30" y="100"/>
                    </a:lnTo>
                    <a:lnTo>
                      <a:pt x="22" y="109"/>
                    </a:lnTo>
                    <a:lnTo>
                      <a:pt x="14" y="116"/>
                    </a:lnTo>
                    <a:lnTo>
                      <a:pt x="7" y="123"/>
                    </a:lnTo>
                    <a:lnTo>
                      <a:pt x="2" y="126"/>
                    </a:lnTo>
                    <a:lnTo>
                      <a:pt x="0" y="127"/>
                    </a:lnTo>
                    <a:lnTo>
                      <a:pt x="2" y="127"/>
                    </a:lnTo>
                    <a:lnTo>
                      <a:pt x="9" y="127"/>
                    </a:lnTo>
                    <a:lnTo>
                      <a:pt x="18" y="127"/>
                    </a:lnTo>
                    <a:lnTo>
                      <a:pt x="29" y="131"/>
                    </a:lnTo>
                    <a:lnTo>
                      <a:pt x="38" y="138"/>
                    </a:lnTo>
                    <a:lnTo>
                      <a:pt x="47" y="149"/>
                    </a:lnTo>
                    <a:lnTo>
                      <a:pt x="52" y="167"/>
                    </a:lnTo>
                    <a:lnTo>
                      <a:pt x="52" y="190"/>
                    </a:lnTo>
                    <a:lnTo>
                      <a:pt x="49" y="199"/>
                    </a:lnTo>
                    <a:lnTo>
                      <a:pt x="43" y="208"/>
                    </a:lnTo>
                    <a:lnTo>
                      <a:pt x="35" y="218"/>
                    </a:lnTo>
                    <a:lnTo>
                      <a:pt x="27" y="229"/>
                    </a:lnTo>
                    <a:lnTo>
                      <a:pt x="19" y="238"/>
                    </a:lnTo>
                    <a:lnTo>
                      <a:pt x="12" y="246"/>
                    </a:lnTo>
                    <a:lnTo>
                      <a:pt x="8" y="251"/>
                    </a:lnTo>
                    <a:lnTo>
                      <a:pt x="5" y="253"/>
                    </a:lnTo>
                    <a:lnTo>
                      <a:pt x="9" y="253"/>
                    </a:lnTo>
                    <a:lnTo>
                      <a:pt x="16" y="255"/>
                    </a:lnTo>
                    <a:lnTo>
                      <a:pt x="27" y="259"/>
                    </a:lnTo>
                    <a:lnTo>
                      <a:pt x="40" y="264"/>
                    </a:lnTo>
                    <a:lnTo>
                      <a:pt x="52" y="274"/>
                    </a:lnTo>
                    <a:lnTo>
                      <a:pt x="62" y="286"/>
                    </a:lnTo>
                    <a:lnTo>
                      <a:pt x="69" y="304"/>
                    </a:lnTo>
                    <a:lnTo>
                      <a:pt x="70" y="325"/>
                    </a:lnTo>
                    <a:lnTo>
                      <a:pt x="67" y="345"/>
                    </a:lnTo>
                    <a:lnTo>
                      <a:pt x="60" y="360"/>
                    </a:lnTo>
                    <a:lnTo>
                      <a:pt x="50" y="372"/>
                    </a:lnTo>
                    <a:lnTo>
                      <a:pt x="40" y="380"/>
                    </a:lnTo>
                    <a:lnTo>
                      <a:pt x="31" y="385"/>
                    </a:lnTo>
                    <a:lnTo>
                      <a:pt x="22" y="389"/>
                    </a:lnTo>
                    <a:lnTo>
                      <a:pt x="16" y="391"/>
                    </a:lnTo>
                    <a:lnTo>
                      <a:pt x="14" y="391"/>
                    </a:lnTo>
                    <a:lnTo>
                      <a:pt x="17" y="392"/>
                    </a:lnTo>
                    <a:lnTo>
                      <a:pt x="26" y="393"/>
                    </a:lnTo>
                    <a:lnTo>
                      <a:pt x="40" y="398"/>
                    </a:lnTo>
                    <a:lnTo>
                      <a:pt x="56" y="405"/>
                    </a:lnTo>
                    <a:lnTo>
                      <a:pt x="71" y="414"/>
                    </a:lnTo>
                    <a:lnTo>
                      <a:pt x="86" y="426"/>
                    </a:lnTo>
                    <a:lnTo>
                      <a:pt x="98" y="442"/>
                    </a:lnTo>
                    <a:lnTo>
                      <a:pt x="105" y="461"/>
                    </a:lnTo>
                    <a:lnTo>
                      <a:pt x="106" y="482"/>
                    </a:lnTo>
                    <a:lnTo>
                      <a:pt x="100" y="499"/>
                    </a:lnTo>
                    <a:lnTo>
                      <a:pt x="92" y="514"/>
                    </a:lnTo>
                    <a:lnTo>
                      <a:pt x="80" y="527"/>
                    </a:lnTo>
                    <a:lnTo>
                      <a:pt x="70" y="536"/>
                    </a:lnTo>
                    <a:lnTo>
                      <a:pt x="60" y="543"/>
                    </a:lnTo>
                    <a:lnTo>
                      <a:pt x="52" y="548"/>
                    </a:lnTo>
                    <a:lnTo>
                      <a:pt x="49" y="549"/>
                    </a:lnTo>
                    <a:lnTo>
                      <a:pt x="341" y="552"/>
                    </a:lnTo>
                    <a:lnTo>
                      <a:pt x="339" y="551"/>
                    </a:lnTo>
                    <a:lnTo>
                      <a:pt x="338" y="550"/>
                    </a:lnTo>
                    <a:close/>
                  </a:path>
                </a:pathLst>
              </a:custGeom>
              <a:solidFill>
                <a:srgbClr val="BFBFA0"/>
              </a:solidFill>
              <a:ln w="9525">
                <a:noFill/>
                <a:round/>
                <a:headEnd/>
                <a:tailEnd/>
              </a:ln>
            </p:spPr>
            <p:txBody>
              <a:bodyPr/>
              <a:lstStyle/>
              <a:p>
                <a:endParaRPr lang="en-US" dirty="0"/>
              </a:p>
            </p:txBody>
          </p:sp>
          <p:sp>
            <p:nvSpPr>
              <p:cNvPr id="911" name="Freeform 219"/>
              <p:cNvSpPr>
                <a:spLocks/>
              </p:cNvSpPr>
              <p:nvPr/>
            </p:nvSpPr>
            <p:spPr bwMode="auto">
              <a:xfrm>
                <a:off x="-956" y="3409"/>
                <a:ext cx="105" cy="268"/>
              </a:xfrm>
              <a:custGeom>
                <a:avLst/>
                <a:gdLst>
                  <a:gd name="T0" fmla="*/ 98 w 211"/>
                  <a:gd name="T1" fmla="*/ 223 h 536"/>
                  <a:gd name="T2" fmla="*/ 85 w 211"/>
                  <a:gd name="T3" fmla="*/ 198 h 536"/>
                  <a:gd name="T4" fmla="*/ 75 w 211"/>
                  <a:gd name="T5" fmla="*/ 171 h 536"/>
                  <a:gd name="T6" fmla="*/ 66 w 211"/>
                  <a:gd name="T7" fmla="*/ 142 h 536"/>
                  <a:gd name="T8" fmla="*/ 59 w 211"/>
                  <a:gd name="T9" fmla="*/ 92 h 536"/>
                  <a:gd name="T10" fmla="*/ 64 w 211"/>
                  <a:gd name="T11" fmla="*/ 34 h 536"/>
                  <a:gd name="T12" fmla="*/ 66 w 211"/>
                  <a:gd name="T13" fmla="*/ 22 h 536"/>
                  <a:gd name="T14" fmla="*/ 66 w 211"/>
                  <a:gd name="T15" fmla="*/ 18 h 536"/>
                  <a:gd name="T16" fmla="*/ 61 w 211"/>
                  <a:gd name="T17" fmla="*/ 11 h 536"/>
                  <a:gd name="T18" fmla="*/ 42 w 211"/>
                  <a:gd name="T19" fmla="*/ 4 h 536"/>
                  <a:gd name="T20" fmla="*/ 21 w 211"/>
                  <a:gd name="T21" fmla="*/ 1 h 536"/>
                  <a:gd name="T22" fmla="*/ 4 w 211"/>
                  <a:gd name="T23" fmla="*/ 0 h 536"/>
                  <a:gd name="T24" fmla="*/ 3 w 211"/>
                  <a:gd name="T25" fmla="*/ 1 h 536"/>
                  <a:gd name="T26" fmla="*/ 9 w 211"/>
                  <a:gd name="T27" fmla="*/ 6 h 536"/>
                  <a:gd name="T28" fmla="*/ 17 w 211"/>
                  <a:gd name="T29" fmla="*/ 15 h 536"/>
                  <a:gd name="T30" fmla="*/ 23 w 211"/>
                  <a:gd name="T31" fmla="*/ 27 h 536"/>
                  <a:gd name="T32" fmla="*/ 22 w 211"/>
                  <a:gd name="T33" fmla="*/ 44 h 536"/>
                  <a:gd name="T34" fmla="*/ 15 w 211"/>
                  <a:gd name="T35" fmla="*/ 57 h 536"/>
                  <a:gd name="T36" fmla="*/ 7 w 211"/>
                  <a:gd name="T37" fmla="*/ 65 h 536"/>
                  <a:gd name="T38" fmla="*/ 2 w 211"/>
                  <a:gd name="T39" fmla="*/ 68 h 536"/>
                  <a:gd name="T40" fmla="*/ 2 w 211"/>
                  <a:gd name="T41" fmla="*/ 69 h 536"/>
                  <a:gd name="T42" fmla="*/ 10 w 211"/>
                  <a:gd name="T43" fmla="*/ 72 h 536"/>
                  <a:gd name="T44" fmla="*/ 20 w 211"/>
                  <a:gd name="T45" fmla="*/ 82 h 536"/>
                  <a:gd name="T46" fmla="*/ 28 w 211"/>
                  <a:gd name="T47" fmla="*/ 99 h 536"/>
                  <a:gd name="T48" fmla="*/ 29 w 211"/>
                  <a:gd name="T49" fmla="*/ 117 h 536"/>
                  <a:gd name="T50" fmla="*/ 21 w 211"/>
                  <a:gd name="T51" fmla="*/ 128 h 536"/>
                  <a:gd name="T52" fmla="*/ 11 w 211"/>
                  <a:gd name="T53" fmla="*/ 136 h 536"/>
                  <a:gd name="T54" fmla="*/ 4 w 211"/>
                  <a:gd name="T55" fmla="*/ 140 h 536"/>
                  <a:gd name="T56" fmla="*/ 4 w 211"/>
                  <a:gd name="T57" fmla="*/ 141 h 536"/>
                  <a:gd name="T58" fmla="*/ 11 w 211"/>
                  <a:gd name="T59" fmla="*/ 143 h 536"/>
                  <a:gd name="T60" fmla="*/ 23 w 211"/>
                  <a:gd name="T61" fmla="*/ 149 h 536"/>
                  <a:gd name="T62" fmla="*/ 33 w 211"/>
                  <a:gd name="T63" fmla="*/ 163 h 536"/>
                  <a:gd name="T64" fmla="*/ 35 w 211"/>
                  <a:gd name="T65" fmla="*/ 185 h 536"/>
                  <a:gd name="T66" fmla="*/ 26 w 211"/>
                  <a:gd name="T67" fmla="*/ 199 h 536"/>
                  <a:gd name="T68" fmla="*/ 12 w 211"/>
                  <a:gd name="T69" fmla="*/ 208 h 536"/>
                  <a:gd name="T70" fmla="*/ 2 w 211"/>
                  <a:gd name="T71" fmla="*/ 211 h 536"/>
                  <a:gd name="T72" fmla="*/ 3 w 211"/>
                  <a:gd name="T73" fmla="*/ 213 h 536"/>
                  <a:gd name="T74" fmla="*/ 19 w 211"/>
                  <a:gd name="T75" fmla="*/ 220 h 536"/>
                  <a:gd name="T76" fmla="*/ 38 w 211"/>
                  <a:gd name="T77" fmla="*/ 233 h 536"/>
                  <a:gd name="T78" fmla="*/ 46 w 211"/>
                  <a:gd name="T79" fmla="*/ 250 h 536"/>
                  <a:gd name="T80" fmla="*/ 46 w 211"/>
                  <a:gd name="T81" fmla="*/ 261 h 536"/>
                  <a:gd name="T82" fmla="*/ 56 w 211"/>
                  <a:gd name="T83" fmla="*/ 263 h 536"/>
                  <a:gd name="T84" fmla="*/ 65 w 211"/>
                  <a:gd name="T85" fmla="*/ 265 h 536"/>
                  <a:gd name="T86" fmla="*/ 74 w 211"/>
                  <a:gd name="T87" fmla="*/ 267 h 536"/>
                  <a:gd name="T88" fmla="*/ 81 w 211"/>
                  <a:gd name="T89" fmla="*/ 265 h 536"/>
                  <a:gd name="T90" fmla="*/ 88 w 211"/>
                  <a:gd name="T91" fmla="*/ 257 h 536"/>
                  <a:gd name="T92" fmla="*/ 95 w 211"/>
                  <a:gd name="T93" fmla="*/ 248 h 536"/>
                  <a:gd name="T94" fmla="*/ 102 w 211"/>
                  <a:gd name="T95" fmla="*/ 239 h 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1"/>
                  <a:gd name="T145" fmla="*/ 0 h 536"/>
                  <a:gd name="T146" fmla="*/ 211 w 211"/>
                  <a:gd name="T147" fmla="*/ 536 h 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1" h="536">
                    <a:moveTo>
                      <a:pt x="211" y="470"/>
                    </a:moveTo>
                    <a:lnTo>
                      <a:pt x="196" y="447"/>
                    </a:lnTo>
                    <a:lnTo>
                      <a:pt x="183" y="423"/>
                    </a:lnTo>
                    <a:lnTo>
                      <a:pt x="171" y="397"/>
                    </a:lnTo>
                    <a:lnTo>
                      <a:pt x="160" y="371"/>
                    </a:lnTo>
                    <a:lnTo>
                      <a:pt x="150" y="343"/>
                    </a:lnTo>
                    <a:lnTo>
                      <a:pt x="141" y="314"/>
                    </a:lnTo>
                    <a:lnTo>
                      <a:pt x="133" y="284"/>
                    </a:lnTo>
                    <a:lnTo>
                      <a:pt x="126" y="255"/>
                    </a:lnTo>
                    <a:lnTo>
                      <a:pt x="119" y="185"/>
                    </a:lnTo>
                    <a:lnTo>
                      <a:pt x="122" y="119"/>
                    </a:lnTo>
                    <a:lnTo>
                      <a:pt x="129" y="69"/>
                    </a:lnTo>
                    <a:lnTo>
                      <a:pt x="133" y="52"/>
                    </a:lnTo>
                    <a:lnTo>
                      <a:pt x="133" y="45"/>
                    </a:lnTo>
                    <a:lnTo>
                      <a:pt x="133" y="39"/>
                    </a:lnTo>
                    <a:lnTo>
                      <a:pt x="133" y="36"/>
                    </a:lnTo>
                    <a:lnTo>
                      <a:pt x="131" y="32"/>
                    </a:lnTo>
                    <a:lnTo>
                      <a:pt x="122" y="23"/>
                    </a:lnTo>
                    <a:lnTo>
                      <a:pt x="106" y="15"/>
                    </a:lnTo>
                    <a:lnTo>
                      <a:pt x="85" y="9"/>
                    </a:lnTo>
                    <a:lnTo>
                      <a:pt x="64" y="6"/>
                    </a:lnTo>
                    <a:lnTo>
                      <a:pt x="42" y="2"/>
                    </a:lnTo>
                    <a:lnTo>
                      <a:pt x="23" y="1"/>
                    </a:lnTo>
                    <a:lnTo>
                      <a:pt x="9" y="0"/>
                    </a:lnTo>
                    <a:lnTo>
                      <a:pt x="5" y="0"/>
                    </a:lnTo>
                    <a:lnTo>
                      <a:pt x="7" y="1"/>
                    </a:lnTo>
                    <a:lnTo>
                      <a:pt x="12" y="5"/>
                    </a:lnTo>
                    <a:lnTo>
                      <a:pt x="19" y="12"/>
                    </a:lnTo>
                    <a:lnTo>
                      <a:pt x="27" y="20"/>
                    </a:lnTo>
                    <a:lnTo>
                      <a:pt x="35" y="30"/>
                    </a:lnTo>
                    <a:lnTo>
                      <a:pt x="42" y="41"/>
                    </a:lnTo>
                    <a:lnTo>
                      <a:pt x="46" y="55"/>
                    </a:lnTo>
                    <a:lnTo>
                      <a:pt x="47" y="71"/>
                    </a:lnTo>
                    <a:lnTo>
                      <a:pt x="45" y="89"/>
                    </a:lnTo>
                    <a:lnTo>
                      <a:pt x="39" y="104"/>
                    </a:lnTo>
                    <a:lnTo>
                      <a:pt x="31" y="115"/>
                    </a:lnTo>
                    <a:lnTo>
                      <a:pt x="23" y="123"/>
                    </a:lnTo>
                    <a:lnTo>
                      <a:pt x="15" y="130"/>
                    </a:lnTo>
                    <a:lnTo>
                      <a:pt x="8" y="135"/>
                    </a:lnTo>
                    <a:lnTo>
                      <a:pt x="4" y="137"/>
                    </a:lnTo>
                    <a:lnTo>
                      <a:pt x="1" y="138"/>
                    </a:lnTo>
                    <a:lnTo>
                      <a:pt x="4" y="139"/>
                    </a:lnTo>
                    <a:lnTo>
                      <a:pt x="11" y="142"/>
                    </a:lnTo>
                    <a:lnTo>
                      <a:pt x="20" y="145"/>
                    </a:lnTo>
                    <a:lnTo>
                      <a:pt x="30" y="153"/>
                    </a:lnTo>
                    <a:lnTo>
                      <a:pt x="41" y="164"/>
                    </a:lnTo>
                    <a:lnTo>
                      <a:pt x="50" y="179"/>
                    </a:lnTo>
                    <a:lnTo>
                      <a:pt x="57" y="198"/>
                    </a:lnTo>
                    <a:lnTo>
                      <a:pt x="60" y="222"/>
                    </a:lnTo>
                    <a:lnTo>
                      <a:pt x="58" y="234"/>
                    </a:lnTo>
                    <a:lnTo>
                      <a:pt x="52" y="245"/>
                    </a:lnTo>
                    <a:lnTo>
                      <a:pt x="43" y="256"/>
                    </a:lnTo>
                    <a:lnTo>
                      <a:pt x="34" y="264"/>
                    </a:lnTo>
                    <a:lnTo>
                      <a:pt x="23" y="272"/>
                    </a:lnTo>
                    <a:lnTo>
                      <a:pt x="14" y="278"/>
                    </a:lnTo>
                    <a:lnTo>
                      <a:pt x="8" y="281"/>
                    </a:lnTo>
                    <a:lnTo>
                      <a:pt x="6" y="282"/>
                    </a:lnTo>
                    <a:lnTo>
                      <a:pt x="8" y="282"/>
                    </a:lnTo>
                    <a:lnTo>
                      <a:pt x="15" y="283"/>
                    </a:lnTo>
                    <a:lnTo>
                      <a:pt x="23" y="286"/>
                    </a:lnTo>
                    <a:lnTo>
                      <a:pt x="35" y="291"/>
                    </a:lnTo>
                    <a:lnTo>
                      <a:pt x="46" y="299"/>
                    </a:lnTo>
                    <a:lnTo>
                      <a:pt x="57" y="311"/>
                    </a:lnTo>
                    <a:lnTo>
                      <a:pt x="66" y="327"/>
                    </a:lnTo>
                    <a:lnTo>
                      <a:pt x="72" y="349"/>
                    </a:lnTo>
                    <a:lnTo>
                      <a:pt x="70" y="370"/>
                    </a:lnTo>
                    <a:lnTo>
                      <a:pt x="64" y="386"/>
                    </a:lnTo>
                    <a:lnTo>
                      <a:pt x="52" y="398"/>
                    </a:lnTo>
                    <a:lnTo>
                      <a:pt x="39" y="409"/>
                    </a:lnTo>
                    <a:lnTo>
                      <a:pt x="24" y="416"/>
                    </a:lnTo>
                    <a:lnTo>
                      <a:pt x="13" y="420"/>
                    </a:lnTo>
                    <a:lnTo>
                      <a:pt x="4" y="423"/>
                    </a:lnTo>
                    <a:lnTo>
                      <a:pt x="0" y="424"/>
                    </a:lnTo>
                    <a:lnTo>
                      <a:pt x="6" y="426"/>
                    </a:lnTo>
                    <a:lnTo>
                      <a:pt x="20" y="432"/>
                    </a:lnTo>
                    <a:lnTo>
                      <a:pt x="38" y="440"/>
                    </a:lnTo>
                    <a:lnTo>
                      <a:pt x="59" y="453"/>
                    </a:lnTo>
                    <a:lnTo>
                      <a:pt x="77" y="466"/>
                    </a:lnTo>
                    <a:lnTo>
                      <a:pt x="90" y="483"/>
                    </a:lnTo>
                    <a:lnTo>
                      <a:pt x="92" y="501"/>
                    </a:lnTo>
                    <a:lnTo>
                      <a:pt x="83" y="521"/>
                    </a:lnTo>
                    <a:lnTo>
                      <a:pt x="93" y="522"/>
                    </a:lnTo>
                    <a:lnTo>
                      <a:pt x="103" y="524"/>
                    </a:lnTo>
                    <a:lnTo>
                      <a:pt x="112" y="525"/>
                    </a:lnTo>
                    <a:lnTo>
                      <a:pt x="121" y="527"/>
                    </a:lnTo>
                    <a:lnTo>
                      <a:pt x="130" y="529"/>
                    </a:lnTo>
                    <a:lnTo>
                      <a:pt x="138" y="531"/>
                    </a:lnTo>
                    <a:lnTo>
                      <a:pt x="148" y="533"/>
                    </a:lnTo>
                    <a:lnTo>
                      <a:pt x="156" y="536"/>
                    </a:lnTo>
                    <a:lnTo>
                      <a:pt x="163" y="529"/>
                    </a:lnTo>
                    <a:lnTo>
                      <a:pt x="170" y="521"/>
                    </a:lnTo>
                    <a:lnTo>
                      <a:pt x="176" y="514"/>
                    </a:lnTo>
                    <a:lnTo>
                      <a:pt x="183" y="506"/>
                    </a:lnTo>
                    <a:lnTo>
                      <a:pt x="190" y="496"/>
                    </a:lnTo>
                    <a:lnTo>
                      <a:pt x="197" y="488"/>
                    </a:lnTo>
                    <a:lnTo>
                      <a:pt x="204" y="479"/>
                    </a:lnTo>
                    <a:lnTo>
                      <a:pt x="211" y="470"/>
                    </a:lnTo>
                    <a:close/>
                  </a:path>
                </a:pathLst>
              </a:custGeom>
              <a:solidFill>
                <a:srgbClr val="BFBFA0"/>
              </a:solidFill>
              <a:ln w="9525">
                <a:noFill/>
                <a:round/>
                <a:headEnd/>
                <a:tailEnd/>
              </a:ln>
            </p:spPr>
            <p:txBody>
              <a:bodyPr/>
              <a:lstStyle/>
              <a:p>
                <a:endParaRPr lang="en-US" dirty="0"/>
              </a:p>
            </p:txBody>
          </p:sp>
          <p:sp>
            <p:nvSpPr>
              <p:cNvPr id="912" name="Freeform 220"/>
              <p:cNvSpPr>
                <a:spLocks/>
              </p:cNvSpPr>
              <p:nvPr/>
            </p:nvSpPr>
            <p:spPr bwMode="auto">
              <a:xfrm>
                <a:off x="-1322" y="3393"/>
                <a:ext cx="914" cy="291"/>
              </a:xfrm>
              <a:custGeom>
                <a:avLst/>
                <a:gdLst>
                  <a:gd name="T0" fmla="*/ 780 w 1827"/>
                  <a:gd name="T1" fmla="*/ 281 h 580"/>
                  <a:gd name="T2" fmla="*/ 711 w 1827"/>
                  <a:gd name="T3" fmla="*/ 175 h 580"/>
                  <a:gd name="T4" fmla="*/ 693 w 1827"/>
                  <a:gd name="T5" fmla="*/ 35 h 580"/>
                  <a:gd name="T6" fmla="*/ 702 w 1827"/>
                  <a:gd name="T7" fmla="*/ 182 h 580"/>
                  <a:gd name="T8" fmla="*/ 763 w 1827"/>
                  <a:gd name="T9" fmla="*/ 285 h 580"/>
                  <a:gd name="T10" fmla="*/ 718 w 1827"/>
                  <a:gd name="T11" fmla="*/ 277 h 580"/>
                  <a:gd name="T12" fmla="*/ 666 w 1827"/>
                  <a:gd name="T13" fmla="*/ 272 h 580"/>
                  <a:gd name="T14" fmla="*/ 609 w 1827"/>
                  <a:gd name="T15" fmla="*/ 270 h 580"/>
                  <a:gd name="T16" fmla="*/ 552 w 1827"/>
                  <a:gd name="T17" fmla="*/ 273 h 580"/>
                  <a:gd name="T18" fmla="*/ 503 w 1827"/>
                  <a:gd name="T19" fmla="*/ 280 h 580"/>
                  <a:gd name="T20" fmla="*/ 501 w 1827"/>
                  <a:gd name="T21" fmla="*/ 255 h 580"/>
                  <a:gd name="T22" fmla="*/ 544 w 1827"/>
                  <a:gd name="T23" fmla="*/ 128 h 580"/>
                  <a:gd name="T24" fmla="*/ 551 w 1827"/>
                  <a:gd name="T25" fmla="*/ 61 h 580"/>
                  <a:gd name="T26" fmla="*/ 617 w 1827"/>
                  <a:gd name="T27" fmla="*/ 34 h 580"/>
                  <a:gd name="T28" fmla="*/ 666 w 1827"/>
                  <a:gd name="T29" fmla="*/ 36 h 580"/>
                  <a:gd name="T30" fmla="*/ 662 w 1827"/>
                  <a:gd name="T31" fmla="*/ 33 h 580"/>
                  <a:gd name="T32" fmla="*/ 609 w 1827"/>
                  <a:gd name="T33" fmla="*/ 28 h 580"/>
                  <a:gd name="T34" fmla="*/ 552 w 1827"/>
                  <a:gd name="T35" fmla="*/ 41 h 580"/>
                  <a:gd name="T36" fmla="*/ 562 w 1827"/>
                  <a:gd name="T37" fmla="*/ 21 h 580"/>
                  <a:gd name="T38" fmla="*/ 639 w 1827"/>
                  <a:gd name="T39" fmla="*/ 6 h 580"/>
                  <a:gd name="T40" fmla="*/ 677 w 1827"/>
                  <a:gd name="T41" fmla="*/ 10 h 580"/>
                  <a:gd name="T42" fmla="*/ 646 w 1827"/>
                  <a:gd name="T43" fmla="*/ 2 h 580"/>
                  <a:gd name="T44" fmla="*/ 571 w 1827"/>
                  <a:gd name="T45" fmla="*/ 4 h 580"/>
                  <a:gd name="T46" fmla="*/ 534 w 1827"/>
                  <a:gd name="T47" fmla="*/ 37 h 580"/>
                  <a:gd name="T48" fmla="*/ 536 w 1827"/>
                  <a:gd name="T49" fmla="*/ 76 h 580"/>
                  <a:gd name="T50" fmla="*/ 519 w 1827"/>
                  <a:gd name="T51" fmla="*/ 182 h 580"/>
                  <a:gd name="T52" fmla="*/ 482 w 1827"/>
                  <a:gd name="T53" fmla="*/ 213 h 580"/>
                  <a:gd name="T54" fmla="*/ 453 w 1827"/>
                  <a:gd name="T55" fmla="*/ 127 h 580"/>
                  <a:gd name="T56" fmla="*/ 443 w 1827"/>
                  <a:gd name="T57" fmla="*/ 67 h 580"/>
                  <a:gd name="T58" fmla="*/ 461 w 1827"/>
                  <a:gd name="T59" fmla="*/ 198 h 580"/>
                  <a:gd name="T60" fmla="*/ 480 w 1827"/>
                  <a:gd name="T61" fmla="*/ 259 h 580"/>
                  <a:gd name="T62" fmla="*/ 459 w 1827"/>
                  <a:gd name="T63" fmla="*/ 283 h 580"/>
                  <a:gd name="T64" fmla="*/ 423 w 1827"/>
                  <a:gd name="T65" fmla="*/ 275 h 580"/>
                  <a:gd name="T66" fmla="*/ 381 w 1827"/>
                  <a:gd name="T67" fmla="*/ 271 h 580"/>
                  <a:gd name="T68" fmla="*/ 334 w 1827"/>
                  <a:gd name="T69" fmla="*/ 270 h 580"/>
                  <a:gd name="T70" fmla="*/ 288 w 1827"/>
                  <a:gd name="T71" fmla="*/ 274 h 580"/>
                  <a:gd name="T72" fmla="*/ 247 w 1827"/>
                  <a:gd name="T73" fmla="*/ 281 h 580"/>
                  <a:gd name="T74" fmla="*/ 264 w 1827"/>
                  <a:gd name="T75" fmla="*/ 237 h 580"/>
                  <a:gd name="T76" fmla="*/ 298 w 1827"/>
                  <a:gd name="T77" fmla="*/ 117 h 580"/>
                  <a:gd name="T78" fmla="*/ 304 w 1827"/>
                  <a:gd name="T79" fmla="*/ 61 h 580"/>
                  <a:gd name="T80" fmla="*/ 370 w 1827"/>
                  <a:gd name="T81" fmla="*/ 34 h 580"/>
                  <a:gd name="T82" fmla="*/ 416 w 1827"/>
                  <a:gd name="T83" fmla="*/ 37 h 580"/>
                  <a:gd name="T84" fmla="*/ 434 w 1827"/>
                  <a:gd name="T85" fmla="*/ 42 h 580"/>
                  <a:gd name="T86" fmla="*/ 400 w 1827"/>
                  <a:gd name="T87" fmla="*/ 31 h 580"/>
                  <a:gd name="T88" fmla="*/ 340 w 1827"/>
                  <a:gd name="T89" fmla="*/ 30 h 580"/>
                  <a:gd name="T90" fmla="*/ 301 w 1827"/>
                  <a:gd name="T91" fmla="*/ 42 h 580"/>
                  <a:gd name="T92" fmla="*/ 353 w 1827"/>
                  <a:gd name="T93" fmla="*/ 8 h 580"/>
                  <a:gd name="T94" fmla="*/ 412 w 1827"/>
                  <a:gd name="T95" fmla="*/ 8 h 580"/>
                  <a:gd name="T96" fmla="*/ 422 w 1827"/>
                  <a:gd name="T97" fmla="*/ 8 h 580"/>
                  <a:gd name="T98" fmla="*/ 372 w 1827"/>
                  <a:gd name="T99" fmla="*/ 0 h 580"/>
                  <a:gd name="T100" fmla="*/ 294 w 1827"/>
                  <a:gd name="T101" fmla="*/ 22 h 580"/>
                  <a:gd name="T102" fmla="*/ 287 w 1827"/>
                  <a:gd name="T103" fmla="*/ 38 h 580"/>
                  <a:gd name="T104" fmla="*/ 282 w 1827"/>
                  <a:gd name="T105" fmla="*/ 144 h 580"/>
                  <a:gd name="T106" fmla="*/ 224 w 1827"/>
                  <a:gd name="T107" fmla="*/ 271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7"/>
                  <a:gd name="T163" fmla="*/ 0 h 580"/>
                  <a:gd name="T164" fmla="*/ 1827 w 1827"/>
                  <a:gd name="T165" fmla="*/ 580 h 5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7" h="580">
                    <a:moveTo>
                      <a:pt x="1826" y="568"/>
                    </a:moveTo>
                    <a:lnTo>
                      <a:pt x="1567" y="568"/>
                    </a:lnTo>
                    <a:lnTo>
                      <a:pt x="1565" y="565"/>
                    </a:lnTo>
                    <a:lnTo>
                      <a:pt x="1564" y="564"/>
                    </a:lnTo>
                    <a:lnTo>
                      <a:pt x="1561" y="562"/>
                    </a:lnTo>
                    <a:lnTo>
                      <a:pt x="1559" y="561"/>
                    </a:lnTo>
                    <a:lnTo>
                      <a:pt x="1533" y="535"/>
                    </a:lnTo>
                    <a:lnTo>
                      <a:pt x="1507" y="505"/>
                    </a:lnTo>
                    <a:lnTo>
                      <a:pt x="1483" y="471"/>
                    </a:lnTo>
                    <a:lnTo>
                      <a:pt x="1460" y="433"/>
                    </a:lnTo>
                    <a:lnTo>
                      <a:pt x="1441" y="391"/>
                    </a:lnTo>
                    <a:lnTo>
                      <a:pt x="1422" y="348"/>
                    </a:lnTo>
                    <a:lnTo>
                      <a:pt x="1407" y="302"/>
                    </a:lnTo>
                    <a:lnTo>
                      <a:pt x="1396" y="253"/>
                    </a:lnTo>
                    <a:lnTo>
                      <a:pt x="1388" y="191"/>
                    </a:lnTo>
                    <a:lnTo>
                      <a:pt x="1384" y="131"/>
                    </a:lnTo>
                    <a:lnTo>
                      <a:pt x="1384" y="86"/>
                    </a:lnTo>
                    <a:lnTo>
                      <a:pt x="1385" y="69"/>
                    </a:lnTo>
                    <a:lnTo>
                      <a:pt x="1382" y="89"/>
                    </a:lnTo>
                    <a:lnTo>
                      <a:pt x="1375" y="138"/>
                    </a:lnTo>
                    <a:lnTo>
                      <a:pt x="1371" y="205"/>
                    </a:lnTo>
                    <a:lnTo>
                      <a:pt x="1378" y="274"/>
                    </a:lnTo>
                    <a:lnTo>
                      <a:pt x="1389" y="319"/>
                    </a:lnTo>
                    <a:lnTo>
                      <a:pt x="1403" y="363"/>
                    </a:lnTo>
                    <a:lnTo>
                      <a:pt x="1419" y="403"/>
                    </a:lnTo>
                    <a:lnTo>
                      <a:pt x="1437" y="442"/>
                    </a:lnTo>
                    <a:lnTo>
                      <a:pt x="1457" y="479"/>
                    </a:lnTo>
                    <a:lnTo>
                      <a:pt x="1479" y="511"/>
                    </a:lnTo>
                    <a:lnTo>
                      <a:pt x="1502" y="541"/>
                    </a:lnTo>
                    <a:lnTo>
                      <a:pt x="1526" y="568"/>
                    </a:lnTo>
                    <a:lnTo>
                      <a:pt x="1511" y="568"/>
                    </a:lnTo>
                    <a:lnTo>
                      <a:pt x="1497" y="564"/>
                    </a:lnTo>
                    <a:lnTo>
                      <a:pt x="1482" y="561"/>
                    </a:lnTo>
                    <a:lnTo>
                      <a:pt x="1468" y="558"/>
                    </a:lnTo>
                    <a:lnTo>
                      <a:pt x="1452" y="555"/>
                    </a:lnTo>
                    <a:lnTo>
                      <a:pt x="1436" y="553"/>
                    </a:lnTo>
                    <a:lnTo>
                      <a:pt x="1420" y="550"/>
                    </a:lnTo>
                    <a:lnTo>
                      <a:pt x="1404" y="548"/>
                    </a:lnTo>
                    <a:lnTo>
                      <a:pt x="1386" y="546"/>
                    </a:lnTo>
                    <a:lnTo>
                      <a:pt x="1369" y="545"/>
                    </a:lnTo>
                    <a:lnTo>
                      <a:pt x="1351" y="543"/>
                    </a:lnTo>
                    <a:lnTo>
                      <a:pt x="1332" y="542"/>
                    </a:lnTo>
                    <a:lnTo>
                      <a:pt x="1314" y="541"/>
                    </a:lnTo>
                    <a:lnTo>
                      <a:pt x="1295" y="540"/>
                    </a:lnTo>
                    <a:lnTo>
                      <a:pt x="1276" y="539"/>
                    </a:lnTo>
                    <a:lnTo>
                      <a:pt x="1256" y="539"/>
                    </a:lnTo>
                    <a:lnTo>
                      <a:pt x="1237" y="539"/>
                    </a:lnTo>
                    <a:lnTo>
                      <a:pt x="1217" y="539"/>
                    </a:lnTo>
                    <a:lnTo>
                      <a:pt x="1197" y="539"/>
                    </a:lnTo>
                    <a:lnTo>
                      <a:pt x="1178" y="540"/>
                    </a:lnTo>
                    <a:lnTo>
                      <a:pt x="1159" y="541"/>
                    </a:lnTo>
                    <a:lnTo>
                      <a:pt x="1141" y="542"/>
                    </a:lnTo>
                    <a:lnTo>
                      <a:pt x="1123" y="543"/>
                    </a:lnTo>
                    <a:lnTo>
                      <a:pt x="1104" y="545"/>
                    </a:lnTo>
                    <a:lnTo>
                      <a:pt x="1087" y="546"/>
                    </a:lnTo>
                    <a:lnTo>
                      <a:pt x="1070" y="548"/>
                    </a:lnTo>
                    <a:lnTo>
                      <a:pt x="1054" y="550"/>
                    </a:lnTo>
                    <a:lnTo>
                      <a:pt x="1037" y="553"/>
                    </a:lnTo>
                    <a:lnTo>
                      <a:pt x="1021" y="555"/>
                    </a:lnTo>
                    <a:lnTo>
                      <a:pt x="1005" y="558"/>
                    </a:lnTo>
                    <a:lnTo>
                      <a:pt x="991" y="561"/>
                    </a:lnTo>
                    <a:lnTo>
                      <a:pt x="976" y="564"/>
                    </a:lnTo>
                    <a:lnTo>
                      <a:pt x="963" y="568"/>
                    </a:lnTo>
                    <a:lnTo>
                      <a:pt x="957" y="568"/>
                    </a:lnTo>
                    <a:lnTo>
                      <a:pt x="980" y="540"/>
                    </a:lnTo>
                    <a:lnTo>
                      <a:pt x="1002" y="508"/>
                    </a:lnTo>
                    <a:lnTo>
                      <a:pt x="1021" y="472"/>
                    </a:lnTo>
                    <a:lnTo>
                      <a:pt x="1040" y="434"/>
                    </a:lnTo>
                    <a:lnTo>
                      <a:pt x="1056" y="393"/>
                    </a:lnTo>
                    <a:lnTo>
                      <a:pt x="1069" y="349"/>
                    </a:lnTo>
                    <a:lnTo>
                      <a:pt x="1079" y="303"/>
                    </a:lnTo>
                    <a:lnTo>
                      <a:pt x="1087" y="256"/>
                    </a:lnTo>
                    <a:lnTo>
                      <a:pt x="1090" y="224"/>
                    </a:lnTo>
                    <a:lnTo>
                      <a:pt x="1094" y="184"/>
                    </a:lnTo>
                    <a:lnTo>
                      <a:pt x="1095" y="151"/>
                    </a:lnTo>
                    <a:lnTo>
                      <a:pt x="1096" y="137"/>
                    </a:lnTo>
                    <a:lnTo>
                      <a:pt x="1098" y="137"/>
                    </a:lnTo>
                    <a:lnTo>
                      <a:pt x="1102" y="122"/>
                    </a:lnTo>
                    <a:lnTo>
                      <a:pt x="1112" y="107"/>
                    </a:lnTo>
                    <a:lnTo>
                      <a:pt x="1128" y="95"/>
                    </a:lnTo>
                    <a:lnTo>
                      <a:pt x="1149" y="84"/>
                    </a:lnTo>
                    <a:lnTo>
                      <a:pt x="1173" y="76"/>
                    </a:lnTo>
                    <a:lnTo>
                      <a:pt x="1202" y="70"/>
                    </a:lnTo>
                    <a:lnTo>
                      <a:pt x="1233" y="67"/>
                    </a:lnTo>
                    <a:lnTo>
                      <a:pt x="1268" y="67"/>
                    </a:lnTo>
                    <a:lnTo>
                      <a:pt x="1280" y="67"/>
                    </a:lnTo>
                    <a:lnTo>
                      <a:pt x="1293" y="68"/>
                    </a:lnTo>
                    <a:lnTo>
                      <a:pt x="1306" y="69"/>
                    </a:lnTo>
                    <a:lnTo>
                      <a:pt x="1318" y="70"/>
                    </a:lnTo>
                    <a:lnTo>
                      <a:pt x="1331" y="72"/>
                    </a:lnTo>
                    <a:lnTo>
                      <a:pt x="1343" y="75"/>
                    </a:lnTo>
                    <a:lnTo>
                      <a:pt x="1353" y="77"/>
                    </a:lnTo>
                    <a:lnTo>
                      <a:pt x="1363" y="81"/>
                    </a:lnTo>
                    <a:lnTo>
                      <a:pt x="1352" y="75"/>
                    </a:lnTo>
                    <a:lnTo>
                      <a:pt x="1338" y="70"/>
                    </a:lnTo>
                    <a:lnTo>
                      <a:pt x="1324" y="66"/>
                    </a:lnTo>
                    <a:lnTo>
                      <a:pt x="1309" y="62"/>
                    </a:lnTo>
                    <a:lnTo>
                      <a:pt x="1293" y="60"/>
                    </a:lnTo>
                    <a:lnTo>
                      <a:pt x="1276" y="57"/>
                    </a:lnTo>
                    <a:lnTo>
                      <a:pt x="1259" y="56"/>
                    </a:lnTo>
                    <a:lnTo>
                      <a:pt x="1241" y="55"/>
                    </a:lnTo>
                    <a:lnTo>
                      <a:pt x="1217" y="55"/>
                    </a:lnTo>
                    <a:lnTo>
                      <a:pt x="1195" y="56"/>
                    </a:lnTo>
                    <a:lnTo>
                      <a:pt x="1173" y="59"/>
                    </a:lnTo>
                    <a:lnTo>
                      <a:pt x="1154" y="63"/>
                    </a:lnTo>
                    <a:lnTo>
                      <a:pt x="1135" y="68"/>
                    </a:lnTo>
                    <a:lnTo>
                      <a:pt x="1119" y="75"/>
                    </a:lnTo>
                    <a:lnTo>
                      <a:pt x="1104" y="82"/>
                    </a:lnTo>
                    <a:lnTo>
                      <a:pt x="1093" y="90"/>
                    </a:lnTo>
                    <a:lnTo>
                      <a:pt x="1093" y="83"/>
                    </a:lnTo>
                    <a:lnTo>
                      <a:pt x="1094" y="83"/>
                    </a:lnTo>
                    <a:lnTo>
                      <a:pt x="1097" y="68"/>
                    </a:lnTo>
                    <a:lnTo>
                      <a:pt x="1108" y="54"/>
                    </a:lnTo>
                    <a:lnTo>
                      <a:pt x="1124" y="41"/>
                    </a:lnTo>
                    <a:lnTo>
                      <a:pt x="1145" y="31"/>
                    </a:lnTo>
                    <a:lnTo>
                      <a:pt x="1170" y="22"/>
                    </a:lnTo>
                    <a:lnTo>
                      <a:pt x="1199" y="16"/>
                    </a:lnTo>
                    <a:lnTo>
                      <a:pt x="1230" y="13"/>
                    </a:lnTo>
                    <a:lnTo>
                      <a:pt x="1264" y="11"/>
                    </a:lnTo>
                    <a:lnTo>
                      <a:pt x="1278" y="11"/>
                    </a:lnTo>
                    <a:lnTo>
                      <a:pt x="1292" y="11"/>
                    </a:lnTo>
                    <a:lnTo>
                      <a:pt x="1305" y="13"/>
                    </a:lnTo>
                    <a:lnTo>
                      <a:pt x="1317" y="14"/>
                    </a:lnTo>
                    <a:lnTo>
                      <a:pt x="1330" y="15"/>
                    </a:lnTo>
                    <a:lnTo>
                      <a:pt x="1341" y="17"/>
                    </a:lnTo>
                    <a:lnTo>
                      <a:pt x="1353" y="19"/>
                    </a:lnTo>
                    <a:lnTo>
                      <a:pt x="1363" y="23"/>
                    </a:lnTo>
                    <a:lnTo>
                      <a:pt x="1351" y="17"/>
                    </a:lnTo>
                    <a:lnTo>
                      <a:pt x="1337" y="14"/>
                    </a:lnTo>
                    <a:lnTo>
                      <a:pt x="1323" y="9"/>
                    </a:lnTo>
                    <a:lnTo>
                      <a:pt x="1307" y="6"/>
                    </a:lnTo>
                    <a:lnTo>
                      <a:pt x="1291" y="3"/>
                    </a:lnTo>
                    <a:lnTo>
                      <a:pt x="1274" y="2"/>
                    </a:lnTo>
                    <a:lnTo>
                      <a:pt x="1256" y="1"/>
                    </a:lnTo>
                    <a:lnTo>
                      <a:pt x="1238" y="0"/>
                    </a:lnTo>
                    <a:lnTo>
                      <a:pt x="1203" y="0"/>
                    </a:lnTo>
                    <a:lnTo>
                      <a:pt x="1171" y="3"/>
                    </a:lnTo>
                    <a:lnTo>
                      <a:pt x="1142" y="8"/>
                    </a:lnTo>
                    <a:lnTo>
                      <a:pt x="1117" y="16"/>
                    </a:lnTo>
                    <a:lnTo>
                      <a:pt x="1096" y="26"/>
                    </a:lnTo>
                    <a:lnTo>
                      <a:pt x="1080" y="39"/>
                    </a:lnTo>
                    <a:lnTo>
                      <a:pt x="1071" y="55"/>
                    </a:lnTo>
                    <a:lnTo>
                      <a:pt x="1067" y="72"/>
                    </a:lnTo>
                    <a:lnTo>
                      <a:pt x="1067" y="74"/>
                    </a:lnTo>
                    <a:lnTo>
                      <a:pt x="1067" y="75"/>
                    </a:lnTo>
                    <a:lnTo>
                      <a:pt x="1071" y="112"/>
                    </a:lnTo>
                    <a:lnTo>
                      <a:pt x="1072" y="151"/>
                    </a:lnTo>
                    <a:lnTo>
                      <a:pt x="1071" y="192"/>
                    </a:lnTo>
                    <a:lnTo>
                      <a:pt x="1066" y="235"/>
                    </a:lnTo>
                    <a:lnTo>
                      <a:pt x="1062" y="268"/>
                    </a:lnTo>
                    <a:lnTo>
                      <a:pt x="1055" y="300"/>
                    </a:lnTo>
                    <a:lnTo>
                      <a:pt x="1047" y="332"/>
                    </a:lnTo>
                    <a:lnTo>
                      <a:pt x="1037" y="363"/>
                    </a:lnTo>
                    <a:lnTo>
                      <a:pt x="1027" y="391"/>
                    </a:lnTo>
                    <a:lnTo>
                      <a:pt x="1016" y="420"/>
                    </a:lnTo>
                    <a:lnTo>
                      <a:pt x="1003" y="447"/>
                    </a:lnTo>
                    <a:lnTo>
                      <a:pt x="989" y="472"/>
                    </a:lnTo>
                    <a:lnTo>
                      <a:pt x="975" y="449"/>
                    </a:lnTo>
                    <a:lnTo>
                      <a:pt x="963" y="424"/>
                    </a:lnTo>
                    <a:lnTo>
                      <a:pt x="950" y="398"/>
                    </a:lnTo>
                    <a:lnTo>
                      <a:pt x="940" y="371"/>
                    </a:lnTo>
                    <a:lnTo>
                      <a:pt x="929" y="343"/>
                    </a:lnTo>
                    <a:lnTo>
                      <a:pt x="921" y="314"/>
                    </a:lnTo>
                    <a:lnTo>
                      <a:pt x="913" y="284"/>
                    </a:lnTo>
                    <a:lnTo>
                      <a:pt x="906" y="254"/>
                    </a:lnTo>
                    <a:lnTo>
                      <a:pt x="898" y="190"/>
                    </a:lnTo>
                    <a:lnTo>
                      <a:pt x="895" y="127"/>
                    </a:lnTo>
                    <a:lnTo>
                      <a:pt x="895" y="78"/>
                    </a:lnTo>
                    <a:lnTo>
                      <a:pt x="896" y="59"/>
                    </a:lnTo>
                    <a:lnTo>
                      <a:pt x="892" y="79"/>
                    </a:lnTo>
                    <a:lnTo>
                      <a:pt x="885" y="134"/>
                    </a:lnTo>
                    <a:lnTo>
                      <a:pt x="882" y="204"/>
                    </a:lnTo>
                    <a:lnTo>
                      <a:pt x="889" y="275"/>
                    </a:lnTo>
                    <a:lnTo>
                      <a:pt x="896" y="306"/>
                    </a:lnTo>
                    <a:lnTo>
                      <a:pt x="904" y="336"/>
                    </a:lnTo>
                    <a:lnTo>
                      <a:pt x="912" y="366"/>
                    </a:lnTo>
                    <a:lnTo>
                      <a:pt x="922" y="394"/>
                    </a:lnTo>
                    <a:lnTo>
                      <a:pt x="934" y="421"/>
                    </a:lnTo>
                    <a:lnTo>
                      <a:pt x="946" y="448"/>
                    </a:lnTo>
                    <a:lnTo>
                      <a:pt x="959" y="473"/>
                    </a:lnTo>
                    <a:lnTo>
                      <a:pt x="974" y="496"/>
                    </a:lnTo>
                    <a:lnTo>
                      <a:pt x="967" y="505"/>
                    </a:lnTo>
                    <a:lnTo>
                      <a:pt x="960" y="516"/>
                    </a:lnTo>
                    <a:lnTo>
                      <a:pt x="953" y="525"/>
                    </a:lnTo>
                    <a:lnTo>
                      <a:pt x="946" y="533"/>
                    </a:lnTo>
                    <a:lnTo>
                      <a:pt x="940" y="541"/>
                    </a:lnTo>
                    <a:lnTo>
                      <a:pt x="933" y="549"/>
                    </a:lnTo>
                    <a:lnTo>
                      <a:pt x="925" y="557"/>
                    </a:lnTo>
                    <a:lnTo>
                      <a:pt x="918" y="564"/>
                    </a:lnTo>
                    <a:lnTo>
                      <a:pt x="906" y="561"/>
                    </a:lnTo>
                    <a:lnTo>
                      <a:pt x="895" y="558"/>
                    </a:lnTo>
                    <a:lnTo>
                      <a:pt x="883" y="556"/>
                    </a:lnTo>
                    <a:lnTo>
                      <a:pt x="870" y="554"/>
                    </a:lnTo>
                    <a:lnTo>
                      <a:pt x="858" y="552"/>
                    </a:lnTo>
                    <a:lnTo>
                      <a:pt x="845" y="549"/>
                    </a:lnTo>
                    <a:lnTo>
                      <a:pt x="832" y="547"/>
                    </a:lnTo>
                    <a:lnTo>
                      <a:pt x="819" y="546"/>
                    </a:lnTo>
                    <a:lnTo>
                      <a:pt x="805" y="543"/>
                    </a:lnTo>
                    <a:lnTo>
                      <a:pt x="791" y="542"/>
                    </a:lnTo>
                    <a:lnTo>
                      <a:pt x="776" y="541"/>
                    </a:lnTo>
                    <a:lnTo>
                      <a:pt x="762" y="540"/>
                    </a:lnTo>
                    <a:lnTo>
                      <a:pt x="747" y="540"/>
                    </a:lnTo>
                    <a:lnTo>
                      <a:pt x="732" y="539"/>
                    </a:lnTo>
                    <a:lnTo>
                      <a:pt x="716" y="539"/>
                    </a:lnTo>
                    <a:lnTo>
                      <a:pt x="701" y="539"/>
                    </a:lnTo>
                    <a:lnTo>
                      <a:pt x="685" y="539"/>
                    </a:lnTo>
                    <a:lnTo>
                      <a:pt x="668" y="539"/>
                    </a:lnTo>
                    <a:lnTo>
                      <a:pt x="652" y="540"/>
                    </a:lnTo>
                    <a:lnTo>
                      <a:pt x="637" y="541"/>
                    </a:lnTo>
                    <a:lnTo>
                      <a:pt x="620" y="542"/>
                    </a:lnTo>
                    <a:lnTo>
                      <a:pt x="606" y="543"/>
                    </a:lnTo>
                    <a:lnTo>
                      <a:pt x="589" y="545"/>
                    </a:lnTo>
                    <a:lnTo>
                      <a:pt x="576" y="546"/>
                    </a:lnTo>
                    <a:lnTo>
                      <a:pt x="561" y="548"/>
                    </a:lnTo>
                    <a:lnTo>
                      <a:pt x="547" y="550"/>
                    </a:lnTo>
                    <a:lnTo>
                      <a:pt x="533" y="553"/>
                    </a:lnTo>
                    <a:lnTo>
                      <a:pt x="519" y="555"/>
                    </a:lnTo>
                    <a:lnTo>
                      <a:pt x="506" y="558"/>
                    </a:lnTo>
                    <a:lnTo>
                      <a:pt x="494" y="561"/>
                    </a:lnTo>
                    <a:lnTo>
                      <a:pt x="481" y="564"/>
                    </a:lnTo>
                    <a:lnTo>
                      <a:pt x="470" y="568"/>
                    </a:lnTo>
                    <a:lnTo>
                      <a:pt x="463" y="568"/>
                    </a:lnTo>
                    <a:lnTo>
                      <a:pt x="486" y="540"/>
                    </a:lnTo>
                    <a:lnTo>
                      <a:pt x="508" y="508"/>
                    </a:lnTo>
                    <a:lnTo>
                      <a:pt x="527" y="472"/>
                    </a:lnTo>
                    <a:lnTo>
                      <a:pt x="546" y="434"/>
                    </a:lnTo>
                    <a:lnTo>
                      <a:pt x="562" y="393"/>
                    </a:lnTo>
                    <a:lnTo>
                      <a:pt x="576" y="349"/>
                    </a:lnTo>
                    <a:lnTo>
                      <a:pt x="586" y="303"/>
                    </a:lnTo>
                    <a:lnTo>
                      <a:pt x="594" y="256"/>
                    </a:lnTo>
                    <a:lnTo>
                      <a:pt x="596" y="234"/>
                    </a:lnTo>
                    <a:lnTo>
                      <a:pt x="597" y="211"/>
                    </a:lnTo>
                    <a:lnTo>
                      <a:pt x="599" y="189"/>
                    </a:lnTo>
                    <a:lnTo>
                      <a:pt x="599" y="167"/>
                    </a:lnTo>
                    <a:lnTo>
                      <a:pt x="603" y="137"/>
                    </a:lnTo>
                    <a:lnTo>
                      <a:pt x="604" y="137"/>
                    </a:lnTo>
                    <a:lnTo>
                      <a:pt x="608" y="122"/>
                    </a:lnTo>
                    <a:lnTo>
                      <a:pt x="618" y="107"/>
                    </a:lnTo>
                    <a:lnTo>
                      <a:pt x="634" y="95"/>
                    </a:lnTo>
                    <a:lnTo>
                      <a:pt x="655" y="84"/>
                    </a:lnTo>
                    <a:lnTo>
                      <a:pt x="680" y="76"/>
                    </a:lnTo>
                    <a:lnTo>
                      <a:pt x="708" y="70"/>
                    </a:lnTo>
                    <a:lnTo>
                      <a:pt x="740" y="67"/>
                    </a:lnTo>
                    <a:lnTo>
                      <a:pt x="774" y="67"/>
                    </a:lnTo>
                    <a:lnTo>
                      <a:pt x="786" y="68"/>
                    </a:lnTo>
                    <a:lnTo>
                      <a:pt x="798" y="68"/>
                    </a:lnTo>
                    <a:lnTo>
                      <a:pt x="811" y="70"/>
                    </a:lnTo>
                    <a:lnTo>
                      <a:pt x="822" y="71"/>
                    </a:lnTo>
                    <a:lnTo>
                      <a:pt x="832" y="74"/>
                    </a:lnTo>
                    <a:lnTo>
                      <a:pt x="844" y="76"/>
                    </a:lnTo>
                    <a:lnTo>
                      <a:pt x="854" y="78"/>
                    </a:lnTo>
                    <a:lnTo>
                      <a:pt x="863" y="82"/>
                    </a:lnTo>
                    <a:lnTo>
                      <a:pt x="865" y="83"/>
                    </a:lnTo>
                    <a:lnTo>
                      <a:pt x="867" y="83"/>
                    </a:lnTo>
                    <a:lnTo>
                      <a:pt x="868" y="83"/>
                    </a:lnTo>
                    <a:lnTo>
                      <a:pt x="869" y="84"/>
                    </a:lnTo>
                    <a:lnTo>
                      <a:pt x="857" y="78"/>
                    </a:lnTo>
                    <a:lnTo>
                      <a:pt x="844" y="72"/>
                    </a:lnTo>
                    <a:lnTo>
                      <a:pt x="830" y="68"/>
                    </a:lnTo>
                    <a:lnTo>
                      <a:pt x="815" y="64"/>
                    </a:lnTo>
                    <a:lnTo>
                      <a:pt x="799" y="61"/>
                    </a:lnTo>
                    <a:lnTo>
                      <a:pt x="782" y="59"/>
                    </a:lnTo>
                    <a:lnTo>
                      <a:pt x="766" y="56"/>
                    </a:lnTo>
                    <a:lnTo>
                      <a:pt x="747" y="55"/>
                    </a:lnTo>
                    <a:lnTo>
                      <a:pt x="723" y="55"/>
                    </a:lnTo>
                    <a:lnTo>
                      <a:pt x="701" y="56"/>
                    </a:lnTo>
                    <a:lnTo>
                      <a:pt x="679" y="59"/>
                    </a:lnTo>
                    <a:lnTo>
                      <a:pt x="660" y="63"/>
                    </a:lnTo>
                    <a:lnTo>
                      <a:pt x="641" y="68"/>
                    </a:lnTo>
                    <a:lnTo>
                      <a:pt x="625" y="75"/>
                    </a:lnTo>
                    <a:lnTo>
                      <a:pt x="610" y="82"/>
                    </a:lnTo>
                    <a:lnTo>
                      <a:pt x="599" y="90"/>
                    </a:lnTo>
                    <a:lnTo>
                      <a:pt x="601" y="83"/>
                    </a:lnTo>
                    <a:lnTo>
                      <a:pt x="604" y="68"/>
                    </a:lnTo>
                    <a:lnTo>
                      <a:pt x="615" y="54"/>
                    </a:lnTo>
                    <a:lnTo>
                      <a:pt x="630" y="41"/>
                    </a:lnTo>
                    <a:lnTo>
                      <a:pt x="650" y="31"/>
                    </a:lnTo>
                    <a:lnTo>
                      <a:pt x="676" y="22"/>
                    </a:lnTo>
                    <a:lnTo>
                      <a:pt x="705" y="16"/>
                    </a:lnTo>
                    <a:lnTo>
                      <a:pt x="737" y="13"/>
                    </a:lnTo>
                    <a:lnTo>
                      <a:pt x="771" y="11"/>
                    </a:lnTo>
                    <a:lnTo>
                      <a:pt x="785" y="11"/>
                    </a:lnTo>
                    <a:lnTo>
                      <a:pt x="798" y="13"/>
                    </a:lnTo>
                    <a:lnTo>
                      <a:pt x="811" y="14"/>
                    </a:lnTo>
                    <a:lnTo>
                      <a:pt x="823" y="15"/>
                    </a:lnTo>
                    <a:lnTo>
                      <a:pt x="835" y="17"/>
                    </a:lnTo>
                    <a:lnTo>
                      <a:pt x="846" y="21"/>
                    </a:lnTo>
                    <a:lnTo>
                      <a:pt x="858" y="23"/>
                    </a:lnTo>
                    <a:lnTo>
                      <a:pt x="868" y="26"/>
                    </a:lnTo>
                    <a:lnTo>
                      <a:pt x="855" y="21"/>
                    </a:lnTo>
                    <a:lnTo>
                      <a:pt x="843" y="16"/>
                    </a:lnTo>
                    <a:lnTo>
                      <a:pt x="828" y="11"/>
                    </a:lnTo>
                    <a:lnTo>
                      <a:pt x="813" y="8"/>
                    </a:lnTo>
                    <a:lnTo>
                      <a:pt x="797" y="5"/>
                    </a:lnTo>
                    <a:lnTo>
                      <a:pt x="779" y="2"/>
                    </a:lnTo>
                    <a:lnTo>
                      <a:pt x="762" y="1"/>
                    </a:lnTo>
                    <a:lnTo>
                      <a:pt x="744" y="0"/>
                    </a:lnTo>
                    <a:lnTo>
                      <a:pt x="709" y="1"/>
                    </a:lnTo>
                    <a:lnTo>
                      <a:pt x="677" y="5"/>
                    </a:lnTo>
                    <a:lnTo>
                      <a:pt x="648" y="11"/>
                    </a:lnTo>
                    <a:lnTo>
                      <a:pt x="623" y="19"/>
                    </a:lnTo>
                    <a:lnTo>
                      <a:pt x="602" y="31"/>
                    </a:lnTo>
                    <a:lnTo>
                      <a:pt x="587" y="44"/>
                    </a:lnTo>
                    <a:lnTo>
                      <a:pt x="577" y="57"/>
                    </a:lnTo>
                    <a:lnTo>
                      <a:pt x="573" y="72"/>
                    </a:lnTo>
                    <a:lnTo>
                      <a:pt x="573" y="74"/>
                    </a:lnTo>
                    <a:lnTo>
                      <a:pt x="573" y="75"/>
                    </a:lnTo>
                    <a:lnTo>
                      <a:pt x="577" y="112"/>
                    </a:lnTo>
                    <a:lnTo>
                      <a:pt x="579" y="151"/>
                    </a:lnTo>
                    <a:lnTo>
                      <a:pt x="577" y="192"/>
                    </a:lnTo>
                    <a:lnTo>
                      <a:pt x="573" y="235"/>
                    </a:lnTo>
                    <a:lnTo>
                      <a:pt x="564" y="288"/>
                    </a:lnTo>
                    <a:lnTo>
                      <a:pt x="551" y="337"/>
                    </a:lnTo>
                    <a:lnTo>
                      <a:pt x="536" y="386"/>
                    </a:lnTo>
                    <a:lnTo>
                      <a:pt x="518" y="431"/>
                    </a:lnTo>
                    <a:lnTo>
                      <a:pt x="496" y="471"/>
                    </a:lnTo>
                    <a:lnTo>
                      <a:pt x="473" y="508"/>
                    </a:lnTo>
                    <a:lnTo>
                      <a:pt x="447" y="540"/>
                    </a:lnTo>
                    <a:lnTo>
                      <a:pt x="420" y="568"/>
                    </a:lnTo>
                    <a:lnTo>
                      <a:pt x="0" y="568"/>
                    </a:lnTo>
                    <a:lnTo>
                      <a:pt x="1" y="580"/>
                    </a:lnTo>
                    <a:lnTo>
                      <a:pt x="1827" y="580"/>
                    </a:lnTo>
                    <a:lnTo>
                      <a:pt x="1826" y="568"/>
                    </a:lnTo>
                    <a:close/>
                  </a:path>
                </a:pathLst>
              </a:custGeom>
              <a:solidFill>
                <a:srgbClr val="000000"/>
              </a:solidFill>
              <a:ln w="9525">
                <a:noFill/>
                <a:round/>
                <a:headEnd/>
                <a:tailEnd/>
              </a:ln>
            </p:spPr>
            <p:txBody>
              <a:bodyPr/>
              <a:lstStyle/>
              <a:p>
                <a:endParaRPr lang="en-US" dirty="0"/>
              </a:p>
            </p:txBody>
          </p:sp>
          <p:sp>
            <p:nvSpPr>
              <p:cNvPr id="913" name="Freeform 221"/>
              <p:cNvSpPr>
                <a:spLocks/>
              </p:cNvSpPr>
              <p:nvPr/>
            </p:nvSpPr>
            <p:spPr bwMode="auto">
              <a:xfrm>
                <a:off x="-1472" y="3567"/>
                <a:ext cx="494" cy="226"/>
              </a:xfrm>
              <a:custGeom>
                <a:avLst/>
                <a:gdLst>
                  <a:gd name="T0" fmla="*/ 0 w 987"/>
                  <a:gd name="T1" fmla="*/ 0 h 452"/>
                  <a:gd name="T2" fmla="*/ 488 w 987"/>
                  <a:gd name="T3" fmla="*/ 4 h 452"/>
                  <a:gd name="T4" fmla="*/ 494 w 987"/>
                  <a:gd name="T5" fmla="*/ 190 h 452"/>
                  <a:gd name="T6" fmla="*/ 232 w 987"/>
                  <a:gd name="T7" fmla="*/ 226 h 452"/>
                  <a:gd name="T8" fmla="*/ 0 w 987"/>
                  <a:gd name="T9" fmla="*/ 0 h 452"/>
                  <a:gd name="T10" fmla="*/ 0 60000 65536"/>
                  <a:gd name="T11" fmla="*/ 0 60000 65536"/>
                  <a:gd name="T12" fmla="*/ 0 60000 65536"/>
                  <a:gd name="T13" fmla="*/ 0 60000 65536"/>
                  <a:gd name="T14" fmla="*/ 0 60000 65536"/>
                  <a:gd name="T15" fmla="*/ 0 w 987"/>
                  <a:gd name="T16" fmla="*/ 0 h 452"/>
                  <a:gd name="T17" fmla="*/ 987 w 987"/>
                  <a:gd name="T18" fmla="*/ 452 h 452"/>
                </a:gdLst>
                <a:ahLst/>
                <a:cxnLst>
                  <a:cxn ang="T10">
                    <a:pos x="T0" y="T1"/>
                  </a:cxn>
                  <a:cxn ang="T11">
                    <a:pos x="T2" y="T3"/>
                  </a:cxn>
                  <a:cxn ang="T12">
                    <a:pos x="T4" y="T5"/>
                  </a:cxn>
                  <a:cxn ang="T13">
                    <a:pos x="T6" y="T7"/>
                  </a:cxn>
                  <a:cxn ang="T14">
                    <a:pos x="T8" y="T9"/>
                  </a:cxn>
                </a:cxnLst>
                <a:rect l="T15" t="T16" r="T17" b="T18"/>
                <a:pathLst>
                  <a:path w="987" h="452">
                    <a:moveTo>
                      <a:pt x="0" y="0"/>
                    </a:moveTo>
                    <a:lnTo>
                      <a:pt x="976" y="8"/>
                    </a:lnTo>
                    <a:lnTo>
                      <a:pt x="987" y="380"/>
                    </a:lnTo>
                    <a:lnTo>
                      <a:pt x="464" y="452"/>
                    </a:lnTo>
                    <a:lnTo>
                      <a:pt x="0" y="0"/>
                    </a:lnTo>
                    <a:close/>
                  </a:path>
                </a:pathLst>
              </a:custGeom>
              <a:solidFill>
                <a:srgbClr val="DDDDBF"/>
              </a:solidFill>
              <a:ln w="9525">
                <a:noFill/>
                <a:round/>
                <a:headEnd/>
                <a:tailEnd/>
              </a:ln>
            </p:spPr>
            <p:txBody>
              <a:bodyPr/>
              <a:lstStyle/>
              <a:p>
                <a:endParaRPr lang="en-US" dirty="0"/>
              </a:p>
            </p:txBody>
          </p:sp>
          <p:sp>
            <p:nvSpPr>
              <p:cNvPr id="914" name="Freeform 222"/>
              <p:cNvSpPr>
                <a:spLocks/>
              </p:cNvSpPr>
              <p:nvPr/>
            </p:nvSpPr>
            <p:spPr bwMode="auto">
              <a:xfrm>
                <a:off x="-853" y="3675"/>
                <a:ext cx="10" cy="70"/>
              </a:xfrm>
              <a:custGeom>
                <a:avLst/>
                <a:gdLst>
                  <a:gd name="T0" fmla="*/ 0 w 21"/>
                  <a:gd name="T1" fmla="*/ 0 h 139"/>
                  <a:gd name="T2" fmla="*/ 10 w 21"/>
                  <a:gd name="T3" fmla="*/ 0 h 139"/>
                  <a:gd name="T4" fmla="*/ 10 w 21"/>
                  <a:gd name="T5" fmla="*/ 70 h 139"/>
                  <a:gd name="T6" fmla="*/ 0 w 21"/>
                  <a:gd name="T7" fmla="*/ 70 h 139"/>
                  <a:gd name="T8" fmla="*/ 0 w 21"/>
                  <a:gd name="T9" fmla="*/ 0 h 139"/>
                  <a:gd name="T10" fmla="*/ 0 60000 65536"/>
                  <a:gd name="T11" fmla="*/ 0 60000 65536"/>
                  <a:gd name="T12" fmla="*/ 0 60000 65536"/>
                  <a:gd name="T13" fmla="*/ 0 60000 65536"/>
                  <a:gd name="T14" fmla="*/ 0 60000 65536"/>
                  <a:gd name="T15" fmla="*/ 0 w 21"/>
                  <a:gd name="T16" fmla="*/ 0 h 139"/>
                  <a:gd name="T17" fmla="*/ 21 w 21"/>
                  <a:gd name="T18" fmla="*/ 139 h 139"/>
                </a:gdLst>
                <a:ahLst/>
                <a:cxnLst>
                  <a:cxn ang="T10">
                    <a:pos x="T0" y="T1"/>
                  </a:cxn>
                  <a:cxn ang="T11">
                    <a:pos x="T2" y="T3"/>
                  </a:cxn>
                  <a:cxn ang="T12">
                    <a:pos x="T4" y="T5"/>
                  </a:cxn>
                  <a:cxn ang="T13">
                    <a:pos x="T6" y="T7"/>
                  </a:cxn>
                  <a:cxn ang="T14">
                    <a:pos x="T8" y="T9"/>
                  </a:cxn>
                </a:cxnLst>
                <a:rect l="T15" t="T16" r="T17" b="T18"/>
                <a:pathLst>
                  <a:path w="21" h="139">
                    <a:moveTo>
                      <a:pt x="0" y="0"/>
                    </a:moveTo>
                    <a:lnTo>
                      <a:pt x="20" y="0"/>
                    </a:lnTo>
                    <a:lnTo>
                      <a:pt x="21" y="139"/>
                    </a:lnTo>
                    <a:lnTo>
                      <a:pt x="0" y="139"/>
                    </a:lnTo>
                    <a:lnTo>
                      <a:pt x="0" y="0"/>
                    </a:lnTo>
                    <a:close/>
                  </a:path>
                </a:pathLst>
              </a:custGeom>
              <a:solidFill>
                <a:srgbClr val="000000"/>
              </a:solidFill>
              <a:ln w="9525">
                <a:noFill/>
                <a:round/>
                <a:headEnd/>
                <a:tailEnd/>
              </a:ln>
            </p:spPr>
            <p:txBody>
              <a:bodyPr/>
              <a:lstStyle/>
              <a:p>
                <a:endParaRPr lang="en-US" dirty="0"/>
              </a:p>
            </p:txBody>
          </p:sp>
          <p:sp>
            <p:nvSpPr>
              <p:cNvPr id="915" name="Freeform 223"/>
              <p:cNvSpPr>
                <a:spLocks/>
              </p:cNvSpPr>
              <p:nvPr/>
            </p:nvSpPr>
            <p:spPr bwMode="auto">
              <a:xfrm>
                <a:off x="-1345" y="3569"/>
                <a:ext cx="12" cy="108"/>
              </a:xfrm>
              <a:custGeom>
                <a:avLst/>
                <a:gdLst>
                  <a:gd name="T0" fmla="*/ 0 w 23"/>
                  <a:gd name="T1" fmla="*/ 0 h 216"/>
                  <a:gd name="T2" fmla="*/ 11 w 23"/>
                  <a:gd name="T3" fmla="*/ 0 h 216"/>
                  <a:gd name="T4" fmla="*/ 12 w 23"/>
                  <a:gd name="T5" fmla="*/ 108 h 216"/>
                  <a:gd name="T6" fmla="*/ 2 w 23"/>
                  <a:gd name="T7" fmla="*/ 108 h 216"/>
                  <a:gd name="T8" fmla="*/ 0 w 23"/>
                  <a:gd name="T9" fmla="*/ 0 h 216"/>
                  <a:gd name="T10" fmla="*/ 0 60000 65536"/>
                  <a:gd name="T11" fmla="*/ 0 60000 65536"/>
                  <a:gd name="T12" fmla="*/ 0 60000 65536"/>
                  <a:gd name="T13" fmla="*/ 0 60000 65536"/>
                  <a:gd name="T14" fmla="*/ 0 60000 65536"/>
                  <a:gd name="T15" fmla="*/ 0 w 23"/>
                  <a:gd name="T16" fmla="*/ 0 h 216"/>
                  <a:gd name="T17" fmla="*/ 23 w 23"/>
                  <a:gd name="T18" fmla="*/ 216 h 216"/>
                </a:gdLst>
                <a:ahLst/>
                <a:cxnLst>
                  <a:cxn ang="T10">
                    <a:pos x="T0" y="T1"/>
                  </a:cxn>
                  <a:cxn ang="T11">
                    <a:pos x="T2" y="T3"/>
                  </a:cxn>
                  <a:cxn ang="T12">
                    <a:pos x="T4" y="T5"/>
                  </a:cxn>
                  <a:cxn ang="T13">
                    <a:pos x="T6" y="T7"/>
                  </a:cxn>
                  <a:cxn ang="T14">
                    <a:pos x="T8" y="T9"/>
                  </a:cxn>
                </a:cxnLst>
                <a:rect l="T15" t="T16" r="T17" b="T18"/>
                <a:pathLst>
                  <a:path w="23" h="216">
                    <a:moveTo>
                      <a:pt x="0" y="0"/>
                    </a:moveTo>
                    <a:lnTo>
                      <a:pt x="21" y="0"/>
                    </a:lnTo>
                    <a:lnTo>
                      <a:pt x="23" y="216"/>
                    </a:lnTo>
                    <a:lnTo>
                      <a:pt x="3" y="216"/>
                    </a:lnTo>
                    <a:lnTo>
                      <a:pt x="0" y="0"/>
                    </a:lnTo>
                    <a:close/>
                  </a:path>
                </a:pathLst>
              </a:custGeom>
              <a:solidFill>
                <a:srgbClr val="000000"/>
              </a:solidFill>
              <a:ln w="9525">
                <a:noFill/>
                <a:round/>
                <a:headEnd/>
                <a:tailEnd/>
              </a:ln>
            </p:spPr>
            <p:txBody>
              <a:bodyPr/>
              <a:lstStyle/>
              <a:p>
                <a:endParaRPr lang="en-US" dirty="0"/>
              </a:p>
            </p:txBody>
          </p:sp>
          <p:sp>
            <p:nvSpPr>
              <p:cNvPr id="916" name="Rectangle 224"/>
              <p:cNvSpPr>
                <a:spLocks noChangeArrowheads="1"/>
              </p:cNvSpPr>
              <p:nvPr/>
            </p:nvSpPr>
            <p:spPr bwMode="auto">
              <a:xfrm>
                <a:off x="-909" y="3697"/>
                <a:ext cx="26" cy="7"/>
              </a:xfrm>
              <a:prstGeom prst="rect">
                <a:avLst/>
              </a:prstGeom>
              <a:solidFill>
                <a:srgbClr val="000000"/>
              </a:solidFill>
              <a:ln w="9525">
                <a:noFill/>
                <a:miter lim="800000"/>
                <a:headEnd/>
                <a:tailEnd/>
              </a:ln>
            </p:spPr>
            <p:txBody>
              <a:bodyPr/>
              <a:lstStyle/>
              <a:p>
                <a:endParaRPr lang="en-US" dirty="0"/>
              </a:p>
            </p:txBody>
          </p:sp>
          <p:sp>
            <p:nvSpPr>
              <p:cNvPr id="917" name="Freeform 225"/>
              <p:cNvSpPr>
                <a:spLocks/>
              </p:cNvSpPr>
              <p:nvPr/>
            </p:nvSpPr>
            <p:spPr bwMode="auto">
              <a:xfrm>
                <a:off x="-787" y="3697"/>
                <a:ext cx="26" cy="7"/>
              </a:xfrm>
              <a:custGeom>
                <a:avLst/>
                <a:gdLst>
                  <a:gd name="T0" fmla="*/ 0 w 52"/>
                  <a:gd name="T1" fmla="*/ 0 h 14"/>
                  <a:gd name="T2" fmla="*/ 26 w 52"/>
                  <a:gd name="T3" fmla="*/ 0 h 14"/>
                  <a:gd name="T4" fmla="*/ 26 w 52"/>
                  <a:gd name="T5" fmla="*/ 7 h 14"/>
                  <a:gd name="T6" fmla="*/ 1 w 52"/>
                  <a:gd name="T7" fmla="*/ 7 h 14"/>
                  <a:gd name="T8" fmla="*/ 0 w 52"/>
                  <a:gd name="T9" fmla="*/ 0 h 14"/>
                  <a:gd name="T10" fmla="*/ 0 60000 65536"/>
                  <a:gd name="T11" fmla="*/ 0 60000 65536"/>
                  <a:gd name="T12" fmla="*/ 0 60000 65536"/>
                  <a:gd name="T13" fmla="*/ 0 60000 65536"/>
                  <a:gd name="T14" fmla="*/ 0 60000 65536"/>
                  <a:gd name="T15" fmla="*/ 0 w 52"/>
                  <a:gd name="T16" fmla="*/ 0 h 14"/>
                  <a:gd name="T17" fmla="*/ 52 w 52"/>
                  <a:gd name="T18" fmla="*/ 14 h 14"/>
                </a:gdLst>
                <a:ahLst/>
                <a:cxnLst>
                  <a:cxn ang="T10">
                    <a:pos x="T0" y="T1"/>
                  </a:cxn>
                  <a:cxn ang="T11">
                    <a:pos x="T2" y="T3"/>
                  </a:cxn>
                  <a:cxn ang="T12">
                    <a:pos x="T4" y="T5"/>
                  </a:cxn>
                  <a:cxn ang="T13">
                    <a:pos x="T6" y="T7"/>
                  </a:cxn>
                  <a:cxn ang="T14">
                    <a:pos x="T8" y="T9"/>
                  </a:cxn>
                </a:cxnLst>
                <a:rect l="T15" t="T16" r="T17" b="T18"/>
                <a:pathLst>
                  <a:path w="52" h="14">
                    <a:moveTo>
                      <a:pt x="0" y="0"/>
                    </a:moveTo>
                    <a:lnTo>
                      <a:pt x="52" y="0"/>
                    </a:lnTo>
                    <a:lnTo>
                      <a:pt x="52" y="14"/>
                    </a:lnTo>
                    <a:lnTo>
                      <a:pt x="1" y="14"/>
                    </a:lnTo>
                    <a:lnTo>
                      <a:pt x="0" y="0"/>
                    </a:lnTo>
                    <a:close/>
                  </a:path>
                </a:pathLst>
              </a:custGeom>
              <a:solidFill>
                <a:srgbClr val="000000"/>
              </a:solidFill>
              <a:ln w="9525">
                <a:noFill/>
                <a:round/>
                <a:headEnd/>
                <a:tailEnd/>
              </a:ln>
            </p:spPr>
            <p:txBody>
              <a:bodyPr/>
              <a:lstStyle/>
              <a:p>
                <a:endParaRPr lang="en-US" dirty="0"/>
              </a:p>
            </p:txBody>
          </p:sp>
          <p:sp>
            <p:nvSpPr>
              <p:cNvPr id="918" name="Rectangle 226"/>
              <p:cNvSpPr>
                <a:spLocks noChangeArrowheads="1"/>
              </p:cNvSpPr>
              <p:nvPr/>
            </p:nvSpPr>
            <p:spPr bwMode="auto">
              <a:xfrm>
                <a:off x="-908" y="3718"/>
                <a:ext cx="25" cy="7"/>
              </a:xfrm>
              <a:prstGeom prst="rect">
                <a:avLst/>
              </a:prstGeom>
              <a:solidFill>
                <a:srgbClr val="000000"/>
              </a:solidFill>
              <a:ln w="9525">
                <a:noFill/>
                <a:miter lim="800000"/>
                <a:headEnd/>
                <a:tailEnd/>
              </a:ln>
            </p:spPr>
            <p:txBody>
              <a:bodyPr/>
              <a:lstStyle/>
              <a:p>
                <a:endParaRPr lang="en-US" dirty="0"/>
              </a:p>
            </p:txBody>
          </p:sp>
          <p:sp>
            <p:nvSpPr>
              <p:cNvPr id="919" name="Freeform 227"/>
              <p:cNvSpPr>
                <a:spLocks/>
              </p:cNvSpPr>
              <p:nvPr/>
            </p:nvSpPr>
            <p:spPr bwMode="auto">
              <a:xfrm>
                <a:off x="-1308" y="3600"/>
                <a:ext cx="26" cy="8"/>
              </a:xfrm>
              <a:custGeom>
                <a:avLst/>
                <a:gdLst>
                  <a:gd name="T0" fmla="*/ 0 w 52"/>
                  <a:gd name="T1" fmla="*/ 0 h 15"/>
                  <a:gd name="T2" fmla="*/ 26 w 52"/>
                  <a:gd name="T3" fmla="*/ 0 h 15"/>
                  <a:gd name="T4" fmla="*/ 26 w 52"/>
                  <a:gd name="T5" fmla="*/ 8 h 15"/>
                  <a:gd name="T6" fmla="*/ 0 w 52"/>
                  <a:gd name="T7" fmla="*/ 8 h 15"/>
                  <a:gd name="T8" fmla="*/ 0 w 52"/>
                  <a:gd name="T9" fmla="*/ 0 h 15"/>
                  <a:gd name="T10" fmla="*/ 0 60000 65536"/>
                  <a:gd name="T11" fmla="*/ 0 60000 65536"/>
                  <a:gd name="T12" fmla="*/ 0 60000 65536"/>
                  <a:gd name="T13" fmla="*/ 0 60000 65536"/>
                  <a:gd name="T14" fmla="*/ 0 60000 65536"/>
                  <a:gd name="T15" fmla="*/ 0 w 52"/>
                  <a:gd name="T16" fmla="*/ 0 h 15"/>
                  <a:gd name="T17" fmla="*/ 52 w 52"/>
                  <a:gd name="T18" fmla="*/ 15 h 15"/>
                </a:gdLst>
                <a:ahLst/>
                <a:cxnLst>
                  <a:cxn ang="T10">
                    <a:pos x="T0" y="T1"/>
                  </a:cxn>
                  <a:cxn ang="T11">
                    <a:pos x="T2" y="T3"/>
                  </a:cxn>
                  <a:cxn ang="T12">
                    <a:pos x="T4" y="T5"/>
                  </a:cxn>
                  <a:cxn ang="T13">
                    <a:pos x="T6" y="T7"/>
                  </a:cxn>
                  <a:cxn ang="T14">
                    <a:pos x="T8" y="T9"/>
                  </a:cxn>
                </a:cxnLst>
                <a:rect l="T15" t="T16" r="T17" b="T18"/>
                <a:pathLst>
                  <a:path w="52" h="15">
                    <a:moveTo>
                      <a:pt x="0" y="0"/>
                    </a:moveTo>
                    <a:lnTo>
                      <a:pt x="51" y="0"/>
                    </a:lnTo>
                    <a:lnTo>
                      <a:pt x="52" y="15"/>
                    </a:lnTo>
                    <a:lnTo>
                      <a:pt x="0" y="15"/>
                    </a:lnTo>
                    <a:lnTo>
                      <a:pt x="0" y="0"/>
                    </a:lnTo>
                    <a:close/>
                  </a:path>
                </a:pathLst>
              </a:custGeom>
              <a:solidFill>
                <a:srgbClr val="000000"/>
              </a:solidFill>
              <a:ln w="9525">
                <a:noFill/>
                <a:round/>
                <a:headEnd/>
                <a:tailEnd/>
              </a:ln>
            </p:spPr>
            <p:txBody>
              <a:bodyPr/>
              <a:lstStyle/>
              <a:p>
                <a:endParaRPr lang="en-US" dirty="0"/>
              </a:p>
            </p:txBody>
          </p:sp>
          <p:sp>
            <p:nvSpPr>
              <p:cNvPr id="920" name="Rectangle 228"/>
              <p:cNvSpPr>
                <a:spLocks noChangeArrowheads="1"/>
              </p:cNvSpPr>
              <p:nvPr/>
            </p:nvSpPr>
            <p:spPr bwMode="auto">
              <a:xfrm>
                <a:off x="-1400" y="3600"/>
                <a:ext cx="26" cy="8"/>
              </a:xfrm>
              <a:prstGeom prst="rect">
                <a:avLst/>
              </a:prstGeom>
              <a:solidFill>
                <a:srgbClr val="000000"/>
              </a:solidFill>
              <a:ln w="9525">
                <a:noFill/>
                <a:miter lim="800000"/>
                <a:headEnd/>
                <a:tailEnd/>
              </a:ln>
            </p:spPr>
            <p:txBody>
              <a:bodyPr/>
              <a:lstStyle/>
              <a:p>
                <a:endParaRPr lang="en-US" dirty="0"/>
              </a:p>
            </p:txBody>
          </p:sp>
          <p:sp>
            <p:nvSpPr>
              <p:cNvPr id="921" name="Rectangle 229"/>
              <p:cNvSpPr>
                <a:spLocks noChangeArrowheads="1"/>
              </p:cNvSpPr>
              <p:nvPr/>
            </p:nvSpPr>
            <p:spPr bwMode="auto">
              <a:xfrm>
                <a:off x="-1308" y="3621"/>
                <a:ext cx="26" cy="7"/>
              </a:xfrm>
              <a:prstGeom prst="rect">
                <a:avLst/>
              </a:prstGeom>
              <a:solidFill>
                <a:srgbClr val="000000"/>
              </a:solidFill>
              <a:ln w="9525">
                <a:noFill/>
                <a:miter lim="800000"/>
                <a:headEnd/>
                <a:tailEnd/>
              </a:ln>
            </p:spPr>
            <p:txBody>
              <a:bodyPr/>
              <a:lstStyle/>
              <a:p>
                <a:endParaRPr lang="en-US" dirty="0"/>
              </a:p>
            </p:txBody>
          </p:sp>
          <p:sp>
            <p:nvSpPr>
              <p:cNvPr id="922" name="Rectangle 230"/>
              <p:cNvSpPr>
                <a:spLocks noChangeArrowheads="1"/>
              </p:cNvSpPr>
              <p:nvPr/>
            </p:nvSpPr>
            <p:spPr bwMode="auto">
              <a:xfrm>
                <a:off x="-908" y="3759"/>
                <a:ext cx="25" cy="6"/>
              </a:xfrm>
              <a:prstGeom prst="rect">
                <a:avLst/>
              </a:prstGeom>
              <a:solidFill>
                <a:srgbClr val="000000"/>
              </a:solidFill>
              <a:ln w="9525">
                <a:noFill/>
                <a:miter lim="800000"/>
                <a:headEnd/>
                <a:tailEnd/>
              </a:ln>
            </p:spPr>
            <p:txBody>
              <a:bodyPr/>
              <a:lstStyle/>
              <a:p>
                <a:endParaRPr lang="en-US" dirty="0"/>
              </a:p>
            </p:txBody>
          </p:sp>
          <p:sp>
            <p:nvSpPr>
              <p:cNvPr id="923" name="Rectangle 231"/>
              <p:cNvSpPr>
                <a:spLocks noChangeArrowheads="1"/>
              </p:cNvSpPr>
              <p:nvPr/>
            </p:nvSpPr>
            <p:spPr bwMode="auto">
              <a:xfrm>
                <a:off x="-908" y="3738"/>
                <a:ext cx="25" cy="7"/>
              </a:xfrm>
              <a:prstGeom prst="rect">
                <a:avLst/>
              </a:prstGeom>
              <a:solidFill>
                <a:srgbClr val="000000"/>
              </a:solidFill>
              <a:ln w="9525">
                <a:noFill/>
                <a:miter lim="800000"/>
                <a:headEnd/>
                <a:tailEnd/>
              </a:ln>
            </p:spPr>
            <p:txBody>
              <a:bodyPr/>
              <a:lstStyle/>
              <a:p>
                <a:endParaRPr lang="en-US" dirty="0"/>
              </a:p>
            </p:txBody>
          </p:sp>
          <p:sp>
            <p:nvSpPr>
              <p:cNvPr id="924" name="Freeform 232"/>
              <p:cNvSpPr>
                <a:spLocks/>
              </p:cNvSpPr>
              <p:nvPr/>
            </p:nvSpPr>
            <p:spPr bwMode="auto">
              <a:xfrm>
                <a:off x="-1065" y="3657"/>
                <a:ext cx="26" cy="7"/>
              </a:xfrm>
              <a:custGeom>
                <a:avLst/>
                <a:gdLst>
                  <a:gd name="T0" fmla="*/ 0 w 51"/>
                  <a:gd name="T1" fmla="*/ 0 h 15"/>
                  <a:gd name="T2" fmla="*/ 26 w 51"/>
                  <a:gd name="T3" fmla="*/ 0 h 15"/>
                  <a:gd name="T4" fmla="*/ 26 w 51"/>
                  <a:gd name="T5" fmla="*/ 7 h 15"/>
                  <a:gd name="T6" fmla="*/ 1 w 51"/>
                  <a:gd name="T7" fmla="*/ 7 h 15"/>
                  <a:gd name="T8" fmla="*/ 0 w 51"/>
                  <a:gd name="T9" fmla="*/ 0 h 15"/>
                  <a:gd name="T10" fmla="*/ 0 60000 65536"/>
                  <a:gd name="T11" fmla="*/ 0 60000 65536"/>
                  <a:gd name="T12" fmla="*/ 0 60000 65536"/>
                  <a:gd name="T13" fmla="*/ 0 60000 65536"/>
                  <a:gd name="T14" fmla="*/ 0 60000 65536"/>
                  <a:gd name="T15" fmla="*/ 0 w 51"/>
                  <a:gd name="T16" fmla="*/ 0 h 15"/>
                  <a:gd name="T17" fmla="*/ 51 w 51"/>
                  <a:gd name="T18" fmla="*/ 15 h 15"/>
                </a:gdLst>
                <a:ahLst/>
                <a:cxnLst>
                  <a:cxn ang="T10">
                    <a:pos x="T0" y="T1"/>
                  </a:cxn>
                  <a:cxn ang="T11">
                    <a:pos x="T2" y="T3"/>
                  </a:cxn>
                  <a:cxn ang="T12">
                    <a:pos x="T4" y="T5"/>
                  </a:cxn>
                  <a:cxn ang="T13">
                    <a:pos x="T6" y="T7"/>
                  </a:cxn>
                  <a:cxn ang="T14">
                    <a:pos x="T8" y="T9"/>
                  </a:cxn>
                </a:cxnLst>
                <a:rect l="T15" t="T16" r="T17" b="T18"/>
                <a:pathLst>
                  <a:path w="51" h="15">
                    <a:moveTo>
                      <a:pt x="0" y="0"/>
                    </a:moveTo>
                    <a:lnTo>
                      <a:pt x="51" y="0"/>
                    </a:lnTo>
                    <a:lnTo>
                      <a:pt x="51" y="15"/>
                    </a:lnTo>
                    <a:lnTo>
                      <a:pt x="1" y="15"/>
                    </a:lnTo>
                    <a:lnTo>
                      <a:pt x="0" y="0"/>
                    </a:lnTo>
                    <a:close/>
                  </a:path>
                </a:pathLst>
              </a:custGeom>
              <a:solidFill>
                <a:srgbClr val="000000"/>
              </a:solidFill>
              <a:ln w="9525">
                <a:noFill/>
                <a:round/>
                <a:headEnd/>
                <a:tailEnd/>
              </a:ln>
            </p:spPr>
            <p:txBody>
              <a:bodyPr/>
              <a:lstStyle/>
              <a:p>
                <a:endParaRPr lang="en-US" dirty="0"/>
              </a:p>
            </p:txBody>
          </p:sp>
          <p:sp>
            <p:nvSpPr>
              <p:cNvPr id="925" name="Freeform 233"/>
              <p:cNvSpPr>
                <a:spLocks/>
              </p:cNvSpPr>
              <p:nvPr/>
            </p:nvSpPr>
            <p:spPr bwMode="auto">
              <a:xfrm>
                <a:off x="-1064" y="3677"/>
                <a:ext cx="26" cy="8"/>
              </a:xfrm>
              <a:custGeom>
                <a:avLst/>
                <a:gdLst>
                  <a:gd name="T0" fmla="*/ 0 w 51"/>
                  <a:gd name="T1" fmla="*/ 0 h 15"/>
                  <a:gd name="T2" fmla="*/ 25 w 51"/>
                  <a:gd name="T3" fmla="*/ 0 h 15"/>
                  <a:gd name="T4" fmla="*/ 26 w 51"/>
                  <a:gd name="T5" fmla="*/ 8 h 15"/>
                  <a:gd name="T6" fmla="*/ 0 w 51"/>
                  <a:gd name="T7" fmla="*/ 8 h 15"/>
                  <a:gd name="T8" fmla="*/ 0 w 51"/>
                  <a:gd name="T9" fmla="*/ 0 h 15"/>
                  <a:gd name="T10" fmla="*/ 0 60000 65536"/>
                  <a:gd name="T11" fmla="*/ 0 60000 65536"/>
                  <a:gd name="T12" fmla="*/ 0 60000 65536"/>
                  <a:gd name="T13" fmla="*/ 0 60000 65536"/>
                  <a:gd name="T14" fmla="*/ 0 60000 65536"/>
                  <a:gd name="T15" fmla="*/ 0 w 51"/>
                  <a:gd name="T16" fmla="*/ 0 h 15"/>
                  <a:gd name="T17" fmla="*/ 51 w 51"/>
                  <a:gd name="T18" fmla="*/ 15 h 15"/>
                </a:gdLst>
                <a:ahLst/>
                <a:cxnLst>
                  <a:cxn ang="T10">
                    <a:pos x="T0" y="T1"/>
                  </a:cxn>
                  <a:cxn ang="T11">
                    <a:pos x="T2" y="T3"/>
                  </a:cxn>
                  <a:cxn ang="T12">
                    <a:pos x="T4" y="T5"/>
                  </a:cxn>
                  <a:cxn ang="T13">
                    <a:pos x="T6" y="T7"/>
                  </a:cxn>
                  <a:cxn ang="T14">
                    <a:pos x="T8" y="T9"/>
                  </a:cxn>
                </a:cxnLst>
                <a:rect l="T15" t="T16" r="T17" b="T18"/>
                <a:pathLst>
                  <a:path w="51" h="15">
                    <a:moveTo>
                      <a:pt x="0" y="0"/>
                    </a:moveTo>
                    <a:lnTo>
                      <a:pt x="50" y="0"/>
                    </a:lnTo>
                    <a:lnTo>
                      <a:pt x="51" y="15"/>
                    </a:lnTo>
                    <a:lnTo>
                      <a:pt x="0" y="15"/>
                    </a:lnTo>
                    <a:lnTo>
                      <a:pt x="0" y="0"/>
                    </a:lnTo>
                    <a:close/>
                  </a:path>
                </a:pathLst>
              </a:custGeom>
              <a:solidFill>
                <a:srgbClr val="000000"/>
              </a:solidFill>
              <a:ln w="9525">
                <a:noFill/>
                <a:round/>
                <a:headEnd/>
                <a:tailEnd/>
              </a:ln>
            </p:spPr>
            <p:txBody>
              <a:bodyPr/>
              <a:lstStyle/>
              <a:p>
                <a:endParaRPr lang="en-US" dirty="0"/>
              </a:p>
            </p:txBody>
          </p:sp>
          <p:sp>
            <p:nvSpPr>
              <p:cNvPr id="926" name="Freeform 234"/>
              <p:cNvSpPr>
                <a:spLocks/>
              </p:cNvSpPr>
              <p:nvPr/>
            </p:nvSpPr>
            <p:spPr bwMode="auto">
              <a:xfrm>
                <a:off x="-1064" y="3698"/>
                <a:ext cx="26" cy="7"/>
              </a:xfrm>
              <a:custGeom>
                <a:avLst/>
                <a:gdLst>
                  <a:gd name="T0" fmla="*/ 0 w 51"/>
                  <a:gd name="T1" fmla="*/ 0 h 14"/>
                  <a:gd name="T2" fmla="*/ 25 w 51"/>
                  <a:gd name="T3" fmla="*/ 0 h 14"/>
                  <a:gd name="T4" fmla="*/ 26 w 51"/>
                  <a:gd name="T5" fmla="*/ 7 h 14"/>
                  <a:gd name="T6" fmla="*/ 0 w 51"/>
                  <a:gd name="T7" fmla="*/ 7 h 14"/>
                  <a:gd name="T8" fmla="*/ 0 w 51"/>
                  <a:gd name="T9" fmla="*/ 0 h 14"/>
                  <a:gd name="T10" fmla="*/ 0 60000 65536"/>
                  <a:gd name="T11" fmla="*/ 0 60000 65536"/>
                  <a:gd name="T12" fmla="*/ 0 60000 65536"/>
                  <a:gd name="T13" fmla="*/ 0 60000 65536"/>
                  <a:gd name="T14" fmla="*/ 0 60000 65536"/>
                  <a:gd name="T15" fmla="*/ 0 w 51"/>
                  <a:gd name="T16" fmla="*/ 0 h 14"/>
                  <a:gd name="T17" fmla="*/ 51 w 51"/>
                  <a:gd name="T18" fmla="*/ 14 h 14"/>
                </a:gdLst>
                <a:ahLst/>
                <a:cxnLst>
                  <a:cxn ang="T10">
                    <a:pos x="T0" y="T1"/>
                  </a:cxn>
                  <a:cxn ang="T11">
                    <a:pos x="T2" y="T3"/>
                  </a:cxn>
                  <a:cxn ang="T12">
                    <a:pos x="T4" y="T5"/>
                  </a:cxn>
                  <a:cxn ang="T13">
                    <a:pos x="T6" y="T7"/>
                  </a:cxn>
                  <a:cxn ang="T14">
                    <a:pos x="T8" y="T9"/>
                  </a:cxn>
                </a:cxnLst>
                <a:rect l="T15" t="T16" r="T17" b="T18"/>
                <a:pathLst>
                  <a:path w="51" h="14">
                    <a:moveTo>
                      <a:pt x="0" y="0"/>
                    </a:moveTo>
                    <a:lnTo>
                      <a:pt x="50" y="0"/>
                    </a:lnTo>
                    <a:lnTo>
                      <a:pt x="51" y="14"/>
                    </a:lnTo>
                    <a:lnTo>
                      <a:pt x="0" y="14"/>
                    </a:lnTo>
                    <a:lnTo>
                      <a:pt x="0" y="0"/>
                    </a:lnTo>
                    <a:close/>
                  </a:path>
                </a:pathLst>
              </a:custGeom>
              <a:solidFill>
                <a:srgbClr val="000000"/>
              </a:solidFill>
              <a:ln w="9525">
                <a:noFill/>
                <a:round/>
                <a:headEnd/>
                <a:tailEnd/>
              </a:ln>
            </p:spPr>
            <p:txBody>
              <a:bodyPr/>
              <a:lstStyle/>
              <a:p>
                <a:endParaRPr lang="en-US" dirty="0"/>
              </a:p>
            </p:txBody>
          </p:sp>
          <p:sp>
            <p:nvSpPr>
              <p:cNvPr id="927" name="Freeform 235"/>
              <p:cNvSpPr>
                <a:spLocks/>
              </p:cNvSpPr>
              <p:nvPr/>
            </p:nvSpPr>
            <p:spPr bwMode="auto">
              <a:xfrm>
                <a:off x="-923" y="3769"/>
                <a:ext cx="444" cy="15"/>
              </a:xfrm>
              <a:custGeom>
                <a:avLst/>
                <a:gdLst>
                  <a:gd name="T0" fmla="*/ 444 w 888"/>
                  <a:gd name="T1" fmla="*/ 15 h 30"/>
                  <a:gd name="T2" fmla="*/ 444 w 888"/>
                  <a:gd name="T3" fmla="*/ 0 h 30"/>
                  <a:gd name="T4" fmla="*/ 146 w 888"/>
                  <a:gd name="T5" fmla="*/ 0 h 30"/>
                  <a:gd name="T6" fmla="*/ 146 w 888"/>
                  <a:gd name="T7" fmla="*/ 9 h 30"/>
                  <a:gd name="T8" fmla="*/ 0 w 888"/>
                  <a:gd name="T9" fmla="*/ 9 h 30"/>
                  <a:gd name="T10" fmla="*/ 1 w 888"/>
                  <a:gd name="T11" fmla="*/ 15 h 30"/>
                  <a:gd name="T12" fmla="*/ 146 w 888"/>
                  <a:gd name="T13" fmla="*/ 15 h 30"/>
                  <a:gd name="T14" fmla="*/ 146 w 888"/>
                  <a:gd name="T15" fmla="*/ 15 h 30"/>
                  <a:gd name="T16" fmla="*/ 444 w 888"/>
                  <a:gd name="T17" fmla="*/ 1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8"/>
                  <a:gd name="T28" fmla="*/ 0 h 30"/>
                  <a:gd name="T29" fmla="*/ 888 w 88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8" h="30">
                    <a:moveTo>
                      <a:pt x="888" y="30"/>
                    </a:moveTo>
                    <a:lnTo>
                      <a:pt x="887" y="0"/>
                    </a:lnTo>
                    <a:lnTo>
                      <a:pt x="291" y="0"/>
                    </a:lnTo>
                    <a:lnTo>
                      <a:pt x="292" y="18"/>
                    </a:lnTo>
                    <a:lnTo>
                      <a:pt x="0" y="18"/>
                    </a:lnTo>
                    <a:lnTo>
                      <a:pt x="1" y="29"/>
                    </a:lnTo>
                    <a:lnTo>
                      <a:pt x="292" y="29"/>
                    </a:lnTo>
                    <a:lnTo>
                      <a:pt x="292" y="30"/>
                    </a:lnTo>
                    <a:lnTo>
                      <a:pt x="888" y="30"/>
                    </a:lnTo>
                    <a:close/>
                  </a:path>
                </a:pathLst>
              </a:custGeom>
              <a:solidFill>
                <a:srgbClr val="000000"/>
              </a:solidFill>
              <a:ln w="9525">
                <a:noFill/>
                <a:round/>
                <a:headEnd/>
                <a:tailEnd/>
              </a:ln>
            </p:spPr>
            <p:txBody>
              <a:bodyPr/>
              <a:lstStyle/>
              <a:p>
                <a:endParaRPr lang="en-US" dirty="0"/>
              </a:p>
            </p:txBody>
          </p:sp>
          <p:sp>
            <p:nvSpPr>
              <p:cNvPr id="928" name="Freeform 236"/>
              <p:cNvSpPr>
                <a:spLocks/>
              </p:cNvSpPr>
              <p:nvPr/>
            </p:nvSpPr>
            <p:spPr bwMode="auto">
              <a:xfrm>
                <a:off x="-1482" y="3712"/>
                <a:ext cx="358" cy="6"/>
              </a:xfrm>
              <a:custGeom>
                <a:avLst/>
                <a:gdLst>
                  <a:gd name="T0" fmla="*/ 0 w 716"/>
                  <a:gd name="T1" fmla="*/ 0 h 10"/>
                  <a:gd name="T2" fmla="*/ 358 w 716"/>
                  <a:gd name="T3" fmla="*/ 0 h 10"/>
                  <a:gd name="T4" fmla="*/ 358 w 716"/>
                  <a:gd name="T5" fmla="*/ 6 h 10"/>
                  <a:gd name="T6" fmla="*/ 0 w 716"/>
                  <a:gd name="T7" fmla="*/ 6 h 10"/>
                  <a:gd name="T8" fmla="*/ 0 w 716"/>
                  <a:gd name="T9" fmla="*/ 0 h 10"/>
                  <a:gd name="T10" fmla="*/ 0 60000 65536"/>
                  <a:gd name="T11" fmla="*/ 0 60000 65536"/>
                  <a:gd name="T12" fmla="*/ 0 60000 65536"/>
                  <a:gd name="T13" fmla="*/ 0 60000 65536"/>
                  <a:gd name="T14" fmla="*/ 0 60000 65536"/>
                  <a:gd name="T15" fmla="*/ 0 w 716"/>
                  <a:gd name="T16" fmla="*/ 0 h 10"/>
                  <a:gd name="T17" fmla="*/ 716 w 716"/>
                  <a:gd name="T18" fmla="*/ 10 h 10"/>
                </a:gdLst>
                <a:ahLst/>
                <a:cxnLst>
                  <a:cxn ang="T10">
                    <a:pos x="T0" y="T1"/>
                  </a:cxn>
                  <a:cxn ang="T11">
                    <a:pos x="T2" y="T3"/>
                  </a:cxn>
                  <a:cxn ang="T12">
                    <a:pos x="T4" y="T5"/>
                  </a:cxn>
                  <a:cxn ang="T13">
                    <a:pos x="T6" y="T7"/>
                  </a:cxn>
                  <a:cxn ang="T14">
                    <a:pos x="T8" y="T9"/>
                  </a:cxn>
                </a:cxnLst>
                <a:rect l="T15" t="T16" r="T17" b="T18"/>
                <a:pathLst>
                  <a:path w="716" h="10">
                    <a:moveTo>
                      <a:pt x="0" y="0"/>
                    </a:moveTo>
                    <a:lnTo>
                      <a:pt x="715" y="0"/>
                    </a:lnTo>
                    <a:lnTo>
                      <a:pt x="716" y="10"/>
                    </a:lnTo>
                    <a:lnTo>
                      <a:pt x="0" y="10"/>
                    </a:lnTo>
                    <a:lnTo>
                      <a:pt x="0" y="0"/>
                    </a:lnTo>
                    <a:close/>
                  </a:path>
                </a:pathLst>
              </a:custGeom>
              <a:solidFill>
                <a:srgbClr val="000000"/>
              </a:solidFill>
              <a:ln w="9525">
                <a:noFill/>
                <a:round/>
                <a:headEnd/>
                <a:tailEnd/>
              </a:ln>
            </p:spPr>
            <p:txBody>
              <a:bodyPr/>
              <a:lstStyle/>
              <a:p>
                <a:endParaRPr lang="en-US" dirty="0"/>
              </a:p>
            </p:txBody>
          </p:sp>
          <p:sp>
            <p:nvSpPr>
              <p:cNvPr id="929" name="Freeform 237"/>
              <p:cNvSpPr>
                <a:spLocks/>
              </p:cNvSpPr>
              <p:nvPr/>
            </p:nvSpPr>
            <p:spPr bwMode="auto">
              <a:xfrm>
                <a:off x="-1417" y="3677"/>
                <a:ext cx="359" cy="5"/>
              </a:xfrm>
              <a:custGeom>
                <a:avLst/>
                <a:gdLst>
                  <a:gd name="T0" fmla="*/ 0 w 716"/>
                  <a:gd name="T1" fmla="*/ 0 h 9"/>
                  <a:gd name="T2" fmla="*/ 359 w 716"/>
                  <a:gd name="T3" fmla="*/ 0 h 9"/>
                  <a:gd name="T4" fmla="*/ 359 w 716"/>
                  <a:gd name="T5" fmla="*/ 5 h 9"/>
                  <a:gd name="T6" fmla="*/ 1 w 716"/>
                  <a:gd name="T7" fmla="*/ 5 h 9"/>
                  <a:gd name="T8" fmla="*/ 0 w 716"/>
                  <a:gd name="T9" fmla="*/ 0 h 9"/>
                  <a:gd name="T10" fmla="*/ 0 60000 65536"/>
                  <a:gd name="T11" fmla="*/ 0 60000 65536"/>
                  <a:gd name="T12" fmla="*/ 0 60000 65536"/>
                  <a:gd name="T13" fmla="*/ 0 60000 65536"/>
                  <a:gd name="T14" fmla="*/ 0 60000 65536"/>
                  <a:gd name="T15" fmla="*/ 0 w 716"/>
                  <a:gd name="T16" fmla="*/ 0 h 9"/>
                  <a:gd name="T17" fmla="*/ 716 w 716"/>
                  <a:gd name="T18" fmla="*/ 9 h 9"/>
                </a:gdLst>
                <a:ahLst/>
                <a:cxnLst>
                  <a:cxn ang="T10">
                    <a:pos x="T0" y="T1"/>
                  </a:cxn>
                  <a:cxn ang="T11">
                    <a:pos x="T2" y="T3"/>
                  </a:cxn>
                  <a:cxn ang="T12">
                    <a:pos x="T4" y="T5"/>
                  </a:cxn>
                  <a:cxn ang="T13">
                    <a:pos x="T6" y="T7"/>
                  </a:cxn>
                  <a:cxn ang="T14">
                    <a:pos x="T8" y="T9"/>
                  </a:cxn>
                </a:cxnLst>
                <a:rect l="T15" t="T16" r="T17" b="T18"/>
                <a:pathLst>
                  <a:path w="716" h="9">
                    <a:moveTo>
                      <a:pt x="0" y="0"/>
                    </a:moveTo>
                    <a:lnTo>
                      <a:pt x="716" y="0"/>
                    </a:lnTo>
                    <a:lnTo>
                      <a:pt x="716" y="9"/>
                    </a:lnTo>
                    <a:lnTo>
                      <a:pt x="1" y="9"/>
                    </a:lnTo>
                    <a:lnTo>
                      <a:pt x="0" y="0"/>
                    </a:lnTo>
                    <a:close/>
                  </a:path>
                </a:pathLst>
              </a:custGeom>
              <a:solidFill>
                <a:srgbClr val="000000"/>
              </a:solidFill>
              <a:ln w="9525">
                <a:noFill/>
                <a:round/>
                <a:headEnd/>
                <a:tailEnd/>
              </a:ln>
            </p:spPr>
            <p:txBody>
              <a:bodyPr/>
              <a:lstStyle/>
              <a:p>
                <a:endParaRPr lang="en-US" dirty="0"/>
              </a:p>
            </p:txBody>
          </p:sp>
          <p:sp>
            <p:nvSpPr>
              <p:cNvPr id="930" name="Rectangle 238"/>
              <p:cNvSpPr>
                <a:spLocks noChangeArrowheads="1"/>
              </p:cNvSpPr>
              <p:nvPr/>
            </p:nvSpPr>
            <p:spPr bwMode="auto">
              <a:xfrm>
                <a:off x="-1126" y="3727"/>
                <a:ext cx="190" cy="5"/>
              </a:xfrm>
              <a:prstGeom prst="rect">
                <a:avLst/>
              </a:prstGeom>
              <a:solidFill>
                <a:srgbClr val="000000"/>
              </a:solidFill>
              <a:ln w="9525">
                <a:noFill/>
                <a:miter lim="800000"/>
                <a:headEnd/>
                <a:tailEnd/>
              </a:ln>
            </p:spPr>
            <p:txBody>
              <a:bodyPr/>
              <a:lstStyle/>
              <a:p>
                <a:endParaRPr lang="en-US" dirty="0"/>
              </a:p>
            </p:txBody>
          </p:sp>
          <p:sp>
            <p:nvSpPr>
              <p:cNvPr id="931" name="Rectangle 239"/>
              <p:cNvSpPr>
                <a:spLocks noChangeArrowheads="1"/>
              </p:cNvSpPr>
              <p:nvPr/>
            </p:nvSpPr>
            <p:spPr bwMode="auto">
              <a:xfrm>
                <a:off x="-701" y="3706"/>
                <a:ext cx="237" cy="5"/>
              </a:xfrm>
              <a:prstGeom prst="rect">
                <a:avLst/>
              </a:prstGeom>
              <a:solidFill>
                <a:srgbClr val="000000"/>
              </a:solidFill>
              <a:ln w="9525">
                <a:noFill/>
                <a:miter lim="800000"/>
                <a:headEnd/>
                <a:tailEnd/>
              </a:ln>
            </p:spPr>
            <p:txBody>
              <a:bodyPr/>
              <a:lstStyle/>
              <a:p>
                <a:endParaRPr lang="en-US" dirty="0"/>
              </a:p>
            </p:txBody>
          </p:sp>
          <p:sp>
            <p:nvSpPr>
              <p:cNvPr id="932" name="Rectangle 240"/>
              <p:cNvSpPr>
                <a:spLocks noChangeArrowheads="1"/>
              </p:cNvSpPr>
              <p:nvPr/>
            </p:nvSpPr>
            <p:spPr bwMode="auto">
              <a:xfrm>
                <a:off x="-1449" y="3560"/>
                <a:ext cx="207" cy="5"/>
              </a:xfrm>
              <a:prstGeom prst="rect">
                <a:avLst/>
              </a:prstGeom>
              <a:solidFill>
                <a:srgbClr val="000000"/>
              </a:solidFill>
              <a:ln w="9525">
                <a:noFill/>
                <a:miter lim="800000"/>
                <a:headEnd/>
                <a:tailEnd/>
              </a:ln>
            </p:spPr>
            <p:txBody>
              <a:bodyPr/>
              <a:lstStyle/>
              <a:p>
                <a:endParaRPr lang="en-US" dirty="0"/>
              </a:p>
            </p:txBody>
          </p:sp>
          <p:sp>
            <p:nvSpPr>
              <p:cNvPr id="933" name="Rectangle 241"/>
              <p:cNvSpPr>
                <a:spLocks noChangeArrowheads="1"/>
              </p:cNvSpPr>
              <p:nvPr/>
            </p:nvSpPr>
            <p:spPr bwMode="auto">
              <a:xfrm>
                <a:off x="-1239" y="3594"/>
                <a:ext cx="238" cy="5"/>
              </a:xfrm>
              <a:prstGeom prst="rect">
                <a:avLst/>
              </a:prstGeom>
              <a:solidFill>
                <a:srgbClr val="000000"/>
              </a:solidFill>
              <a:ln w="9525">
                <a:noFill/>
                <a:miter lim="800000"/>
                <a:headEnd/>
                <a:tailEnd/>
              </a:ln>
            </p:spPr>
            <p:txBody>
              <a:bodyPr/>
              <a:lstStyle/>
              <a:p>
                <a:endParaRPr lang="en-US" dirty="0"/>
              </a:p>
            </p:txBody>
          </p:sp>
          <p:sp>
            <p:nvSpPr>
              <p:cNvPr id="934" name="Rectangle 242"/>
              <p:cNvSpPr>
                <a:spLocks noChangeArrowheads="1"/>
              </p:cNvSpPr>
              <p:nvPr/>
            </p:nvSpPr>
            <p:spPr bwMode="auto">
              <a:xfrm>
                <a:off x="-1366" y="3759"/>
                <a:ext cx="196" cy="4"/>
              </a:xfrm>
              <a:prstGeom prst="rect">
                <a:avLst/>
              </a:prstGeom>
              <a:solidFill>
                <a:srgbClr val="000000"/>
              </a:solidFill>
              <a:ln w="9525">
                <a:noFill/>
                <a:miter lim="800000"/>
                <a:headEnd/>
                <a:tailEnd/>
              </a:ln>
            </p:spPr>
            <p:txBody>
              <a:bodyPr/>
              <a:lstStyle/>
              <a:p>
                <a:endParaRPr lang="en-US" dirty="0"/>
              </a:p>
            </p:txBody>
          </p:sp>
          <p:sp>
            <p:nvSpPr>
              <p:cNvPr id="935" name="Rectangle 243"/>
              <p:cNvSpPr>
                <a:spLocks noChangeArrowheads="1"/>
              </p:cNvSpPr>
              <p:nvPr/>
            </p:nvSpPr>
            <p:spPr bwMode="auto">
              <a:xfrm>
                <a:off x="-861" y="3741"/>
                <a:ext cx="502" cy="5"/>
              </a:xfrm>
              <a:prstGeom prst="rect">
                <a:avLst/>
              </a:prstGeom>
              <a:solidFill>
                <a:srgbClr val="000000"/>
              </a:solidFill>
              <a:ln w="9525">
                <a:noFill/>
                <a:miter lim="800000"/>
                <a:headEnd/>
                <a:tailEnd/>
              </a:ln>
            </p:spPr>
            <p:txBody>
              <a:bodyPr/>
              <a:lstStyle/>
              <a:p>
                <a:endParaRPr lang="en-US" dirty="0"/>
              </a:p>
            </p:txBody>
          </p:sp>
          <p:sp>
            <p:nvSpPr>
              <p:cNvPr id="936" name="Freeform 244"/>
              <p:cNvSpPr>
                <a:spLocks/>
              </p:cNvSpPr>
              <p:nvPr/>
            </p:nvSpPr>
            <p:spPr bwMode="auto">
              <a:xfrm>
                <a:off x="-1488" y="3565"/>
                <a:ext cx="515" cy="162"/>
              </a:xfrm>
              <a:custGeom>
                <a:avLst/>
                <a:gdLst>
                  <a:gd name="T0" fmla="*/ 513 w 1031"/>
                  <a:gd name="T1" fmla="*/ 0 h 324"/>
                  <a:gd name="T2" fmla="*/ 0 w 1031"/>
                  <a:gd name="T3" fmla="*/ 0 h 324"/>
                  <a:gd name="T4" fmla="*/ 0 w 1031"/>
                  <a:gd name="T5" fmla="*/ 6 h 324"/>
                  <a:gd name="T6" fmla="*/ 504 w 1031"/>
                  <a:gd name="T7" fmla="*/ 6 h 324"/>
                  <a:gd name="T8" fmla="*/ 504 w 1031"/>
                  <a:gd name="T9" fmla="*/ 162 h 324"/>
                  <a:gd name="T10" fmla="*/ 515 w 1031"/>
                  <a:gd name="T11" fmla="*/ 162 h 324"/>
                  <a:gd name="T12" fmla="*/ 513 w 1031"/>
                  <a:gd name="T13" fmla="*/ 0 h 324"/>
                  <a:gd name="T14" fmla="*/ 0 60000 65536"/>
                  <a:gd name="T15" fmla="*/ 0 60000 65536"/>
                  <a:gd name="T16" fmla="*/ 0 60000 65536"/>
                  <a:gd name="T17" fmla="*/ 0 60000 65536"/>
                  <a:gd name="T18" fmla="*/ 0 60000 65536"/>
                  <a:gd name="T19" fmla="*/ 0 60000 65536"/>
                  <a:gd name="T20" fmla="*/ 0 60000 65536"/>
                  <a:gd name="T21" fmla="*/ 0 w 1031"/>
                  <a:gd name="T22" fmla="*/ 0 h 324"/>
                  <a:gd name="T23" fmla="*/ 1031 w 1031"/>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1" h="324">
                    <a:moveTo>
                      <a:pt x="1027" y="0"/>
                    </a:moveTo>
                    <a:lnTo>
                      <a:pt x="0" y="0"/>
                    </a:lnTo>
                    <a:lnTo>
                      <a:pt x="0" y="12"/>
                    </a:lnTo>
                    <a:lnTo>
                      <a:pt x="1008" y="12"/>
                    </a:lnTo>
                    <a:lnTo>
                      <a:pt x="1008" y="324"/>
                    </a:lnTo>
                    <a:lnTo>
                      <a:pt x="1031" y="324"/>
                    </a:lnTo>
                    <a:lnTo>
                      <a:pt x="1027" y="0"/>
                    </a:lnTo>
                    <a:close/>
                  </a:path>
                </a:pathLst>
              </a:custGeom>
              <a:solidFill>
                <a:srgbClr val="000000"/>
              </a:solidFill>
              <a:ln w="9525">
                <a:noFill/>
                <a:round/>
                <a:headEnd/>
                <a:tailEnd/>
              </a:ln>
            </p:spPr>
            <p:txBody>
              <a:bodyPr/>
              <a:lstStyle/>
              <a:p>
                <a:endParaRPr lang="en-US" dirty="0"/>
              </a:p>
            </p:txBody>
          </p:sp>
          <p:sp>
            <p:nvSpPr>
              <p:cNvPr id="937" name="Freeform 245"/>
              <p:cNvSpPr>
                <a:spLocks/>
              </p:cNvSpPr>
              <p:nvPr/>
            </p:nvSpPr>
            <p:spPr bwMode="auto">
              <a:xfrm>
                <a:off x="-1150" y="3378"/>
                <a:ext cx="62" cy="488"/>
              </a:xfrm>
              <a:custGeom>
                <a:avLst/>
                <a:gdLst>
                  <a:gd name="T0" fmla="*/ 0 w 124"/>
                  <a:gd name="T1" fmla="*/ 488 h 976"/>
                  <a:gd name="T2" fmla="*/ 10 w 124"/>
                  <a:gd name="T3" fmla="*/ 116 h 976"/>
                  <a:gd name="T4" fmla="*/ 16 w 124"/>
                  <a:gd name="T5" fmla="*/ 9 h 976"/>
                  <a:gd name="T6" fmla="*/ 35 w 124"/>
                  <a:gd name="T7" fmla="*/ 0 h 976"/>
                  <a:gd name="T8" fmla="*/ 59 w 124"/>
                  <a:gd name="T9" fmla="*/ 7 h 976"/>
                  <a:gd name="T10" fmla="*/ 62 w 124"/>
                  <a:gd name="T11" fmla="*/ 482 h 976"/>
                  <a:gd name="T12" fmla="*/ 0 w 124"/>
                  <a:gd name="T13" fmla="*/ 488 h 976"/>
                  <a:gd name="T14" fmla="*/ 0 60000 65536"/>
                  <a:gd name="T15" fmla="*/ 0 60000 65536"/>
                  <a:gd name="T16" fmla="*/ 0 60000 65536"/>
                  <a:gd name="T17" fmla="*/ 0 60000 65536"/>
                  <a:gd name="T18" fmla="*/ 0 60000 65536"/>
                  <a:gd name="T19" fmla="*/ 0 60000 65536"/>
                  <a:gd name="T20" fmla="*/ 0 60000 65536"/>
                  <a:gd name="T21" fmla="*/ 0 w 124"/>
                  <a:gd name="T22" fmla="*/ 0 h 976"/>
                  <a:gd name="T23" fmla="*/ 124 w 124"/>
                  <a:gd name="T24" fmla="*/ 976 h 9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976">
                    <a:moveTo>
                      <a:pt x="0" y="976"/>
                    </a:moveTo>
                    <a:lnTo>
                      <a:pt x="20" y="231"/>
                    </a:lnTo>
                    <a:lnTo>
                      <a:pt x="32" y="17"/>
                    </a:lnTo>
                    <a:lnTo>
                      <a:pt x="70" y="0"/>
                    </a:lnTo>
                    <a:lnTo>
                      <a:pt x="118" y="14"/>
                    </a:lnTo>
                    <a:lnTo>
                      <a:pt x="124" y="964"/>
                    </a:lnTo>
                    <a:lnTo>
                      <a:pt x="0" y="976"/>
                    </a:lnTo>
                    <a:close/>
                  </a:path>
                </a:pathLst>
              </a:custGeom>
              <a:solidFill>
                <a:srgbClr val="DDDDBF"/>
              </a:solidFill>
              <a:ln w="9525">
                <a:noFill/>
                <a:round/>
                <a:headEnd/>
                <a:tailEnd/>
              </a:ln>
            </p:spPr>
            <p:txBody>
              <a:bodyPr/>
              <a:lstStyle/>
              <a:p>
                <a:endParaRPr lang="en-US" dirty="0"/>
              </a:p>
            </p:txBody>
          </p:sp>
          <p:sp>
            <p:nvSpPr>
              <p:cNvPr id="938" name="Freeform 246"/>
              <p:cNvSpPr>
                <a:spLocks/>
              </p:cNvSpPr>
              <p:nvPr/>
            </p:nvSpPr>
            <p:spPr bwMode="auto">
              <a:xfrm>
                <a:off x="-1235" y="3330"/>
                <a:ext cx="52" cy="486"/>
              </a:xfrm>
              <a:custGeom>
                <a:avLst/>
                <a:gdLst>
                  <a:gd name="T0" fmla="*/ 0 w 104"/>
                  <a:gd name="T1" fmla="*/ 443 h 971"/>
                  <a:gd name="T2" fmla="*/ 6 w 104"/>
                  <a:gd name="T3" fmla="*/ 12 h 971"/>
                  <a:gd name="T4" fmla="*/ 28 w 104"/>
                  <a:gd name="T5" fmla="*/ 0 h 971"/>
                  <a:gd name="T6" fmla="*/ 50 w 104"/>
                  <a:gd name="T7" fmla="*/ 11 h 971"/>
                  <a:gd name="T8" fmla="*/ 52 w 104"/>
                  <a:gd name="T9" fmla="*/ 486 h 971"/>
                  <a:gd name="T10" fmla="*/ 0 w 104"/>
                  <a:gd name="T11" fmla="*/ 443 h 971"/>
                  <a:gd name="T12" fmla="*/ 0 60000 65536"/>
                  <a:gd name="T13" fmla="*/ 0 60000 65536"/>
                  <a:gd name="T14" fmla="*/ 0 60000 65536"/>
                  <a:gd name="T15" fmla="*/ 0 60000 65536"/>
                  <a:gd name="T16" fmla="*/ 0 60000 65536"/>
                  <a:gd name="T17" fmla="*/ 0 60000 65536"/>
                  <a:gd name="T18" fmla="*/ 0 w 104"/>
                  <a:gd name="T19" fmla="*/ 0 h 971"/>
                  <a:gd name="T20" fmla="*/ 104 w 104"/>
                  <a:gd name="T21" fmla="*/ 971 h 971"/>
                </a:gdLst>
                <a:ahLst/>
                <a:cxnLst>
                  <a:cxn ang="T12">
                    <a:pos x="T0" y="T1"/>
                  </a:cxn>
                  <a:cxn ang="T13">
                    <a:pos x="T2" y="T3"/>
                  </a:cxn>
                  <a:cxn ang="T14">
                    <a:pos x="T4" y="T5"/>
                  </a:cxn>
                  <a:cxn ang="T15">
                    <a:pos x="T6" y="T7"/>
                  </a:cxn>
                  <a:cxn ang="T16">
                    <a:pos x="T8" y="T9"/>
                  </a:cxn>
                  <a:cxn ang="T17">
                    <a:pos x="T10" y="T11"/>
                  </a:cxn>
                </a:cxnLst>
                <a:rect l="T18" t="T19" r="T20" b="T21"/>
                <a:pathLst>
                  <a:path w="104" h="971">
                    <a:moveTo>
                      <a:pt x="0" y="886"/>
                    </a:moveTo>
                    <a:lnTo>
                      <a:pt x="12" y="24"/>
                    </a:lnTo>
                    <a:lnTo>
                      <a:pt x="57" y="0"/>
                    </a:lnTo>
                    <a:lnTo>
                      <a:pt x="99" y="22"/>
                    </a:lnTo>
                    <a:lnTo>
                      <a:pt x="104" y="971"/>
                    </a:lnTo>
                    <a:lnTo>
                      <a:pt x="0" y="886"/>
                    </a:lnTo>
                    <a:close/>
                  </a:path>
                </a:pathLst>
              </a:custGeom>
              <a:solidFill>
                <a:srgbClr val="DDDDBF"/>
              </a:solidFill>
              <a:ln w="9525">
                <a:noFill/>
                <a:round/>
                <a:headEnd/>
                <a:tailEnd/>
              </a:ln>
            </p:spPr>
            <p:txBody>
              <a:bodyPr/>
              <a:lstStyle/>
              <a:p>
                <a:endParaRPr lang="en-US" dirty="0"/>
              </a:p>
            </p:txBody>
          </p:sp>
          <p:sp>
            <p:nvSpPr>
              <p:cNvPr id="939" name="Freeform 247"/>
              <p:cNvSpPr>
                <a:spLocks/>
              </p:cNvSpPr>
              <p:nvPr/>
            </p:nvSpPr>
            <p:spPr bwMode="auto">
              <a:xfrm>
                <a:off x="-1153" y="3370"/>
                <a:ext cx="71" cy="455"/>
              </a:xfrm>
              <a:custGeom>
                <a:avLst/>
                <a:gdLst>
                  <a:gd name="T0" fmla="*/ 13 w 143"/>
                  <a:gd name="T1" fmla="*/ 455 h 910"/>
                  <a:gd name="T2" fmla="*/ 0 w 143"/>
                  <a:gd name="T3" fmla="*/ 451 h 910"/>
                  <a:gd name="T4" fmla="*/ 1 w 143"/>
                  <a:gd name="T5" fmla="*/ 385 h 910"/>
                  <a:gd name="T6" fmla="*/ 5 w 143"/>
                  <a:gd name="T7" fmla="*/ 238 h 910"/>
                  <a:gd name="T8" fmla="*/ 9 w 143"/>
                  <a:gd name="T9" fmla="*/ 91 h 910"/>
                  <a:gd name="T10" fmla="*/ 14 w 143"/>
                  <a:gd name="T11" fmla="*/ 18 h 910"/>
                  <a:gd name="T12" fmla="*/ 19 w 143"/>
                  <a:gd name="T13" fmla="*/ 11 h 910"/>
                  <a:gd name="T14" fmla="*/ 25 w 143"/>
                  <a:gd name="T15" fmla="*/ 5 h 910"/>
                  <a:gd name="T16" fmla="*/ 31 w 143"/>
                  <a:gd name="T17" fmla="*/ 2 h 910"/>
                  <a:gd name="T18" fmla="*/ 38 w 143"/>
                  <a:gd name="T19" fmla="*/ 0 h 910"/>
                  <a:gd name="T20" fmla="*/ 45 w 143"/>
                  <a:gd name="T21" fmla="*/ 1 h 910"/>
                  <a:gd name="T22" fmla="*/ 52 w 143"/>
                  <a:gd name="T23" fmla="*/ 4 h 910"/>
                  <a:gd name="T24" fmla="*/ 59 w 143"/>
                  <a:gd name="T25" fmla="*/ 8 h 910"/>
                  <a:gd name="T26" fmla="*/ 65 w 143"/>
                  <a:gd name="T27" fmla="*/ 14 h 910"/>
                  <a:gd name="T28" fmla="*/ 70 w 143"/>
                  <a:gd name="T29" fmla="*/ 80 h 910"/>
                  <a:gd name="T30" fmla="*/ 71 w 143"/>
                  <a:gd name="T31" fmla="*/ 214 h 910"/>
                  <a:gd name="T32" fmla="*/ 71 w 143"/>
                  <a:gd name="T33" fmla="*/ 347 h 910"/>
                  <a:gd name="T34" fmla="*/ 71 w 143"/>
                  <a:gd name="T35" fmla="*/ 407 h 910"/>
                  <a:gd name="T36" fmla="*/ 60 w 143"/>
                  <a:gd name="T37" fmla="*/ 410 h 910"/>
                  <a:gd name="T38" fmla="*/ 61 w 143"/>
                  <a:gd name="T39" fmla="*/ 351 h 910"/>
                  <a:gd name="T40" fmla="*/ 61 w 143"/>
                  <a:gd name="T41" fmla="*/ 220 h 910"/>
                  <a:gd name="T42" fmla="*/ 60 w 143"/>
                  <a:gd name="T43" fmla="*/ 87 h 910"/>
                  <a:gd name="T44" fmla="*/ 56 w 143"/>
                  <a:gd name="T45" fmla="*/ 18 h 910"/>
                  <a:gd name="T46" fmla="*/ 54 w 143"/>
                  <a:gd name="T47" fmla="*/ 15 h 910"/>
                  <a:gd name="T48" fmla="*/ 51 w 143"/>
                  <a:gd name="T49" fmla="*/ 13 h 910"/>
                  <a:gd name="T50" fmla="*/ 46 w 143"/>
                  <a:gd name="T51" fmla="*/ 12 h 910"/>
                  <a:gd name="T52" fmla="*/ 42 w 143"/>
                  <a:gd name="T53" fmla="*/ 11 h 910"/>
                  <a:gd name="T54" fmla="*/ 38 w 143"/>
                  <a:gd name="T55" fmla="*/ 12 h 910"/>
                  <a:gd name="T56" fmla="*/ 33 w 143"/>
                  <a:gd name="T57" fmla="*/ 13 h 910"/>
                  <a:gd name="T58" fmla="*/ 29 w 143"/>
                  <a:gd name="T59" fmla="*/ 15 h 910"/>
                  <a:gd name="T60" fmla="*/ 25 w 143"/>
                  <a:gd name="T61" fmla="*/ 18 h 910"/>
                  <a:gd name="T62" fmla="*/ 18 w 143"/>
                  <a:gd name="T63" fmla="*/ 92 h 910"/>
                  <a:gd name="T64" fmla="*/ 14 w 143"/>
                  <a:gd name="T65" fmla="*/ 241 h 910"/>
                  <a:gd name="T66" fmla="*/ 13 w 143"/>
                  <a:gd name="T67" fmla="*/ 388 h 910"/>
                  <a:gd name="T68" fmla="*/ 13 w 143"/>
                  <a:gd name="T69" fmla="*/ 455 h 9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910"/>
                  <a:gd name="T107" fmla="*/ 143 w 143"/>
                  <a:gd name="T108" fmla="*/ 910 h 9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910">
                    <a:moveTo>
                      <a:pt x="27" y="910"/>
                    </a:moveTo>
                    <a:lnTo>
                      <a:pt x="0" y="902"/>
                    </a:lnTo>
                    <a:lnTo>
                      <a:pt x="2" y="769"/>
                    </a:lnTo>
                    <a:lnTo>
                      <a:pt x="11" y="477"/>
                    </a:lnTo>
                    <a:lnTo>
                      <a:pt x="19" y="181"/>
                    </a:lnTo>
                    <a:lnTo>
                      <a:pt x="28" y="36"/>
                    </a:lnTo>
                    <a:lnTo>
                      <a:pt x="38" y="21"/>
                    </a:lnTo>
                    <a:lnTo>
                      <a:pt x="50" y="10"/>
                    </a:lnTo>
                    <a:lnTo>
                      <a:pt x="62" y="3"/>
                    </a:lnTo>
                    <a:lnTo>
                      <a:pt x="76" y="0"/>
                    </a:lnTo>
                    <a:lnTo>
                      <a:pt x="91" y="1"/>
                    </a:lnTo>
                    <a:lnTo>
                      <a:pt x="105" y="7"/>
                    </a:lnTo>
                    <a:lnTo>
                      <a:pt x="119" y="16"/>
                    </a:lnTo>
                    <a:lnTo>
                      <a:pt x="131" y="29"/>
                    </a:lnTo>
                    <a:lnTo>
                      <a:pt x="140" y="160"/>
                    </a:lnTo>
                    <a:lnTo>
                      <a:pt x="143" y="428"/>
                    </a:lnTo>
                    <a:lnTo>
                      <a:pt x="143" y="693"/>
                    </a:lnTo>
                    <a:lnTo>
                      <a:pt x="143" y="813"/>
                    </a:lnTo>
                    <a:lnTo>
                      <a:pt x="121" y="820"/>
                    </a:lnTo>
                    <a:lnTo>
                      <a:pt x="122" y="702"/>
                    </a:lnTo>
                    <a:lnTo>
                      <a:pt x="122" y="440"/>
                    </a:lnTo>
                    <a:lnTo>
                      <a:pt x="121" y="173"/>
                    </a:lnTo>
                    <a:lnTo>
                      <a:pt x="113" y="36"/>
                    </a:lnTo>
                    <a:lnTo>
                      <a:pt x="108" y="30"/>
                    </a:lnTo>
                    <a:lnTo>
                      <a:pt x="102" y="25"/>
                    </a:lnTo>
                    <a:lnTo>
                      <a:pt x="93" y="23"/>
                    </a:lnTo>
                    <a:lnTo>
                      <a:pt x="85" y="22"/>
                    </a:lnTo>
                    <a:lnTo>
                      <a:pt x="76" y="23"/>
                    </a:lnTo>
                    <a:lnTo>
                      <a:pt x="67" y="25"/>
                    </a:lnTo>
                    <a:lnTo>
                      <a:pt x="58" y="30"/>
                    </a:lnTo>
                    <a:lnTo>
                      <a:pt x="51" y="36"/>
                    </a:lnTo>
                    <a:lnTo>
                      <a:pt x="36" y="183"/>
                    </a:lnTo>
                    <a:lnTo>
                      <a:pt x="29" y="482"/>
                    </a:lnTo>
                    <a:lnTo>
                      <a:pt x="27" y="776"/>
                    </a:lnTo>
                    <a:lnTo>
                      <a:pt x="27" y="910"/>
                    </a:lnTo>
                    <a:close/>
                  </a:path>
                </a:pathLst>
              </a:custGeom>
              <a:solidFill>
                <a:srgbClr val="000000"/>
              </a:solidFill>
              <a:ln w="9525">
                <a:noFill/>
                <a:round/>
                <a:headEnd/>
                <a:tailEnd/>
              </a:ln>
            </p:spPr>
            <p:txBody>
              <a:bodyPr/>
              <a:lstStyle/>
              <a:p>
                <a:endParaRPr lang="en-US" dirty="0"/>
              </a:p>
            </p:txBody>
          </p:sp>
          <p:sp>
            <p:nvSpPr>
              <p:cNvPr id="940" name="Freeform 248"/>
              <p:cNvSpPr>
                <a:spLocks/>
              </p:cNvSpPr>
              <p:nvPr/>
            </p:nvSpPr>
            <p:spPr bwMode="auto">
              <a:xfrm>
                <a:off x="-1248" y="3326"/>
                <a:ext cx="71" cy="471"/>
              </a:xfrm>
              <a:custGeom>
                <a:avLst/>
                <a:gdLst>
                  <a:gd name="T0" fmla="*/ 13 w 142"/>
                  <a:gd name="T1" fmla="*/ 436 h 943"/>
                  <a:gd name="T2" fmla="*/ 0 w 142"/>
                  <a:gd name="T3" fmla="*/ 437 h 943"/>
                  <a:gd name="T4" fmla="*/ 1 w 142"/>
                  <a:gd name="T5" fmla="*/ 373 h 943"/>
                  <a:gd name="T6" fmla="*/ 5 w 142"/>
                  <a:gd name="T7" fmla="*/ 231 h 943"/>
                  <a:gd name="T8" fmla="*/ 9 w 142"/>
                  <a:gd name="T9" fmla="*/ 88 h 943"/>
                  <a:gd name="T10" fmla="*/ 14 w 142"/>
                  <a:gd name="T11" fmla="*/ 18 h 943"/>
                  <a:gd name="T12" fmla="*/ 19 w 142"/>
                  <a:gd name="T13" fmla="*/ 11 h 943"/>
                  <a:gd name="T14" fmla="*/ 25 w 142"/>
                  <a:gd name="T15" fmla="*/ 5 h 943"/>
                  <a:gd name="T16" fmla="*/ 31 w 142"/>
                  <a:gd name="T17" fmla="*/ 1 h 943"/>
                  <a:gd name="T18" fmla="*/ 38 w 142"/>
                  <a:gd name="T19" fmla="*/ 0 h 943"/>
                  <a:gd name="T20" fmla="*/ 45 w 142"/>
                  <a:gd name="T21" fmla="*/ 0 h 943"/>
                  <a:gd name="T22" fmla="*/ 52 w 142"/>
                  <a:gd name="T23" fmla="*/ 3 h 943"/>
                  <a:gd name="T24" fmla="*/ 59 w 142"/>
                  <a:gd name="T25" fmla="*/ 8 h 943"/>
                  <a:gd name="T26" fmla="*/ 65 w 142"/>
                  <a:gd name="T27" fmla="*/ 14 h 943"/>
                  <a:gd name="T28" fmla="*/ 69 w 142"/>
                  <a:gd name="T29" fmla="*/ 90 h 943"/>
                  <a:gd name="T30" fmla="*/ 71 w 142"/>
                  <a:gd name="T31" fmla="*/ 244 h 943"/>
                  <a:gd name="T32" fmla="*/ 71 w 142"/>
                  <a:gd name="T33" fmla="*/ 398 h 943"/>
                  <a:gd name="T34" fmla="*/ 71 w 142"/>
                  <a:gd name="T35" fmla="*/ 467 h 943"/>
                  <a:gd name="T36" fmla="*/ 60 w 142"/>
                  <a:gd name="T37" fmla="*/ 471 h 943"/>
                  <a:gd name="T38" fmla="*/ 61 w 142"/>
                  <a:gd name="T39" fmla="*/ 403 h 943"/>
                  <a:gd name="T40" fmla="*/ 61 w 142"/>
                  <a:gd name="T41" fmla="*/ 251 h 943"/>
                  <a:gd name="T42" fmla="*/ 60 w 142"/>
                  <a:gd name="T43" fmla="*/ 96 h 943"/>
                  <a:gd name="T44" fmla="*/ 56 w 142"/>
                  <a:gd name="T45" fmla="*/ 18 h 943"/>
                  <a:gd name="T46" fmla="*/ 54 w 142"/>
                  <a:gd name="T47" fmla="*/ 15 h 943"/>
                  <a:gd name="T48" fmla="*/ 51 w 142"/>
                  <a:gd name="T49" fmla="*/ 12 h 943"/>
                  <a:gd name="T50" fmla="*/ 47 w 142"/>
                  <a:gd name="T51" fmla="*/ 11 h 943"/>
                  <a:gd name="T52" fmla="*/ 42 w 142"/>
                  <a:gd name="T53" fmla="*/ 11 h 943"/>
                  <a:gd name="T54" fmla="*/ 38 w 142"/>
                  <a:gd name="T55" fmla="*/ 11 h 943"/>
                  <a:gd name="T56" fmla="*/ 34 w 142"/>
                  <a:gd name="T57" fmla="*/ 13 h 943"/>
                  <a:gd name="T58" fmla="*/ 29 w 142"/>
                  <a:gd name="T59" fmla="*/ 15 h 943"/>
                  <a:gd name="T60" fmla="*/ 25 w 142"/>
                  <a:gd name="T61" fmla="*/ 18 h 943"/>
                  <a:gd name="T62" fmla="*/ 18 w 142"/>
                  <a:gd name="T63" fmla="*/ 88 h 943"/>
                  <a:gd name="T64" fmla="*/ 14 w 142"/>
                  <a:gd name="T65" fmla="*/ 231 h 943"/>
                  <a:gd name="T66" fmla="*/ 13 w 142"/>
                  <a:gd name="T67" fmla="*/ 372 h 943"/>
                  <a:gd name="T68" fmla="*/ 13 w 142"/>
                  <a:gd name="T69" fmla="*/ 436 h 9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943"/>
                  <a:gd name="T107" fmla="*/ 142 w 142"/>
                  <a:gd name="T108" fmla="*/ 943 h 9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943">
                    <a:moveTo>
                      <a:pt x="27" y="872"/>
                    </a:moveTo>
                    <a:lnTo>
                      <a:pt x="0" y="874"/>
                    </a:lnTo>
                    <a:lnTo>
                      <a:pt x="3" y="746"/>
                    </a:lnTo>
                    <a:lnTo>
                      <a:pt x="11" y="463"/>
                    </a:lnTo>
                    <a:lnTo>
                      <a:pt x="19" y="176"/>
                    </a:lnTo>
                    <a:lnTo>
                      <a:pt x="28" y="37"/>
                    </a:lnTo>
                    <a:lnTo>
                      <a:pt x="38" y="22"/>
                    </a:lnTo>
                    <a:lnTo>
                      <a:pt x="50" y="10"/>
                    </a:lnTo>
                    <a:lnTo>
                      <a:pt x="62" y="3"/>
                    </a:lnTo>
                    <a:lnTo>
                      <a:pt x="76" y="0"/>
                    </a:lnTo>
                    <a:lnTo>
                      <a:pt x="91" y="1"/>
                    </a:lnTo>
                    <a:lnTo>
                      <a:pt x="105" y="7"/>
                    </a:lnTo>
                    <a:lnTo>
                      <a:pt x="119" y="16"/>
                    </a:lnTo>
                    <a:lnTo>
                      <a:pt x="130" y="29"/>
                    </a:lnTo>
                    <a:lnTo>
                      <a:pt x="138" y="180"/>
                    </a:lnTo>
                    <a:lnTo>
                      <a:pt x="142" y="489"/>
                    </a:lnTo>
                    <a:lnTo>
                      <a:pt x="142" y="797"/>
                    </a:lnTo>
                    <a:lnTo>
                      <a:pt x="142" y="935"/>
                    </a:lnTo>
                    <a:lnTo>
                      <a:pt x="121" y="943"/>
                    </a:lnTo>
                    <a:lnTo>
                      <a:pt x="122" y="806"/>
                    </a:lnTo>
                    <a:lnTo>
                      <a:pt x="122" y="502"/>
                    </a:lnTo>
                    <a:lnTo>
                      <a:pt x="121" y="192"/>
                    </a:lnTo>
                    <a:lnTo>
                      <a:pt x="113" y="37"/>
                    </a:lnTo>
                    <a:lnTo>
                      <a:pt x="109" y="30"/>
                    </a:lnTo>
                    <a:lnTo>
                      <a:pt x="102" y="25"/>
                    </a:lnTo>
                    <a:lnTo>
                      <a:pt x="94" y="23"/>
                    </a:lnTo>
                    <a:lnTo>
                      <a:pt x="85" y="22"/>
                    </a:lnTo>
                    <a:lnTo>
                      <a:pt x="76" y="23"/>
                    </a:lnTo>
                    <a:lnTo>
                      <a:pt x="67" y="27"/>
                    </a:lnTo>
                    <a:lnTo>
                      <a:pt x="58" y="31"/>
                    </a:lnTo>
                    <a:lnTo>
                      <a:pt x="51" y="37"/>
                    </a:lnTo>
                    <a:lnTo>
                      <a:pt x="36" y="177"/>
                    </a:lnTo>
                    <a:lnTo>
                      <a:pt x="29" y="463"/>
                    </a:lnTo>
                    <a:lnTo>
                      <a:pt x="27" y="745"/>
                    </a:lnTo>
                    <a:lnTo>
                      <a:pt x="27" y="872"/>
                    </a:lnTo>
                    <a:close/>
                  </a:path>
                </a:pathLst>
              </a:custGeom>
              <a:solidFill>
                <a:srgbClr val="000000"/>
              </a:solidFill>
              <a:ln w="9525">
                <a:noFill/>
                <a:round/>
                <a:headEnd/>
                <a:tailEnd/>
              </a:ln>
            </p:spPr>
            <p:txBody>
              <a:bodyPr/>
              <a:lstStyle/>
              <a:p>
                <a:endParaRPr lang="en-US" dirty="0"/>
              </a:p>
            </p:txBody>
          </p:sp>
          <p:sp>
            <p:nvSpPr>
              <p:cNvPr id="941" name="Rectangle 249"/>
              <p:cNvSpPr>
                <a:spLocks noChangeArrowheads="1"/>
              </p:cNvSpPr>
              <p:nvPr/>
            </p:nvSpPr>
            <p:spPr bwMode="auto">
              <a:xfrm>
                <a:off x="-938" y="3727"/>
                <a:ext cx="6" cy="86"/>
              </a:xfrm>
              <a:prstGeom prst="rect">
                <a:avLst/>
              </a:prstGeom>
              <a:solidFill>
                <a:srgbClr val="000000"/>
              </a:solidFill>
              <a:ln w="9525">
                <a:noFill/>
                <a:miter lim="800000"/>
                <a:headEnd/>
                <a:tailEnd/>
              </a:ln>
            </p:spPr>
            <p:txBody>
              <a:bodyPr/>
              <a:lstStyle/>
              <a:p>
                <a:endParaRPr lang="en-US" dirty="0"/>
              </a:p>
            </p:txBody>
          </p:sp>
          <p:sp>
            <p:nvSpPr>
              <p:cNvPr id="942" name="Rectangle 250"/>
              <p:cNvSpPr>
                <a:spLocks noChangeArrowheads="1"/>
              </p:cNvSpPr>
              <p:nvPr/>
            </p:nvSpPr>
            <p:spPr bwMode="auto">
              <a:xfrm>
                <a:off x="-814" y="3655"/>
                <a:ext cx="6" cy="35"/>
              </a:xfrm>
              <a:prstGeom prst="rect">
                <a:avLst/>
              </a:prstGeom>
              <a:solidFill>
                <a:srgbClr val="DDDDBF"/>
              </a:solidFill>
              <a:ln w="9525">
                <a:noFill/>
                <a:miter lim="800000"/>
                <a:headEnd/>
                <a:tailEnd/>
              </a:ln>
            </p:spPr>
            <p:txBody>
              <a:bodyPr/>
              <a:lstStyle/>
              <a:p>
                <a:endParaRPr lang="en-US" dirty="0"/>
              </a:p>
            </p:txBody>
          </p:sp>
          <p:sp>
            <p:nvSpPr>
              <p:cNvPr id="943" name="Rectangle 251"/>
              <p:cNvSpPr>
                <a:spLocks noChangeArrowheads="1"/>
              </p:cNvSpPr>
              <p:nvPr/>
            </p:nvSpPr>
            <p:spPr bwMode="auto">
              <a:xfrm>
                <a:off x="-789" y="3655"/>
                <a:ext cx="6" cy="35"/>
              </a:xfrm>
              <a:prstGeom prst="rect">
                <a:avLst/>
              </a:prstGeom>
              <a:solidFill>
                <a:srgbClr val="DDDDBF"/>
              </a:solidFill>
              <a:ln w="9525">
                <a:noFill/>
                <a:miter lim="800000"/>
                <a:headEnd/>
                <a:tailEnd/>
              </a:ln>
            </p:spPr>
            <p:txBody>
              <a:bodyPr/>
              <a:lstStyle/>
              <a:p>
                <a:endParaRPr lang="en-US" dirty="0"/>
              </a:p>
            </p:txBody>
          </p:sp>
          <p:sp>
            <p:nvSpPr>
              <p:cNvPr id="944" name="Rectangle 252"/>
              <p:cNvSpPr>
                <a:spLocks noChangeArrowheads="1"/>
              </p:cNvSpPr>
              <p:nvPr/>
            </p:nvSpPr>
            <p:spPr bwMode="auto">
              <a:xfrm>
                <a:off x="-763" y="3655"/>
                <a:ext cx="6" cy="35"/>
              </a:xfrm>
              <a:prstGeom prst="rect">
                <a:avLst/>
              </a:prstGeom>
              <a:solidFill>
                <a:srgbClr val="DDDDBF"/>
              </a:solidFill>
              <a:ln w="9525">
                <a:noFill/>
                <a:miter lim="800000"/>
                <a:headEnd/>
                <a:tailEnd/>
              </a:ln>
            </p:spPr>
            <p:txBody>
              <a:bodyPr/>
              <a:lstStyle/>
              <a:p>
                <a:endParaRPr lang="en-US" dirty="0"/>
              </a:p>
            </p:txBody>
          </p:sp>
          <p:sp>
            <p:nvSpPr>
              <p:cNvPr id="945" name="Rectangle 253"/>
              <p:cNvSpPr>
                <a:spLocks noChangeArrowheads="1"/>
              </p:cNvSpPr>
              <p:nvPr/>
            </p:nvSpPr>
            <p:spPr bwMode="auto">
              <a:xfrm>
                <a:off x="-738" y="3655"/>
                <a:ext cx="7" cy="35"/>
              </a:xfrm>
              <a:prstGeom prst="rect">
                <a:avLst/>
              </a:prstGeom>
              <a:solidFill>
                <a:srgbClr val="DDDDBF"/>
              </a:solidFill>
              <a:ln w="9525">
                <a:noFill/>
                <a:miter lim="800000"/>
                <a:headEnd/>
                <a:tailEnd/>
              </a:ln>
            </p:spPr>
            <p:txBody>
              <a:bodyPr/>
              <a:lstStyle/>
              <a:p>
                <a:endParaRPr lang="en-US" dirty="0"/>
              </a:p>
            </p:txBody>
          </p:sp>
          <p:sp>
            <p:nvSpPr>
              <p:cNvPr id="946" name="Rectangle 254"/>
              <p:cNvSpPr>
                <a:spLocks noChangeArrowheads="1"/>
              </p:cNvSpPr>
              <p:nvPr/>
            </p:nvSpPr>
            <p:spPr bwMode="auto">
              <a:xfrm>
                <a:off x="-712" y="3655"/>
                <a:ext cx="6" cy="35"/>
              </a:xfrm>
              <a:prstGeom prst="rect">
                <a:avLst/>
              </a:prstGeom>
              <a:solidFill>
                <a:srgbClr val="DDDDBF"/>
              </a:solidFill>
              <a:ln w="9525">
                <a:noFill/>
                <a:miter lim="800000"/>
                <a:headEnd/>
                <a:tailEnd/>
              </a:ln>
            </p:spPr>
            <p:txBody>
              <a:bodyPr/>
              <a:lstStyle/>
              <a:p>
                <a:endParaRPr lang="en-US" dirty="0"/>
              </a:p>
            </p:txBody>
          </p:sp>
          <p:sp>
            <p:nvSpPr>
              <p:cNvPr id="947" name="Rectangle 255"/>
              <p:cNvSpPr>
                <a:spLocks noChangeArrowheads="1"/>
              </p:cNvSpPr>
              <p:nvPr/>
            </p:nvSpPr>
            <p:spPr bwMode="auto">
              <a:xfrm>
                <a:off x="-686" y="3655"/>
                <a:ext cx="6" cy="35"/>
              </a:xfrm>
              <a:prstGeom prst="rect">
                <a:avLst/>
              </a:prstGeom>
              <a:solidFill>
                <a:srgbClr val="DDDDBF"/>
              </a:solidFill>
              <a:ln w="9525">
                <a:noFill/>
                <a:miter lim="800000"/>
                <a:headEnd/>
                <a:tailEnd/>
              </a:ln>
            </p:spPr>
            <p:txBody>
              <a:bodyPr/>
              <a:lstStyle/>
              <a:p>
                <a:endParaRPr lang="en-US" dirty="0"/>
              </a:p>
            </p:txBody>
          </p:sp>
          <p:sp>
            <p:nvSpPr>
              <p:cNvPr id="948" name="Rectangle 256"/>
              <p:cNvSpPr>
                <a:spLocks noChangeArrowheads="1"/>
              </p:cNvSpPr>
              <p:nvPr/>
            </p:nvSpPr>
            <p:spPr bwMode="auto">
              <a:xfrm>
                <a:off x="-964" y="3655"/>
                <a:ext cx="6" cy="35"/>
              </a:xfrm>
              <a:prstGeom prst="rect">
                <a:avLst/>
              </a:prstGeom>
              <a:solidFill>
                <a:srgbClr val="DDDDBF"/>
              </a:solidFill>
              <a:ln w="9525">
                <a:noFill/>
                <a:miter lim="800000"/>
                <a:headEnd/>
                <a:tailEnd/>
              </a:ln>
            </p:spPr>
            <p:txBody>
              <a:bodyPr/>
              <a:lstStyle/>
              <a:p>
                <a:endParaRPr lang="en-US" dirty="0"/>
              </a:p>
            </p:txBody>
          </p:sp>
          <p:sp>
            <p:nvSpPr>
              <p:cNvPr id="949" name="Rectangle 257"/>
              <p:cNvSpPr>
                <a:spLocks noChangeArrowheads="1"/>
              </p:cNvSpPr>
              <p:nvPr/>
            </p:nvSpPr>
            <p:spPr bwMode="auto">
              <a:xfrm>
                <a:off x="-939" y="3655"/>
                <a:ext cx="7" cy="35"/>
              </a:xfrm>
              <a:prstGeom prst="rect">
                <a:avLst/>
              </a:prstGeom>
              <a:solidFill>
                <a:srgbClr val="DDDDBF"/>
              </a:solidFill>
              <a:ln w="9525">
                <a:noFill/>
                <a:miter lim="800000"/>
                <a:headEnd/>
                <a:tailEnd/>
              </a:ln>
            </p:spPr>
            <p:txBody>
              <a:bodyPr/>
              <a:lstStyle/>
              <a:p>
                <a:endParaRPr lang="en-US" dirty="0"/>
              </a:p>
            </p:txBody>
          </p:sp>
        </p:grpSp>
        <p:grpSp>
          <p:nvGrpSpPr>
            <p:cNvPr id="157" name="Group 259"/>
            <p:cNvGrpSpPr>
              <a:grpSpLocks/>
            </p:cNvGrpSpPr>
            <p:nvPr/>
          </p:nvGrpSpPr>
          <p:grpSpPr bwMode="auto">
            <a:xfrm>
              <a:off x="1809750" y="3028950"/>
              <a:ext cx="381000" cy="450850"/>
              <a:chOff x="-1344" y="2640"/>
              <a:chExt cx="1138" cy="1147"/>
            </a:xfrm>
          </p:grpSpPr>
          <p:sp>
            <p:nvSpPr>
              <p:cNvPr id="829" name="AutoShape 260"/>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830" name="Freeform 261"/>
              <p:cNvSpPr>
                <a:spLocks/>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831" name="Freeform 262"/>
              <p:cNvSpPr>
                <a:spLocks/>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832" name="Freeform 263"/>
              <p:cNvSpPr>
                <a:spLocks/>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833" name="Freeform 264"/>
              <p:cNvSpPr>
                <a:spLocks/>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834" name="Freeform 265"/>
              <p:cNvSpPr>
                <a:spLocks/>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835" name="Freeform 266"/>
              <p:cNvSpPr>
                <a:spLocks/>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836" name="Freeform 267"/>
              <p:cNvSpPr>
                <a:spLocks/>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837" name="Freeform 268"/>
              <p:cNvSpPr>
                <a:spLocks/>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838" name="Freeform 269"/>
              <p:cNvSpPr>
                <a:spLocks/>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839" name="Freeform 270"/>
              <p:cNvSpPr>
                <a:spLocks/>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840" name="Freeform 271"/>
              <p:cNvSpPr>
                <a:spLocks/>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841" name="Rectangle 272"/>
              <p:cNvSpPr>
                <a:spLocks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842" name="Rectangle 273"/>
              <p:cNvSpPr>
                <a:spLocks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843" name="Rectangle 274"/>
              <p:cNvSpPr>
                <a:spLocks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844" name="Rectangle 275"/>
              <p:cNvSpPr>
                <a:spLocks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845" name="Freeform 276"/>
              <p:cNvSpPr>
                <a:spLocks/>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846" name="Freeform 277"/>
              <p:cNvSpPr>
                <a:spLocks/>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847" name="Freeform 278"/>
              <p:cNvSpPr>
                <a:spLocks/>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848" name="Freeform 279"/>
              <p:cNvSpPr>
                <a:spLocks/>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849" name="Freeform 280"/>
              <p:cNvSpPr>
                <a:spLocks/>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850" name="Freeform 281"/>
              <p:cNvSpPr>
                <a:spLocks/>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851" name="Freeform 282"/>
              <p:cNvSpPr>
                <a:spLocks/>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852" name="Freeform 283"/>
              <p:cNvSpPr>
                <a:spLocks/>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53" name="Freeform 284"/>
              <p:cNvSpPr>
                <a:spLocks/>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54" name="Freeform 285"/>
              <p:cNvSpPr>
                <a:spLocks/>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855" name="Freeform 286"/>
              <p:cNvSpPr>
                <a:spLocks/>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856" name="Freeform 287"/>
              <p:cNvSpPr>
                <a:spLocks/>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857" name="Freeform 288"/>
              <p:cNvSpPr>
                <a:spLocks/>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858" name="Rectangle 289"/>
              <p:cNvSpPr>
                <a:spLocks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859" name="Rectangle 290"/>
              <p:cNvSpPr>
                <a:spLocks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860" name="Rectangle 291"/>
              <p:cNvSpPr>
                <a:spLocks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861" name="Rectangle 292"/>
              <p:cNvSpPr>
                <a:spLocks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862" name="Rectangle 293"/>
              <p:cNvSpPr>
                <a:spLocks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863" name="Rectangle 294"/>
              <p:cNvSpPr>
                <a:spLocks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864" name="Rectangle 295"/>
              <p:cNvSpPr>
                <a:spLocks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865" name="Rectangle 296"/>
              <p:cNvSpPr>
                <a:spLocks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866" name="Rectangle 297"/>
              <p:cNvSpPr>
                <a:spLocks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867" name="Rectangle 298"/>
              <p:cNvSpPr>
                <a:spLocks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868" name="Rectangle 299"/>
              <p:cNvSpPr>
                <a:spLocks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869" name="Rectangle 300"/>
              <p:cNvSpPr>
                <a:spLocks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870" name="Rectangle 301"/>
              <p:cNvSpPr>
                <a:spLocks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871" name="Rectangle 302"/>
              <p:cNvSpPr>
                <a:spLocks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872" name="Rectangle 303"/>
              <p:cNvSpPr>
                <a:spLocks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873" name="Freeform 304"/>
              <p:cNvSpPr>
                <a:spLocks/>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874" name="Rectangle 305"/>
              <p:cNvSpPr>
                <a:spLocks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875" name="Freeform 306"/>
              <p:cNvSpPr>
                <a:spLocks/>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876" name="Rectangle 307"/>
              <p:cNvSpPr>
                <a:spLocks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877" name="Rectangle 308"/>
              <p:cNvSpPr>
                <a:spLocks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878" name="Rectangle 309"/>
              <p:cNvSpPr>
                <a:spLocks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879" name="Rectangle 310"/>
              <p:cNvSpPr>
                <a:spLocks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880" name="Rectangle 311"/>
              <p:cNvSpPr>
                <a:spLocks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881" name="Rectangle 312"/>
              <p:cNvSpPr>
                <a:spLocks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882" name="Rectangle 313"/>
              <p:cNvSpPr>
                <a:spLocks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883" name="Rectangle 314"/>
              <p:cNvSpPr>
                <a:spLocks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884" name="Rectangle 315"/>
              <p:cNvSpPr>
                <a:spLocks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885" name="Rectangle 316"/>
              <p:cNvSpPr>
                <a:spLocks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886" name="Rectangle 317"/>
              <p:cNvSpPr>
                <a:spLocks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887" name="Rectangle 318"/>
              <p:cNvSpPr>
                <a:spLocks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888" name="Rectangle 319"/>
              <p:cNvSpPr>
                <a:spLocks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889" name="Rectangle 320"/>
              <p:cNvSpPr>
                <a:spLocks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890" name="Freeform 321"/>
              <p:cNvSpPr>
                <a:spLocks/>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891" name="Freeform 322"/>
              <p:cNvSpPr>
                <a:spLocks/>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892" name="Freeform 323"/>
              <p:cNvSpPr>
                <a:spLocks/>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893" name="Rectangle 324"/>
              <p:cNvSpPr>
                <a:spLocks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894" name="Freeform 325"/>
              <p:cNvSpPr>
                <a:spLocks/>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895" name="Freeform 326"/>
              <p:cNvSpPr>
                <a:spLocks/>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96" name="Freeform 327"/>
              <p:cNvSpPr>
                <a:spLocks/>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97" name="Rectangle 328"/>
              <p:cNvSpPr>
                <a:spLocks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898" name="Rectangle 329"/>
              <p:cNvSpPr>
                <a:spLocks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899" name="Rectangle 330"/>
              <p:cNvSpPr>
                <a:spLocks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900" name="Freeform 331"/>
              <p:cNvSpPr>
                <a:spLocks/>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901" name="Freeform 332"/>
              <p:cNvSpPr>
                <a:spLocks/>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902" name="Rectangle 333"/>
              <p:cNvSpPr>
                <a:spLocks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903" name="Rectangle 334"/>
              <p:cNvSpPr>
                <a:spLocks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904" name="Rectangle 335"/>
              <p:cNvSpPr>
                <a:spLocks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905" name="Rectangle 336"/>
              <p:cNvSpPr>
                <a:spLocks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906" name="Rectangle 337"/>
              <p:cNvSpPr>
                <a:spLocks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907" name="Rectangle 338"/>
              <p:cNvSpPr>
                <a:spLocks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908" name="Rectangle 339"/>
              <p:cNvSpPr>
                <a:spLocks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58" name="Group 827"/>
            <p:cNvGrpSpPr>
              <a:grpSpLocks noChangeAspect="1"/>
            </p:cNvGrpSpPr>
            <p:nvPr/>
          </p:nvGrpSpPr>
          <p:grpSpPr bwMode="auto">
            <a:xfrm>
              <a:off x="2674938" y="6324600"/>
              <a:ext cx="217487" cy="255588"/>
              <a:chOff x="-1344" y="2640"/>
              <a:chExt cx="1138" cy="1147"/>
            </a:xfrm>
          </p:grpSpPr>
          <p:sp>
            <p:nvSpPr>
              <p:cNvPr id="749" name="AutoShape 828"/>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750" name="Freeform 829"/>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751" name="Freeform 830"/>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752" name="Freeform 831"/>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753" name="Freeform 832"/>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754" name="Freeform 833"/>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755" name="Freeform 834"/>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756" name="Freeform 835"/>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757" name="Freeform 836"/>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758" name="Freeform 837"/>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759" name="Freeform 838"/>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760" name="Freeform 839"/>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761" name="Rectangle 840"/>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762" name="Rectangle 841"/>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763" name="Rectangle 842"/>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764" name="Rectangle 843"/>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765" name="Freeform 844"/>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766" name="Freeform 845"/>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767" name="Freeform 846"/>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768" name="Freeform 847"/>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769" name="Freeform 848"/>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770" name="Freeform 849"/>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771" name="Freeform 850"/>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772" name="Freeform 851"/>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773" name="Freeform 852"/>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774" name="Freeform 853"/>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775" name="Freeform 854"/>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776" name="Freeform 855"/>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777" name="Freeform 856"/>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778" name="Rectangle 857"/>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779" name="Rectangle 858"/>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780" name="Rectangle 859"/>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781" name="Rectangle 860"/>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782" name="Rectangle 861"/>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783" name="Rectangle 862"/>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784" name="Rectangle 863"/>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785" name="Rectangle 864"/>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786" name="Rectangle 865"/>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787" name="Rectangle 866"/>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788" name="Rectangle 867"/>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789" name="Rectangle 868"/>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790" name="Rectangle 869"/>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791" name="Rectangle 870"/>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792" name="Rectangle 871"/>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793" name="Freeform 872"/>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794" name="Rectangle 873"/>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795" name="Freeform 874"/>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796" name="Rectangle 875"/>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797" name="Rectangle 876"/>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798" name="Rectangle 877"/>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799" name="Rectangle 878"/>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800" name="Rectangle 879"/>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801" name="Rectangle 880"/>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802" name="Rectangle 881"/>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803" name="Rectangle 882"/>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804" name="Rectangle 883"/>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805" name="Rectangle 884"/>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806" name="Rectangle 885"/>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807" name="Rectangle 886"/>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808" name="Rectangle 887"/>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809" name="Rectangle 888"/>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810" name="Freeform 889"/>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811" name="Freeform 890"/>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812" name="Freeform 891"/>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813" name="Rectangle 892"/>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814" name="Freeform 893"/>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815" name="Freeform 894"/>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16" name="Freeform 895"/>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817" name="Rectangle 896"/>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818" name="Rectangle 897"/>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819" name="Rectangle 898"/>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820" name="Freeform 899"/>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821" name="Freeform 900"/>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822" name="Rectangle 901"/>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823" name="Rectangle 902"/>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824" name="Rectangle 903"/>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825" name="Rectangle 904"/>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826" name="Rectangle 905"/>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827" name="Rectangle 906"/>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828" name="Rectangle 907"/>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59" name="Group 908"/>
            <p:cNvGrpSpPr>
              <a:grpSpLocks noChangeAspect="1"/>
            </p:cNvGrpSpPr>
            <p:nvPr/>
          </p:nvGrpSpPr>
          <p:grpSpPr bwMode="auto">
            <a:xfrm>
              <a:off x="3095625" y="6343650"/>
              <a:ext cx="217488" cy="255588"/>
              <a:chOff x="-1344" y="2640"/>
              <a:chExt cx="1138" cy="1147"/>
            </a:xfrm>
          </p:grpSpPr>
          <p:sp>
            <p:nvSpPr>
              <p:cNvPr id="669" name="AutoShape 909"/>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670" name="Freeform 910"/>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671" name="Freeform 911"/>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672" name="Freeform 912"/>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673" name="Freeform 913"/>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674" name="Freeform 914"/>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675" name="Freeform 915"/>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676" name="Freeform 916"/>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677" name="Freeform 917"/>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678" name="Freeform 918"/>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679" name="Freeform 919"/>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680" name="Freeform 920"/>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681" name="Rectangle 921"/>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682" name="Rectangle 922"/>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683" name="Rectangle 923"/>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684" name="Rectangle 924"/>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685" name="Freeform 925"/>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686" name="Freeform 926"/>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687" name="Freeform 927"/>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688" name="Freeform 928"/>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689" name="Freeform 929"/>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690" name="Freeform 930"/>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691" name="Freeform 931"/>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692" name="Freeform 932"/>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93" name="Freeform 933"/>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94" name="Freeform 934"/>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695" name="Freeform 935"/>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696" name="Freeform 936"/>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697" name="Freeform 937"/>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698" name="Rectangle 938"/>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699" name="Rectangle 939"/>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700" name="Rectangle 940"/>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701" name="Rectangle 941"/>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702" name="Rectangle 942"/>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703" name="Rectangle 943"/>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704" name="Rectangle 944"/>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705" name="Rectangle 945"/>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706" name="Rectangle 946"/>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707" name="Rectangle 947"/>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708" name="Rectangle 948"/>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709" name="Rectangle 949"/>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710" name="Rectangle 950"/>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711" name="Rectangle 951"/>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712" name="Rectangle 952"/>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713" name="Freeform 953"/>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714" name="Rectangle 954"/>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715" name="Freeform 955"/>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716" name="Rectangle 956"/>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717" name="Rectangle 957"/>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718" name="Rectangle 958"/>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719" name="Rectangle 959"/>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720" name="Rectangle 960"/>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721" name="Rectangle 961"/>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722" name="Rectangle 962"/>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723" name="Rectangle 963"/>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724" name="Rectangle 964"/>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725" name="Rectangle 965"/>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726" name="Rectangle 966"/>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727" name="Rectangle 967"/>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728" name="Rectangle 968"/>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729" name="Rectangle 969"/>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730" name="Freeform 970"/>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731" name="Freeform 971"/>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732" name="Freeform 972"/>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733" name="Rectangle 973"/>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734" name="Freeform 974"/>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735" name="Freeform 975"/>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736" name="Freeform 976"/>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737" name="Rectangle 977"/>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738" name="Rectangle 978"/>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739" name="Rectangle 979"/>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740" name="Freeform 980"/>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741" name="Freeform 981"/>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742" name="Rectangle 982"/>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743" name="Rectangle 983"/>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744" name="Rectangle 984"/>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745" name="Rectangle 985"/>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746" name="Rectangle 986"/>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747" name="Rectangle 987"/>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748" name="Rectangle 988"/>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0" name="Group 989"/>
            <p:cNvGrpSpPr>
              <a:grpSpLocks noChangeAspect="1"/>
            </p:cNvGrpSpPr>
            <p:nvPr/>
          </p:nvGrpSpPr>
          <p:grpSpPr bwMode="auto">
            <a:xfrm>
              <a:off x="3190875" y="6343650"/>
              <a:ext cx="217488" cy="255588"/>
              <a:chOff x="-1344" y="2640"/>
              <a:chExt cx="1138" cy="1147"/>
            </a:xfrm>
          </p:grpSpPr>
          <p:sp>
            <p:nvSpPr>
              <p:cNvPr id="589" name="AutoShape 990"/>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590" name="Freeform 991"/>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591" name="Freeform 992"/>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592" name="Freeform 993"/>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593" name="Freeform 994"/>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594" name="Freeform 995"/>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595" name="Freeform 996"/>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596" name="Freeform 997"/>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597" name="Freeform 998"/>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598" name="Freeform 999"/>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599" name="Freeform 1000"/>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600" name="Freeform 1001"/>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601" name="Rectangle 1002"/>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602" name="Rectangle 1003"/>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603" name="Rectangle 1004"/>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604" name="Rectangle 1005"/>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605" name="Freeform 1006"/>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606" name="Freeform 1007"/>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607" name="Freeform 1008"/>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608" name="Freeform 1009"/>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609" name="Freeform 1010"/>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610" name="Freeform 1011"/>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611" name="Freeform 1012"/>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612" name="Freeform 1013"/>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13" name="Freeform 1014"/>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14" name="Freeform 1015"/>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615" name="Freeform 1016"/>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616" name="Freeform 1017"/>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617" name="Freeform 1018"/>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618" name="Rectangle 1019"/>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619" name="Rectangle 1020"/>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620" name="Rectangle 1021"/>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621" name="Rectangle 1022"/>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622" name="Rectangle 1023"/>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623" name="Rectangle 1024"/>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624" name="Rectangle 1025"/>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625" name="Rectangle 1026"/>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626" name="Rectangle 1027"/>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627" name="Rectangle 1028"/>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628" name="Rectangle 1029"/>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629" name="Rectangle 1030"/>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630" name="Rectangle 1031"/>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631" name="Rectangle 1032"/>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632" name="Rectangle 1033"/>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633" name="Freeform 1034"/>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634" name="Rectangle 1035"/>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635" name="Freeform 1036"/>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636" name="Rectangle 1037"/>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637" name="Rectangle 1038"/>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638" name="Rectangle 1039"/>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639" name="Rectangle 1040"/>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640" name="Rectangle 1041"/>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641" name="Rectangle 1042"/>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642" name="Rectangle 1043"/>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643" name="Rectangle 1044"/>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644" name="Rectangle 1045"/>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645" name="Rectangle 1046"/>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646" name="Rectangle 1047"/>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647" name="Rectangle 1048"/>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648" name="Rectangle 1049"/>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649" name="Rectangle 1050"/>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650" name="Freeform 1051"/>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651" name="Freeform 1052"/>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652" name="Freeform 1053"/>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653" name="Rectangle 1054"/>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654" name="Freeform 1055"/>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655" name="Freeform 1056"/>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56" name="Freeform 1057"/>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657" name="Rectangle 1058"/>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658" name="Rectangle 1059"/>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659" name="Rectangle 1060"/>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660" name="Freeform 1061"/>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661" name="Freeform 1062"/>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662" name="Rectangle 1063"/>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663" name="Rectangle 1064"/>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664" name="Rectangle 1065"/>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665" name="Rectangle 1066"/>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666" name="Rectangle 1067"/>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667" name="Rectangle 1068"/>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668" name="Rectangle 1069"/>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1" name="Group 1070"/>
            <p:cNvGrpSpPr>
              <a:grpSpLocks noChangeAspect="1"/>
            </p:cNvGrpSpPr>
            <p:nvPr/>
          </p:nvGrpSpPr>
          <p:grpSpPr bwMode="auto">
            <a:xfrm>
              <a:off x="2619375" y="4972050"/>
              <a:ext cx="217488" cy="255588"/>
              <a:chOff x="-1344" y="2640"/>
              <a:chExt cx="1138" cy="1147"/>
            </a:xfrm>
          </p:grpSpPr>
          <p:sp>
            <p:nvSpPr>
              <p:cNvPr id="509" name="AutoShape 1071"/>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510" name="Freeform 1072"/>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511" name="Freeform 1073"/>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512" name="Freeform 1074"/>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513" name="Freeform 1075"/>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514" name="Freeform 1076"/>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515" name="Freeform 1077"/>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516" name="Freeform 1078"/>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517" name="Freeform 1079"/>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518" name="Freeform 1080"/>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519" name="Freeform 1081"/>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520" name="Freeform 1082"/>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521" name="Rectangle 1083"/>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522" name="Rectangle 1084"/>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523" name="Rectangle 1085"/>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524" name="Rectangle 1086"/>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525" name="Freeform 1087"/>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526" name="Freeform 1088"/>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527" name="Freeform 1089"/>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528" name="Freeform 1090"/>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529" name="Freeform 1091"/>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530" name="Freeform 1092"/>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531" name="Freeform 1093"/>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532" name="Freeform 1094"/>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533" name="Freeform 1095"/>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534" name="Freeform 1096"/>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535" name="Freeform 1097"/>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536" name="Freeform 1098"/>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537" name="Freeform 1099"/>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538" name="Rectangle 1100"/>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539" name="Rectangle 1101"/>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540" name="Rectangle 1102"/>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541" name="Rectangle 1103"/>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542" name="Rectangle 1104"/>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543" name="Rectangle 1105"/>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544" name="Rectangle 1106"/>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545" name="Rectangle 1107"/>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546" name="Rectangle 1108"/>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547" name="Rectangle 1109"/>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548" name="Rectangle 1110"/>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549" name="Rectangle 1111"/>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550" name="Rectangle 1112"/>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551" name="Rectangle 1113"/>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552" name="Rectangle 1114"/>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553" name="Freeform 1115"/>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554" name="Rectangle 1116"/>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555" name="Freeform 1117"/>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556" name="Rectangle 1118"/>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557" name="Rectangle 1119"/>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558" name="Rectangle 1120"/>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559" name="Rectangle 1121"/>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560" name="Rectangle 1122"/>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561" name="Rectangle 1123"/>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562" name="Rectangle 1124"/>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563" name="Rectangle 1125"/>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564" name="Rectangle 1126"/>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565" name="Rectangle 1127"/>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566" name="Rectangle 1128"/>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567" name="Rectangle 1129"/>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568" name="Rectangle 1130"/>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569" name="Rectangle 1131"/>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570" name="Freeform 1132"/>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571" name="Freeform 1133"/>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572" name="Freeform 1134"/>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573" name="Rectangle 1135"/>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574" name="Freeform 1136"/>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575" name="Freeform 1137"/>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576" name="Freeform 1138"/>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577" name="Rectangle 1139"/>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578" name="Rectangle 1140"/>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579" name="Rectangle 1141"/>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580" name="Freeform 1142"/>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581" name="Freeform 1143"/>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582" name="Rectangle 1144"/>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583" name="Rectangle 1145"/>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584" name="Rectangle 1146"/>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585" name="Rectangle 1147"/>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586" name="Rectangle 1148"/>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587" name="Rectangle 1149"/>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588" name="Rectangle 1150"/>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2" name="Group 1151"/>
            <p:cNvGrpSpPr>
              <a:grpSpLocks noChangeAspect="1"/>
            </p:cNvGrpSpPr>
            <p:nvPr/>
          </p:nvGrpSpPr>
          <p:grpSpPr bwMode="auto">
            <a:xfrm>
              <a:off x="3206750" y="5200650"/>
              <a:ext cx="217488" cy="255588"/>
              <a:chOff x="-1344" y="2640"/>
              <a:chExt cx="1138" cy="1147"/>
            </a:xfrm>
          </p:grpSpPr>
          <p:sp>
            <p:nvSpPr>
              <p:cNvPr id="429" name="AutoShape 1152"/>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430" name="Freeform 1153"/>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431" name="Freeform 1154"/>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432" name="Freeform 1155"/>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433" name="Freeform 1156"/>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434" name="Freeform 1157"/>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435" name="Freeform 1158"/>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436" name="Freeform 1159"/>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437" name="Freeform 1160"/>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438" name="Freeform 1161"/>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439" name="Freeform 1162"/>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440" name="Freeform 1163"/>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441" name="Rectangle 1164"/>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442" name="Rectangle 1165"/>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443" name="Rectangle 1166"/>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444" name="Rectangle 1167"/>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445" name="Freeform 1168"/>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446" name="Freeform 1169"/>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447" name="Freeform 1170"/>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448" name="Freeform 1171"/>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449" name="Freeform 1172"/>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450" name="Freeform 1173"/>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451" name="Freeform 1174"/>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452" name="Freeform 1175"/>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53" name="Freeform 1176"/>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54" name="Freeform 1177"/>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455" name="Freeform 1178"/>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456" name="Freeform 1179"/>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457" name="Freeform 1180"/>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458" name="Rectangle 1181"/>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459" name="Rectangle 1182"/>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460" name="Rectangle 1183"/>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461" name="Rectangle 1184"/>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462" name="Rectangle 1185"/>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463" name="Rectangle 1186"/>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464" name="Rectangle 1187"/>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465" name="Rectangle 1188"/>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466" name="Rectangle 1189"/>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467" name="Rectangle 1190"/>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468" name="Rectangle 1191"/>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469" name="Rectangle 1192"/>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470" name="Rectangle 1193"/>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471" name="Rectangle 1194"/>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472" name="Rectangle 1195"/>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473" name="Freeform 1196"/>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474" name="Rectangle 1197"/>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475" name="Freeform 1198"/>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476" name="Rectangle 1199"/>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477" name="Rectangle 1200"/>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478" name="Rectangle 1201"/>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479" name="Rectangle 1202"/>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480" name="Rectangle 1203"/>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481" name="Rectangle 1204"/>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482" name="Rectangle 1205"/>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483" name="Rectangle 1206"/>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484" name="Rectangle 1207"/>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485" name="Rectangle 1208"/>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486" name="Rectangle 1209"/>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487" name="Rectangle 1210"/>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488" name="Rectangle 1211"/>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489" name="Rectangle 1212"/>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490" name="Freeform 1213"/>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491" name="Freeform 1214"/>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492" name="Freeform 1215"/>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493" name="Rectangle 1216"/>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494" name="Freeform 1217"/>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495" name="Freeform 1218"/>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96" name="Freeform 1219"/>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97" name="Rectangle 1220"/>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498" name="Rectangle 1221"/>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499" name="Rectangle 1222"/>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500" name="Freeform 1223"/>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501" name="Freeform 1224"/>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502" name="Rectangle 1225"/>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503" name="Rectangle 1226"/>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504" name="Rectangle 1227"/>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505" name="Rectangle 1228"/>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506" name="Rectangle 1229"/>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507" name="Rectangle 1230"/>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508" name="Rectangle 1231"/>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3" name="Group 1232"/>
            <p:cNvGrpSpPr>
              <a:grpSpLocks noChangeAspect="1"/>
            </p:cNvGrpSpPr>
            <p:nvPr/>
          </p:nvGrpSpPr>
          <p:grpSpPr bwMode="auto">
            <a:xfrm>
              <a:off x="2571750" y="3257550"/>
              <a:ext cx="217488" cy="255588"/>
              <a:chOff x="-1344" y="2640"/>
              <a:chExt cx="1138" cy="1147"/>
            </a:xfrm>
          </p:grpSpPr>
          <p:sp>
            <p:nvSpPr>
              <p:cNvPr id="349" name="AutoShape 1233"/>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350" name="Freeform 1234"/>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351" name="Freeform 1235"/>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352" name="Freeform 1236"/>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353" name="Freeform 1237"/>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354" name="Freeform 1238"/>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355" name="Freeform 1239"/>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356" name="Freeform 1240"/>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357" name="Freeform 1241"/>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358" name="Freeform 1242"/>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359" name="Freeform 1243"/>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360" name="Freeform 1244"/>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361" name="Rectangle 1245"/>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362" name="Rectangle 1246"/>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363" name="Rectangle 1247"/>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364" name="Rectangle 1248"/>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365" name="Freeform 1249"/>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366" name="Freeform 1250"/>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367" name="Freeform 1251"/>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368" name="Freeform 1252"/>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369" name="Freeform 1253"/>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370" name="Freeform 1254"/>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371" name="Freeform 1255"/>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372" name="Freeform 1256"/>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373" name="Freeform 1257"/>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374" name="Freeform 1258"/>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375" name="Freeform 1259"/>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376" name="Freeform 1260"/>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377" name="Freeform 1261"/>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378" name="Rectangle 1262"/>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379" name="Rectangle 1263"/>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380" name="Rectangle 1264"/>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381" name="Rectangle 1265"/>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382" name="Rectangle 1266"/>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383" name="Rectangle 1267"/>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384" name="Rectangle 1268"/>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385" name="Rectangle 1269"/>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386" name="Rectangle 1270"/>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387" name="Rectangle 1271"/>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388" name="Rectangle 1272"/>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389" name="Rectangle 1273"/>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390" name="Rectangle 1274"/>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391" name="Rectangle 1275"/>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392" name="Rectangle 1276"/>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393" name="Freeform 1277"/>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394" name="Rectangle 1278"/>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395" name="Freeform 1279"/>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396" name="Rectangle 1280"/>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397" name="Rectangle 1281"/>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398" name="Rectangle 1282"/>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399" name="Rectangle 1283"/>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400" name="Rectangle 1284"/>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401" name="Rectangle 1285"/>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402" name="Rectangle 1286"/>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403" name="Rectangle 1287"/>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404" name="Rectangle 1288"/>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405" name="Rectangle 1289"/>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406" name="Rectangle 1290"/>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407" name="Rectangle 1291"/>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408" name="Rectangle 1292"/>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409" name="Rectangle 1293"/>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410" name="Freeform 1294"/>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411" name="Freeform 1295"/>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412" name="Freeform 1296"/>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413" name="Rectangle 1297"/>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414" name="Freeform 1298"/>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415" name="Freeform 1299"/>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16" name="Freeform 1300"/>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417" name="Rectangle 1301"/>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418" name="Rectangle 1302"/>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419" name="Rectangle 1303"/>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420" name="Freeform 1304"/>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421" name="Freeform 1305"/>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422" name="Rectangle 1306"/>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423" name="Rectangle 1307"/>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424" name="Rectangle 1308"/>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425" name="Rectangle 1309"/>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426" name="Rectangle 1310"/>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427" name="Rectangle 1311"/>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428" name="Rectangle 1312"/>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4" name="Group 1313"/>
            <p:cNvGrpSpPr>
              <a:grpSpLocks noChangeAspect="1"/>
            </p:cNvGrpSpPr>
            <p:nvPr/>
          </p:nvGrpSpPr>
          <p:grpSpPr bwMode="auto">
            <a:xfrm>
              <a:off x="2762250" y="3600450"/>
              <a:ext cx="217488" cy="255588"/>
              <a:chOff x="-1344" y="2640"/>
              <a:chExt cx="1138" cy="1147"/>
            </a:xfrm>
          </p:grpSpPr>
          <p:sp>
            <p:nvSpPr>
              <p:cNvPr id="269" name="AutoShape 1314"/>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270" name="Freeform 1315"/>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271" name="Freeform 1316"/>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272" name="Freeform 1317"/>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273" name="Freeform 1318"/>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274" name="Freeform 1319"/>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275" name="Freeform 1320"/>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276" name="Freeform 1321"/>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277" name="Freeform 1322"/>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278" name="Freeform 1323"/>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279" name="Freeform 1324"/>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280" name="Freeform 1325"/>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281" name="Rectangle 1326"/>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282" name="Rectangle 1327"/>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283" name="Rectangle 1328"/>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284" name="Rectangle 1329"/>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285" name="Freeform 1330"/>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286" name="Freeform 1331"/>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287" name="Freeform 1332"/>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288" name="Freeform 1333"/>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289" name="Freeform 1334"/>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290" name="Freeform 1335"/>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291" name="Freeform 1336"/>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292" name="Freeform 1337"/>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93" name="Freeform 1338"/>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94" name="Freeform 1339"/>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295" name="Freeform 1340"/>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296" name="Freeform 1341"/>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297" name="Freeform 1342"/>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298" name="Rectangle 1343"/>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299" name="Rectangle 1344"/>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300" name="Rectangle 1345"/>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301" name="Rectangle 1346"/>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302" name="Rectangle 1347"/>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303" name="Rectangle 1348"/>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304" name="Rectangle 1349"/>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305" name="Rectangle 1350"/>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306" name="Rectangle 1351"/>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307" name="Rectangle 1352"/>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308" name="Rectangle 1353"/>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309" name="Rectangle 1354"/>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310" name="Rectangle 1355"/>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311" name="Rectangle 1356"/>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312" name="Rectangle 1357"/>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313" name="Freeform 1358"/>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314" name="Rectangle 1359"/>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315" name="Freeform 1360"/>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316" name="Rectangle 1361"/>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317" name="Rectangle 1362"/>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318" name="Rectangle 1363"/>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319" name="Rectangle 1364"/>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320" name="Rectangle 1365"/>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321" name="Rectangle 1366"/>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322" name="Rectangle 1367"/>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323" name="Rectangle 1368"/>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324" name="Rectangle 1369"/>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325" name="Rectangle 1370"/>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326" name="Rectangle 1371"/>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327" name="Rectangle 1372"/>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328" name="Rectangle 1373"/>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329" name="Rectangle 1374"/>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330" name="Freeform 1375"/>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331" name="Freeform 1376"/>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332" name="Freeform 1377"/>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333" name="Rectangle 1378"/>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334" name="Freeform 1379"/>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335" name="Freeform 1380"/>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336" name="Freeform 1381"/>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337" name="Rectangle 1382"/>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338" name="Rectangle 1383"/>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339" name="Rectangle 1384"/>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340" name="Freeform 1385"/>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341" name="Freeform 1386"/>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342" name="Rectangle 1387"/>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343" name="Rectangle 1388"/>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344" name="Rectangle 1389"/>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345" name="Rectangle 1390"/>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346" name="Rectangle 1391"/>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347" name="Rectangle 1392"/>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348" name="Rectangle 1393"/>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grpSp>
          <p:nvGrpSpPr>
            <p:cNvPr id="165" name="Group 1394"/>
            <p:cNvGrpSpPr>
              <a:grpSpLocks noChangeAspect="1"/>
            </p:cNvGrpSpPr>
            <p:nvPr/>
          </p:nvGrpSpPr>
          <p:grpSpPr bwMode="auto">
            <a:xfrm>
              <a:off x="2744788" y="3236913"/>
              <a:ext cx="217487" cy="255587"/>
              <a:chOff x="-1344" y="2640"/>
              <a:chExt cx="1138" cy="1147"/>
            </a:xfrm>
          </p:grpSpPr>
          <p:sp>
            <p:nvSpPr>
              <p:cNvPr id="189" name="AutoShape 1395"/>
              <p:cNvSpPr>
                <a:spLocks noChangeAspect="1" noChangeArrowheads="1" noTextEdit="1"/>
              </p:cNvSpPr>
              <p:nvPr/>
            </p:nvSpPr>
            <p:spPr bwMode="auto">
              <a:xfrm>
                <a:off x="-1344" y="2640"/>
                <a:ext cx="1138" cy="1147"/>
              </a:xfrm>
              <a:prstGeom prst="rect">
                <a:avLst/>
              </a:prstGeom>
              <a:noFill/>
              <a:ln w="9525">
                <a:noFill/>
                <a:miter lim="800000"/>
                <a:headEnd/>
                <a:tailEnd/>
              </a:ln>
            </p:spPr>
            <p:txBody>
              <a:bodyPr/>
              <a:lstStyle/>
              <a:p>
                <a:endParaRPr lang="en-US" dirty="0"/>
              </a:p>
            </p:txBody>
          </p:sp>
          <p:sp>
            <p:nvSpPr>
              <p:cNvPr id="190" name="Freeform 1396"/>
              <p:cNvSpPr>
                <a:spLocks noChangeAspect="1"/>
              </p:cNvSpPr>
              <p:nvPr/>
            </p:nvSpPr>
            <p:spPr bwMode="auto">
              <a:xfrm>
                <a:off x="-1042" y="2941"/>
                <a:ext cx="553" cy="73"/>
              </a:xfrm>
              <a:custGeom>
                <a:avLst/>
                <a:gdLst>
                  <a:gd name="T0" fmla="*/ 548 w 1106"/>
                  <a:gd name="T1" fmla="*/ 6 h 147"/>
                  <a:gd name="T2" fmla="*/ 553 w 1106"/>
                  <a:gd name="T3" fmla="*/ 1 h 147"/>
                  <a:gd name="T4" fmla="*/ 553 w 1106"/>
                  <a:gd name="T5" fmla="*/ 1 h 147"/>
                  <a:gd name="T6" fmla="*/ 548 w 1106"/>
                  <a:gd name="T7" fmla="*/ 6 h 147"/>
                  <a:gd name="T8" fmla="*/ 539 w 1106"/>
                  <a:gd name="T9" fmla="*/ 14 h 147"/>
                  <a:gd name="T10" fmla="*/ 530 w 1106"/>
                  <a:gd name="T11" fmla="*/ 20 h 147"/>
                  <a:gd name="T12" fmla="*/ 518 w 1106"/>
                  <a:gd name="T13" fmla="*/ 27 h 147"/>
                  <a:gd name="T14" fmla="*/ 503 w 1106"/>
                  <a:gd name="T15" fmla="*/ 34 h 147"/>
                  <a:gd name="T16" fmla="*/ 485 w 1106"/>
                  <a:gd name="T17" fmla="*/ 41 h 147"/>
                  <a:gd name="T18" fmla="*/ 464 w 1106"/>
                  <a:gd name="T19" fmla="*/ 47 h 147"/>
                  <a:gd name="T20" fmla="*/ 440 w 1106"/>
                  <a:gd name="T21" fmla="*/ 52 h 147"/>
                  <a:gd name="T22" fmla="*/ 412 w 1106"/>
                  <a:gd name="T23" fmla="*/ 56 h 147"/>
                  <a:gd name="T24" fmla="*/ 380 w 1106"/>
                  <a:gd name="T25" fmla="*/ 58 h 147"/>
                  <a:gd name="T26" fmla="*/ 345 w 1106"/>
                  <a:gd name="T27" fmla="*/ 56 h 147"/>
                  <a:gd name="T28" fmla="*/ 306 w 1106"/>
                  <a:gd name="T29" fmla="*/ 52 h 147"/>
                  <a:gd name="T30" fmla="*/ 265 w 1106"/>
                  <a:gd name="T31" fmla="*/ 47 h 147"/>
                  <a:gd name="T32" fmla="*/ 222 w 1106"/>
                  <a:gd name="T33" fmla="*/ 40 h 147"/>
                  <a:gd name="T34" fmla="*/ 179 w 1106"/>
                  <a:gd name="T35" fmla="*/ 35 h 147"/>
                  <a:gd name="T36" fmla="*/ 138 w 1106"/>
                  <a:gd name="T37" fmla="*/ 32 h 147"/>
                  <a:gd name="T38" fmla="*/ 99 w 1106"/>
                  <a:gd name="T39" fmla="*/ 32 h 147"/>
                  <a:gd name="T40" fmla="*/ 65 w 1106"/>
                  <a:gd name="T41" fmla="*/ 35 h 147"/>
                  <a:gd name="T42" fmla="*/ 40 w 1106"/>
                  <a:gd name="T43" fmla="*/ 40 h 147"/>
                  <a:gd name="T44" fmla="*/ 25 w 1106"/>
                  <a:gd name="T45" fmla="*/ 47 h 147"/>
                  <a:gd name="T46" fmla="*/ 17 w 1106"/>
                  <a:gd name="T47" fmla="*/ 54 h 147"/>
                  <a:gd name="T48" fmla="*/ 13 w 1106"/>
                  <a:gd name="T49" fmla="*/ 60 h 147"/>
                  <a:gd name="T50" fmla="*/ 13 w 1106"/>
                  <a:gd name="T51" fmla="*/ 66 h 147"/>
                  <a:gd name="T52" fmla="*/ 15 w 1106"/>
                  <a:gd name="T53" fmla="*/ 70 h 147"/>
                  <a:gd name="T54" fmla="*/ 16 w 1106"/>
                  <a:gd name="T55" fmla="*/ 73 h 147"/>
                  <a:gd name="T56" fmla="*/ 16 w 1106"/>
                  <a:gd name="T57" fmla="*/ 73 h 147"/>
                  <a:gd name="T58" fmla="*/ 12 w 1106"/>
                  <a:gd name="T59" fmla="*/ 69 h 147"/>
                  <a:gd name="T60" fmla="*/ 6 w 1106"/>
                  <a:gd name="T61" fmla="*/ 63 h 147"/>
                  <a:gd name="T62" fmla="*/ 1 w 1106"/>
                  <a:gd name="T63" fmla="*/ 56 h 147"/>
                  <a:gd name="T64" fmla="*/ 0 w 1106"/>
                  <a:gd name="T65" fmla="*/ 47 h 147"/>
                  <a:gd name="T66" fmla="*/ 3 w 1106"/>
                  <a:gd name="T67" fmla="*/ 39 h 147"/>
                  <a:gd name="T68" fmla="*/ 15 w 1106"/>
                  <a:gd name="T69" fmla="*/ 31 h 147"/>
                  <a:gd name="T70" fmla="*/ 38 w 1106"/>
                  <a:gd name="T71" fmla="*/ 24 h 147"/>
                  <a:gd name="T72" fmla="*/ 73 w 1106"/>
                  <a:gd name="T73" fmla="*/ 20 h 147"/>
                  <a:gd name="T74" fmla="*/ 115 w 1106"/>
                  <a:gd name="T75" fmla="*/ 20 h 147"/>
                  <a:gd name="T76" fmla="*/ 158 w 1106"/>
                  <a:gd name="T77" fmla="*/ 22 h 147"/>
                  <a:gd name="T78" fmla="*/ 203 w 1106"/>
                  <a:gd name="T79" fmla="*/ 28 h 147"/>
                  <a:gd name="T80" fmla="*/ 247 w 1106"/>
                  <a:gd name="T81" fmla="*/ 34 h 147"/>
                  <a:gd name="T82" fmla="*/ 289 w 1106"/>
                  <a:gd name="T83" fmla="*/ 40 h 147"/>
                  <a:gd name="T84" fmla="*/ 328 w 1106"/>
                  <a:gd name="T85" fmla="*/ 45 h 147"/>
                  <a:gd name="T86" fmla="*/ 365 w 1106"/>
                  <a:gd name="T87" fmla="*/ 47 h 147"/>
                  <a:gd name="T88" fmla="*/ 399 w 1106"/>
                  <a:gd name="T89" fmla="*/ 45 h 147"/>
                  <a:gd name="T90" fmla="*/ 432 w 1106"/>
                  <a:gd name="T91" fmla="*/ 41 h 147"/>
                  <a:gd name="T92" fmla="*/ 460 w 1106"/>
                  <a:gd name="T93" fmla="*/ 37 h 147"/>
                  <a:gd name="T94" fmla="*/ 483 w 1106"/>
                  <a:gd name="T95" fmla="*/ 33 h 147"/>
                  <a:gd name="T96" fmla="*/ 502 w 1106"/>
                  <a:gd name="T97" fmla="*/ 28 h 147"/>
                  <a:gd name="T98" fmla="*/ 518 w 1106"/>
                  <a:gd name="T99" fmla="*/ 23 h 147"/>
                  <a:gd name="T100" fmla="*/ 530 w 1106"/>
                  <a:gd name="T101" fmla="*/ 18 h 147"/>
                  <a:gd name="T102" fmla="*/ 539 w 1106"/>
                  <a:gd name="T103" fmla="*/ 13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6"/>
                  <a:gd name="T157" fmla="*/ 0 h 147"/>
                  <a:gd name="T158" fmla="*/ 1106 w 1106"/>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6" h="147">
                    <a:moveTo>
                      <a:pt x="1085" y="22"/>
                    </a:moveTo>
                    <a:lnTo>
                      <a:pt x="1095" y="13"/>
                    </a:lnTo>
                    <a:lnTo>
                      <a:pt x="1102" y="6"/>
                    </a:lnTo>
                    <a:lnTo>
                      <a:pt x="1105" y="2"/>
                    </a:lnTo>
                    <a:lnTo>
                      <a:pt x="1106" y="0"/>
                    </a:lnTo>
                    <a:lnTo>
                      <a:pt x="1105" y="2"/>
                    </a:lnTo>
                    <a:lnTo>
                      <a:pt x="1103" y="6"/>
                    </a:lnTo>
                    <a:lnTo>
                      <a:pt x="1096" y="13"/>
                    </a:lnTo>
                    <a:lnTo>
                      <a:pt x="1085" y="22"/>
                    </a:lnTo>
                    <a:lnTo>
                      <a:pt x="1078" y="28"/>
                    </a:lnTo>
                    <a:lnTo>
                      <a:pt x="1068" y="34"/>
                    </a:lnTo>
                    <a:lnTo>
                      <a:pt x="1059" y="41"/>
                    </a:lnTo>
                    <a:lnTo>
                      <a:pt x="1048" y="48"/>
                    </a:lnTo>
                    <a:lnTo>
                      <a:pt x="1035" y="55"/>
                    </a:lnTo>
                    <a:lnTo>
                      <a:pt x="1021" y="62"/>
                    </a:lnTo>
                    <a:lnTo>
                      <a:pt x="1006" y="68"/>
                    </a:lnTo>
                    <a:lnTo>
                      <a:pt x="989" y="75"/>
                    </a:lnTo>
                    <a:lnTo>
                      <a:pt x="971" y="82"/>
                    </a:lnTo>
                    <a:lnTo>
                      <a:pt x="951" y="88"/>
                    </a:lnTo>
                    <a:lnTo>
                      <a:pt x="929" y="95"/>
                    </a:lnTo>
                    <a:lnTo>
                      <a:pt x="906" y="100"/>
                    </a:lnTo>
                    <a:lnTo>
                      <a:pt x="881" y="105"/>
                    </a:lnTo>
                    <a:lnTo>
                      <a:pt x="853" y="109"/>
                    </a:lnTo>
                    <a:lnTo>
                      <a:pt x="824" y="113"/>
                    </a:lnTo>
                    <a:lnTo>
                      <a:pt x="793" y="116"/>
                    </a:lnTo>
                    <a:lnTo>
                      <a:pt x="761" y="117"/>
                    </a:lnTo>
                    <a:lnTo>
                      <a:pt x="726" y="116"/>
                    </a:lnTo>
                    <a:lnTo>
                      <a:pt x="691" y="113"/>
                    </a:lnTo>
                    <a:lnTo>
                      <a:pt x="653" y="110"/>
                    </a:lnTo>
                    <a:lnTo>
                      <a:pt x="612" y="105"/>
                    </a:lnTo>
                    <a:lnTo>
                      <a:pt x="571" y="100"/>
                    </a:lnTo>
                    <a:lnTo>
                      <a:pt x="529" y="94"/>
                    </a:lnTo>
                    <a:lnTo>
                      <a:pt x="487" y="87"/>
                    </a:lnTo>
                    <a:lnTo>
                      <a:pt x="444" y="81"/>
                    </a:lnTo>
                    <a:lnTo>
                      <a:pt x="402" y="75"/>
                    </a:lnTo>
                    <a:lnTo>
                      <a:pt x="359" y="71"/>
                    </a:lnTo>
                    <a:lnTo>
                      <a:pt x="317" y="67"/>
                    </a:lnTo>
                    <a:lnTo>
                      <a:pt x="276" y="64"/>
                    </a:lnTo>
                    <a:lnTo>
                      <a:pt x="237" y="63"/>
                    </a:lnTo>
                    <a:lnTo>
                      <a:pt x="199" y="64"/>
                    </a:lnTo>
                    <a:lnTo>
                      <a:pt x="162" y="66"/>
                    </a:lnTo>
                    <a:lnTo>
                      <a:pt x="130" y="71"/>
                    </a:lnTo>
                    <a:lnTo>
                      <a:pt x="103" y="75"/>
                    </a:lnTo>
                    <a:lnTo>
                      <a:pt x="81" y="81"/>
                    </a:lnTo>
                    <a:lnTo>
                      <a:pt x="64" y="88"/>
                    </a:lnTo>
                    <a:lnTo>
                      <a:pt x="50" y="94"/>
                    </a:lnTo>
                    <a:lnTo>
                      <a:pt x="40" y="101"/>
                    </a:lnTo>
                    <a:lnTo>
                      <a:pt x="33" y="108"/>
                    </a:lnTo>
                    <a:lnTo>
                      <a:pt x="28" y="115"/>
                    </a:lnTo>
                    <a:lnTo>
                      <a:pt x="26" y="120"/>
                    </a:lnTo>
                    <a:lnTo>
                      <a:pt x="25" y="127"/>
                    </a:lnTo>
                    <a:lnTo>
                      <a:pt x="26" y="132"/>
                    </a:lnTo>
                    <a:lnTo>
                      <a:pt x="27" y="138"/>
                    </a:lnTo>
                    <a:lnTo>
                      <a:pt x="30" y="141"/>
                    </a:lnTo>
                    <a:lnTo>
                      <a:pt x="31" y="144"/>
                    </a:lnTo>
                    <a:lnTo>
                      <a:pt x="32" y="146"/>
                    </a:lnTo>
                    <a:lnTo>
                      <a:pt x="33" y="147"/>
                    </a:lnTo>
                    <a:lnTo>
                      <a:pt x="32" y="146"/>
                    </a:lnTo>
                    <a:lnTo>
                      <a:pt x="28" y="143"/>
                    </a:lnTo>
                    <a:lnTo>
                      <a:pt x="24" y="139"/>
                    </a:lnTo>
                    <a:lnTo>
                      <a:pt x="18" y="134"/>
                    </a:lnTo>
                    <a:lnTo>
                      <a:pt x="12" y="127"/>
                    </a:lnTo>
                    <a:lnTo>
                      <a:pt x="8" y="120"/>
                    </a:lnTo>
                    <a:lnTo>
                      <a:pt x="3" y="112"/>
                    </a:lnTo>
                    <a:lnTo>
                      <a:pt x="0" y="103"/>
                    </a:lnTo>
                    <a:lnTo>
                      <a:pt x="0" y="95"/>
                    </a:lnTo>
                    <a:lnTo>
                      <a:pt x="2" y="86"/>
                    </a:lnTo>
                    <a:lnTo>
                      <a:pt x="6" y="78"/>
                    </a:lnTo>
                    <a:lnTo>
                      <a:pt x="17" y="68"/>
                    </a:lnTo>
                    <a:lnTo>
                      <a:pt x="31" y="62"/>
                    </a:lnTo>
                    <a:lnTo>
                      <a:pt x="50" y="55"/>
                    </a:lnTo>
                    <a:lnTo>
                      <a:pt x="76" y="48"/>
                    </a:lnTo>
                    <a:lnTo>
                      <a:pt x="107" y="43"/>
                    </a:lnTo>
                    <a:lnTo>
                      <a:pt x="146" y="40"/>
                    </a:lnTo>
                    <a:lnTo>
                      <a:pt x="187" y="38"/>
                    </a:lnTo>
                    <a:lnTo>
                      <a:pt x="230" y="40"/>
                    </a:lnTo>
                    <a:lnTo>
                      <a:pt x="274" y="42"/>
                    </a:lnTo>
                    <a:lnTo>
                      <a:pt x="317" y="45"/>
                    </a:lnTo>
                    <a:lnTo>
                      <a:pt x="361" y="51"/>
                    </a:lnTo>
                    <a:lnTo>
                      <a:pt x="406" y="57"/>
                    </a:lnTo>
                    <a:lnTo>
                      <a:pt x="450" y="63"/>
                    </a:lnTo>
                    <a:lnTo>
                      <a:pt x="494" y="68"/>
                    </a:lnTo>
                    <a:lnTo>
                      <a:pt x="536" y="75"/>
                    </a:lnTo>
                    <a:lnTo>
                      <a:pt x="578" y="81"/>
                    </a:lnTo>
                    <a:lnTo>
                      <a:pt x="619" y="86"/>
                    </a:lnTo>
                    <a:lnTo>
                      <a:pt x="657" y="90"/>
                    </a:lnTo>
                    <a:lnTo>
                      <a:pt x="695" y="93"/>
                    </a:lnTo>
                    <a:lnTo>
                      <a:pt x="730" y="94"/>
                    </a:lnTo>
                    <a:lnTo>
                      <a:pt x="762" y="93"/>
                    </a:lnTo>
                    <a:lnTo>
                      <a:pt x="799" y="90"/>
                    </a:lnTo>
                    <a:lnTo>
                      <a:pt x="833" y="87"/>
                    </a:lnTo>
                    <a:lnTo>
                      <a:pt x="865" y="83"/>
                    </a:lnTo>
                    <a:lnTo>
                      <a:pt x="895" y="79"/>
                    </a:lnTo>
                    <a:lnTo>
                      <a:pt x="921" y="75"/>
                    </a:lnTo>
                    <a:lnTo>
                      <a:pt x="945" y="71"/>
                    </a:lnTo>
                    <a:lnTo>
                      <a:pt x="967" y="66"/>
                    </a:lnTo>
                    <a:lnTo>
                      <a:pt x="988" y="60"/>
                    </a:lnTo>
                    <a:lnTo>
                      <a:pt x="1005" y="56"/>
                    </a:lnTo>
                    <a:lnTo>
                      <a:pt x="1021" y="51"/>
                    </a:lnTo>
                    <a:lnTo>
                      <a:pt x="1036" y="47"/>
                    </a:lnTo>
                    <a:lnTo>
                      <a:pt x="1049" y="41"/>
                    </a:lnTo>
                    <a:lnTo>
                      <a:pt x="1059" y="36"/>
                    </a:lnTo>
                    <a:lnTo>
                      <a:pt x="1070" y="32"/>
                    </a:lnTo>
                    <a:lnTo>
                      <a:pt x="1078" y="27"/>
                    </a:lnTo>
                    <a:lnTo>
                      <a:pt x="1085" y="22"/>
                    </a:lnTo>
                    <a:close/>
                  </a:path>
                </a:pathLst>
              </a:custGeom>
              <a:solidFill>
                <a:srgbClr val="CCF7E8"/>
              </a:solidFill>
              <a:ln w="9525">
                <a:noFill/>
                <a:round/>
                <a:headEnd/>
                <a:tailEnd/>
              </a:ln>
            </p:spPr>
            <p:txBody>
              <a:bodyPr/>
              <a:lstStyle/>
              <a:p>
                <a:endParaRPr lang="en-US" dirty="0"/>
              </a:p>
            </p:txBody>
          </p:sp>
          <p:sp>
            <p:nvSpPr>
              <p:cNvPr id="191" name="Freeform 1397"/>
              <p:cNvSpPr>
                <a:spLocks noChangeAspect="1"/>
              </p:cNvSpPr>
              <p:nvPr/>
            </p:nvSpPr>
            <p:spPr bwMode="auto">
              <a:xfrm>
                <a:off x="-1060" y="2851"/>
                <a:ext cx="427" cy="132"/>
              </a:xfrm>
              <a:custGeom>
                <a:avLst/>
                <a:gdLst>
                  <a:gd name="T0" fmla="*/ 7 w 855"/>
                  <a:gd name="T1" fmla="*/ 79 h 263"/>
                  <a:gd name="T2" fmla="*/ 22 w 855"/>
                  <a:gd name="T3" fmla="*/ 66 h 263"/>
                  <a:gd name="T4" fmla="*/ 43 w 855"/>
                  <a:gd name="T5" fmla="*/ 60 h 263"/>
                  <a:gd name="T6" fmla="*/ 45 w 855"/>
                  <a:gd name="T7" fmla="*/ 49 h 263"/>
                  <a:gd name="T8" fmla="*/ 51 w 855"/>
                  <a:gd name="T9" fmla="*/ 31 h 263"/>
                  <a:gd name="T10" fmla="*/ 65 w 855"/>
                  <a:gd name="T11" fmla="*/ 15 h 263"/>
                  <a:gd name="T12" fmla="*/ 85 w 855"/>
                  <a:gd name="T13" fmla="*/ 6 h 263"/>
                  <a:gd name="T14" fmla="*/ 108 w 855"/>
                  <a:gd name="T15" fmla="*/ 4 h 263"/>
                  <a:gd name="T16" fmla="*/ 133 w 855"/>
                  <a:gd name="T17" fmla="*/ 8 h 263"/>
                  <a:gd name="T18" fmla="*/ 159 w 855"/>
                  <a:gd name="T19" fmla="*/ 20 h 263"/>
                  <a:gd name="T20" fmla="*/ 180 w 855"/>
                  <a:gd name="T21" fmla="*/ 35 h 263"/>
                  <a:gd name="T22" fmla="*/ 197 w 855"/>
                  <a:gd name="T23" fmla="*/ 54 h 263"/>
                  <a:gd name="T24" fmla="*/ 212 w 855"/>
                  <a:gd name="T25" fmla="*/ 57 h 263"/>
                  <a:gd name="T26" fmla="*/ 230 w 855"/>
                  <a:gd name="T27" fmla="*/ 55 h 263"/>
                  <a:gd name="T28" fmla="*/ 250 w 855"/>
                  <a:gd name="T29" fmla="*/ 60 h 263"/>
                  <a:gd name="T30" fmla="*/ 251 w 855"/>
                  <a:gd name="T31" fmla="*/ 46 h 263"/>
                  <a:gd name="T32" fmla="*/ 258 w 855"/>
                  <a:gd name="T33" fmla="*/ 28 h 263"/>
                  <a:gd name="T34" fmla="*/ 273 w 855"/>
                  <a:gd name="T35" fmla="*/ 12 h 263"/>
                  <a:gd name="T36" fmla="*/ 292 w 855"/>
                  <a:gd name="T37" fmla="*/ 3 h 263"/>
                  <a:gd name="T38" fmla="*/ 316 w 855"/>
                  <a:gd name="T39" fmla="*/ 0 h 263"/>
                  <a:gd name="T40" fmla="*/ 342 w 855"/>
                  <a:gd name="T41" fmla="*/ 5 h 263"/>
                  <a:gd name="T42" fmla="*/ 373 w 855"/>
                  <a:gd name="T43" fmla="*/ 20 h 263"/>
                  <a:gd name="T44" fmla="*/ 405 w 855"/>
                  <a:gd name="T45" fmla="*/ 49 h 263"/>
                  <a:gd name="T46" fmla="*/ 424 w 855"/>
                  <a:gd name="T47" fmla="*/ 84 h 263"/>
                  <a:gd name="T48" fmla="*/ 417 w 855"/>
                  <a:gd name="T49" fmla="*/ 76 h 263"/>
                  <a:gd name="T50" fmla="*/ 395 w 855"/>
                  <a:gd name="T51" fmla="*/ 50 h 263"/>
                  <a:gd name="T52" fmla="*/ 365 w 855"/>
                  <a:gd name="T53" fmla="*/ 29 h 263"/>
                  <a:gd name="T54" fmla="*/ 338 w 855"/>
                  <a:gd name="T55" fmla="*/ 19 h 263"/>
                  <a:gd name="T56" fmla="*/ 313 w 855"/>
                  <a:gd name="T57" fmla="*/ 17 h 263"/>
                  <a:gd name="T58" fmla="*/ 290 w 855"/>
                  <a:gd name="T59" fmla="*/ 22 h 263"/>
                  <a:gd name="T60" fmla="*/ 272 w 855"/>
                  <a:gd name="T61" fmla="*/ 34 h 263"/>
                  <a:gd name="T62" fmla="*/ 259 w 855"/>
                  <a:gd name="T63" fmla="*/ 51 h 263"/>
                  <a:gd name="T64" fmla="*/ 255 w 855"/>
                  <a:gd name="T65" fmla="*/ 68 h 263"/>
                  <a:gd name="T66" fmla="*/ 247 w 855"/>
                  <a:gd name="T67" fmla="*/ 74 h 263"/>
                  <a:gd name="T68" fmla="*/ 228 w 855"/>
                  <a:gd name="T69" fmla="*/ 72 h 263"/>
                  <a:gd name="T70" fmla="*/ 211 w 855"/>
                  <a:gd name="T71" fmla="*/ 76 h 263"/>
                  <a:gd name="T72" fmla="*/ 196 w 855"/>
                  <a:gd name="T73" fmla="*/ 65 h 263"/>
                  <a:gd name="T74" fmla="*/ 178 w 855"/>
                  <a:gd name="T75" fmla="*/ 46 h 263"/>
                  <a:gd name="T76" fmla="*/ 156 w 855"/>
                  <a:gd name="T77" fmla="*/ 32 h 263"/>
                  <a:gd name="T78" fmla="*/ 130 w 855"/>
                  <a:gd name="T79" fmla="*/ 23 h 263"/>
                  <a:gd name="T80" fmla="*/ 105 w 855"/>
                  <a:gd name="T81" fmla="*/ 21 h 263"/>
                  <a:gd name="T82" fmla="*/ 83 w 855"/>
                  <a:gd name="T83" fmla="*/ 26 h 263"/>
                  <a:gd name="T84" fmla="*/ 65 w 855"/>
                  <a:gd name="T85" fmla="*/ 36 h 263"/>
                  <a:gd name="T86" fmla="*/ 53 w 855"/>
                  <a:gd name="T87" fmla="*/ 54 h 263"/>
                  <a:gd name="T88" fmla="*/ 49 w 855"/>
                  <a:gd name="T89" fmla="*/ 69 h 263"/>
                  <a:gd name="T90" fmla="*/ 41 w 855"/>
                  <a:gd name="T91" fmla="*/ 78 h 263"/>
                  <a:gd name="T92" fmla="*/ 22 w 855"/>
                  <a:gd name="T93" fmla="*/ 86 h 263"/>
                  <a:gd name="T94" fmla="*/ 9 w 855"/>
                  <a:gd name="T95" fmla="*/ 102 h 263"/>
                  <a:gd name="T96" fmla="*/ 4 w 855"/>
                  <a:gd name="T97" fmla="*/ 120 h 263"/>
                  <a:gd name="T98" fmla="*/ 1 w 855"/>
                  <a:gd name="T99" fmla="*/ 121 h 263"/>
                  <a:gd name="T100" fmla="*/ 1 w 855"/>
                  <a:gd name="T101" fmla="*/ 9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3" y="182"/>
                    </a:moveTo>
                    <a:lnTo>
                      <a:pt x="8" y="169"/>
                    </a:lnTo>
                    <a:lnTo>
                      <a:pt x="15" y="157"/>
                    </a:lnTo>
                    <a:lnTo>
                      <a:pt x="24" y="146"/>
                    </a:lnTo>
                    <a:lnTo>
                      <a:pt x="33" y="138"/>
                    </a:lnTo>
                    <a:lnTo>
                      <a:pt x="45" y="131"/>
                    </a:lnTo>
                    <a:lnTo>
                      <a:pt x="57" y="125"/>
                    </a:lnTo>
                    <a:lnTo>
                      <a:pt x="71" y="122"/>
                    </a:lnTo>
                    <a:lnTo>
                      <a:pt x="86" y="120"/>
                    </a:lnTo>
                    <a:lnTo>
                      <a:pt x="86" y="112"/>
                    </a:lnTo>
                    <a:lnTo>
                      <a:pt x="87" y="104"/>
                    </a:lnTo>
                    <a:lnTo>
                      <a:pt x="90" y="97"/>
                    </a:lnTo>
                    <a:lnTo>
                      <a:pt x="91" y="89"/>
                    </a:lnTo>
                    <a:lnTo>
                      <a:pt x="95" y="75"/>
                    </a:lnTo>
                    <a:lnTo>
                      <a:pt x="102" y="61"/>
                    </a:lnTo>
                    <a:lnTo>
                      <a:pt x="110" y="49"/>
                    </a:lnTo>
                    <a:lnTo>
                      <a:pt x="121" y="39"/>
                    </a:lnTo>
                    <a:lnTo>
                      <a:pt x="131" y="30"/>
                    </a:lnTo>
                    <a:lnTo>
                      <a:pt x="143" y="23"/>
                    </a:lnTo>
                    <a:lnTo>
                      <a:pt x="156" y="16"/>
                    </a:lnTo>
                    <a:lnTo>
                      <a:pt x="170" y="11"/>
                    </a:lnTo>
                    <a:lnTo>
                      <a:pt x="185" y="8"/>
                    </a:lnTo>
                    <a:lnTo>
                      <a:pt x="200" y="7"/>
                    </a:lnTo>
                    <a:lnTo>
                      <a:pt x="216" y="7"/>
                    </a:lnTo>
                    <a:lnTo>
                      <a:pt x="233" y="8"/>
                    </a:lnTo>
                    <a:lnTo>
                      <a:pt x="250" y="11"/>
                    </a:lnTo>
                    <a:lnTo>
                      <a:pt x="267" y="16"/>
                    </a:lnTo>
                    <a:lnTo>
                      <a:pt x="286" y="22"/>
                    </a:lnTo>
                    <a:lnTo>
                      <a:pt x="303" y="30"/>
                    </a:lnTo>
                    <a:lnTo>
                      <a:pt x="318" y="39"/>
                    </a:lnTo>
                    <a:lnTo>
                      <a:pt x="333" y="48"/>
                    </a:lnTo>
                    <a:lnTo>
                      <a:pt x="347" y="59"/>
                    </a:lnTo>
                    <a:lnTo>
                      <a:pt x="360" y="70"/>
                    </a:lnTo>
                    <a:lnTo>
                      <a:pt x="372" y="82"/>
                    </a:lnTo>
                    <a:lnTo>
                      <a:pt x="383" y="94"/>
                    </a:lnTo>
                    <a:lnTo>
                      <a:pt x="394" y="108"/>
                    </a:lnTo>
                    <a:lnTo>
                      <a:pt x="403" y="122"/>
                    </a:lnTo>
                    <a:lnTo>
                      <a:pt x="413" y="117"/>
                    </a:lnTo>
                    <a:lnTo>
                      <a:pt x="424" y="114"/>
                    </a:lnTo>
                    <a:lnTo>
                      <a:pt x="436" y="112"/>
                    </a:lnTo>
                    <a:lnTo>
                      <a:pt x="448" y="110"/>
                    </a:lnTo>
                    <a:lnTo>
                      <a:pt x="461" y="110"/>
                    </a:lnTo>
                    <a:lnTo>
                      <a:pt x="473" y="112"/>
                    </a:lnTo>
                    <a:lnTo>
                      <a:pt x="486" y="114"/>
                    </a:lnTo>
                    <a:lnTo>
                      <a:pt x="500" y="119"/>
                    </a:lnTo>
                    <a:lnTo>
                      <a:pt x="501" y="109"/>
                    </a:lnTo>
                    <a:lnTo>
                      <a:pt x="502" y="101"/>
                    </a:lnTo>
                    <a:lnTo>
                      <a:pt x="503" y="92"/>
                    </a:lnTo>
                    <a:lnTo>
                      <a:pt x="504" y="84"/>
                    </a:lnTo>
                    <a:lnTo>
                      <a:pt x="509" y="69"/>
                    </a:lnTo>
                    <a:lnTo>
                      <a:pt x="516" y="56"/>
                    </a:lnTo>
                    <a:lnTo>
                      <a:pt x="525" y="44"/>
                    </a:lnTo>
                    <a:lnTo>
                      <a:pt x="534" y="33"/>
                    </a:lnTo>
                    <a:lnTo>
                      <a:pt x="546" y="24"/>
                    </a:lnTo>
                    <a:lnTo>
                      <a:pt x="557" y="16"/>
                    </a:lnTo>
                    <a:lnTo>
                      <a:pt x="571" y="10"/>
                    </a:lnTo>
                    <a:lnTo>
                      <a:pt x="585" y="6"/>
                    </a:lnTo>
                    <a:lnTo>
                      <a:pt x="600" y="2"/>
                    </a:lnTo>
                    <a:lnTo>
                      <a:pt x="616" y="0"/>
                    </a:lnTo>
                    <a:lnTo>
                      <a:pt x="632" y="0"/>
                    </a:lnTo>
                    <a:lnTo>
                      <a:pt x="649" y="1"/>
                    </a:lnTo>
                    <a:lnTo>
                      <a:pt x="667" y="4"/>
                    </a:lnTo>
                    <a:lnTo>
                      <a:pt x="685" y="9"/>
                    </a:lnTo>
                    <a:lnTo>
                      <a:pt x="702" y="16"/>
                    </a:lnTo>
                    <a:lnTo>
                      <a:pt x="721" y="24"/>
                    </a:lnTo>
                    <a:lnTo>
                      <a:pt x="746" y="39"/>
                    </a:lnTo>
                    <a:lnTo>
                      <a:pt x="769" y="56"/>
                    </a:lnTo>
                    <a:lnTo>
                      <a:pt x="791" y="76"/>
                    </a:lnTo>
                    <a:lnTo>
                      <a:pt x="810" y="97"/>
                    </a:lnTo>
                    <a:lnTo>
                      <a:pt x="826" y="120"/>
                    </a:lnTo>
                    <a:lnTo>
                      <a:pt x="838" y="143"/>
                    </a:lnTo>
                    <a:lnTo>
                      <a:pt x="848" y="167"/>
                    </a:lnTo>
                    <a:lnTo>
                      <a:pt x="855" y="191"/>
                    </a:lnTo>
                    <a:lnTo>
                      <a:pt x="845" y="172"/>
                    </a:lnTo>
                    <a:lnTo>
                      <a:pt x="835" y="152"/>
                    </a:lnTo>
                    <a:lnTo>
                      <a:pt x="821" y="134"/>
                    </a:lnTo>
                    <a:lnTo>
                      <a:pt x="806" y="115"/>
                    </a:lnTo>
                    <a:lnTo>
                      <a:pt x="790" y="99"/>
                    </a:lnTo>
                    <a:lnTo>
                      <a:pt x="772" y="84"/>
                    </a:lnTo>
                    <a:lnTo>
                      <a:pt x="752" y="70"/>
                    </a:lnTo>
                    <a:lnTo>
                      <a:pt x="730" y="57"/>
                    </a:lnTo>
                    <a:lnTo>
                      <a:pt x="712" y="49"/>
                    </a:lnTo>
                    <a:lnTo>
                      <a:pt x="694" y="42"/>
                    </a:lnTo>
                    <a:lnTo>
                      <a:pt x="677" y="38"/>
                    </a:lnTo>
                    <a:lnTo>
                      <a:pt x="660" y="36"/>
                    </a:lnTo>
                    <a:lnTo>
                      <a:pt x="643" y="33"/>
                    </a:lnTo>
                    <a:lnTo>
                      <a:pt x="626" y="34"/>
                    </a:lnTo>
                    <a:lnTo>
                      <a:pt x="610" y="36"/>
                    </a:lnTo>
                    <a:lnTo>
                      <a:pt x="595" y="39"/>
                    </a:lnTo>
                    <a:lnTo>
                      <a:pt x="580" y="44"/>
                    </a:lnTo>
                    <a:lnTo>
                      <a:pt x="568" y="51"/>
                    </a:lnTo>
                    <a:lnTo>
                      <a:pt x="555" y="57"/>
                    </a:lnTo>
                    <a:lnTo>
                      <a:pt x="545" y="67"/>
                    </a:lnTo>
                    <a:lnTo>
                      <a:pt x="534" y="78"/>
                    </a:lnTo>
                    <a:lnTo>
                      <a:pt x="526" y="90"/>
                    </a:lnTo>
                    <a:lnTo>
                      <a:pt x="519" y="102"/>
                    </a:lnTo>
                    <a:lnTo>
                      <a:pt x="514" y="117"/>
                    </a:lnTo>
                    <a:lnTo>
                      <a:pt x="511" y="125"/>
                    </a:lnTo>
                    <a:lnTo>
                      <a:pt x="510" y="135"/>
                    </a:lnTo>
                    <a:lnTo>
                      <a:pt x="509" y="143"/>
                    </a:lnTo>
                    <a:lnTo>
                      <a:pt x="509" y="152"/>
                    </a:lnTo>
                    <a:lnTo>
                      <a:pt x="495" y="147"/>
                    </a:lnTo>
                    <a:lnTo>
                      <a:pt x="482" y="145"/>
                    </a:lnTo>
                    <a:lnTo>
                      <a:pt x="470" y="144"/>
                    </a:lnTo>
                    <a:lnTo>
                      <a:pt x="457" y="144"/>
                    </a:lnTo>
                    <a:lnTo>
                      <a:pt x="446" y="145"/>
                    </a:lnTo>
                    <a:lnTo>
                      <a:pt x="433" y="147"/>
                    </a:lnTo>
                    <a:lnTo>
                      <a:pt x="423" y="151"/>
                    </a:lnTo>
                    <a:lnTo>
                      <a:pt x="412" y="155"/>
                    </a:lnTo>
                    <a:lnTo>
                      <a:pt x="403" y="142"/>
                    </a:lnTo>
                    <a:lnTo>
                      <a:pt x="393" y="129"/>
                    </a:lnTo>
                    <a:lnTo>
                      <a:pt x="381" y="116"/>
                    </a:lnTo>
                    <a:lnTo>
                      <a:pt x="370" y="104"/>
                    </a:lnTo>
                    <a:lnTo>
                      <a:pt x="357" y="92"/>
                    </a:lnTo>
                    <a:lnTo>
                      <a:pt x="342" y="82"/>
                    </a:lnTo>
                    <a:lnTo>
                      <a:pt x="328" y="72"/>
                    </a:lnTo>
                    <a:lnTo>
                      <a:pt x="312" y="64"/>
                    </a:lnTo>
                    <a:lnTo>
                      <a:pt x="295" y="56"/>
                    </a:lnTo>
                    <a:lnTo>
                      <a:pt x="277" y="51"/>
                    </a:lnTo>
                    <a:lnTo>
                      <a:pt x="260" y="45"/>
                    </a:lnTo>
                    <a:lnTo>
                      <a:pt x="243" y="42"/>
                    </a:lnTo>
                    <a:lnTo>
                      <a:pt x="227" y="41"/>
                    </a:lnTo>
                    <a:lnTo>
                      <a:pt x="211" y="41"/>
                    </a:lnTo>
                    <a:lnTo>
                      <a:pt x="195" y="42"/>
                    </a:lnTo>
                    <a:lnTo>
                      <a:pt x="181" y="46"/>
                    </a:lnTo>
                    <a:lnTo>
                      <a:pt x="167" y="51"/>
                    </a:lnTo>
                    <a:lnTo>
                      <a:pt x="153" y="56"/>
                    </a:lnTo>
                    <a:lnTo>
                      <a:pt x="142" y="64"/>
                    </a:lnTo>
                    <a:lnTo>
                      <a:pt x="131" y="72"/>
                    </a:lnTo>
                    <a:lnTo>
                      <a:pt x="121" y="83"/>
                    </a:lnTo>
                    <a:lnTo>
                      <a:pt x="113" y="94"/>
                    </a:lnTo>
                    <a:lnTo>
                      <a:pt x="106" y="108"/>
                    </a:lnTo>
                    <a:lnTo>
                      <a:pt x="101" y="122"/>
                    </a:lnTo>
                    <a:lnTo>
                      <a:pt x="99" y="130"/>
                    </a:lnTo>
                    <a:lnTo>
                      <a:pt x="98" y="137"/>
                    </a:lnTo>
                    <a:lnTo>
                      <a:pt x="97" y="145"/>
                    </a:lnTo>
                    <a:lnTo>
                      <a:pt x="95" y="153"/>
                    </a:lnTo>
                    <a:lnTo>
                      <a:pt x="82" y="155"/>
                    </a:lnTo>
                    <a:lnTo>
                      <a:pt x="68" y="159"/>
                    </a:lnTo>
                    <a:lnTo>
                      <a:pt x="55" y="165"/>
                    </a:lnTo>
                    <a:lnTo>
                      <a:pt x="44" y="172"/>
                    </a:lnTo>
                    <a:lnTo>
                      <a:pt x="33" y="181"/>
                    </a:lnTo>
                    <a:lnTo>
                      <a:pt x="25" y="191"/>
                    </a:lnTo>
                    <a:lnTo>
                      <a:pt x="18" y="203"/>
                    </a:lnTo>
                    <a:lnTo>
                      <a:pt x="13" y="216"/>
                    </a:lnTo>
                    <a:lnTo>
                      <a:pt x="10" y="228"/>
                    </a:lnTo>
                    <a:lnTo>
                      <a:pt x="9" y="240"/>
                    </a:lnTo>
                    <a:lnTo>
                      <a:pt x="9" y="251"/>
                    </a:lnTo>
                    <a:lnTo>
                      <a:pt x="10" y="263"/>
                    </a:lnTo>
                    <a:lnTo>
                      <a:pt x="3" y="242"/>
                    </a:lnTo>
                    <a:lnTo>
                      <a:pt x="0" y="222"/>
                    </a:lnTo>
                    <a:lnTo>
                      <a:pt x="0" y="201"/>
                    </a:lnTo>
                    <a:lnTo>
                      <a:pt x="3" y="182"/>
                    </a:lnTo>
                    <a:close/>
                  </a:path>
                </a:pathLst>
              </a:custGeom>
              <a:solidFill>
                <a:srgbClr val="CCF7E8"/>
              </a:solidFill>
              <a:ln w="9525">
                <a:noFill/>
                <a:round/>
                <a:headEnd/>
                <a:tailEnd/>
              </a:ln>
            </p:spPr>
            <p:txBody>
              <a:bodyPr/>
              <a:lstStyle/>
              <a:p>
                <a:endParaRPr lang="en-US" dirty="0"/>
              </a:p>
            </p:txBody>
          </p:sp>
          <p:sp>
            <p:nvSpPr>
              <p:cNvPr id="192" name="Freeform 1398"/>
              <p:cNvSpPr>
                <a:spLocks noChangeAspect="1"/>
              </p:cNvSpPr>
              <p:nvPr/>
            </p:nvSpPr>
            <p:spPr bwMode="auto">
              <a:xfrm>
                <a:off x="-980" y="3373"/>
                <a:ext cx="7" cy="10"/>
              </a:xfrm>
              <a:custGeom>
                <a:avLst/>
                <a:gdLst>
                  <a:gd name="T0" fmla="*/ 0 w 15"/>
                  <a:gd name="T1" fmla="*/ 10 h 18"/>
                  <a:gd name="T2" fmla="*/ 7 w 15"/>
                  <a:gd name="T3" fmla="*/ 10 h 18"/>
                  <a:gd name="T4" fmla="*/ 7 w 15"/>
                  <a:gd name="T5" fmla="*/ 0 h 18"/>
                  <a:gd name="T6" fmla="*/ 0 w 15"/>
                  <a:gd name="T7" fmla="*/ 0 h 18"/>
                  <a:gd name="T8" fmla="*/ 0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18"/>
                    </a:moveTo>
                    <a:lnTo>
                      <a:pt x="14" y="18"/>
                    </a:lnTo>
                    <a:lnTo>
                      <a:pt x="15" y="0"/>
                    </a:lnTo>
                    <a:lnTo>
                      <a:pt x="0" y="0"/>
                    </a:lnTo>
                    <a:lnTo>
                      <a:pt x="1" y="18"/>
                    </a:lnTo>
                    <a:close/>
                  </a:path>
                </a:pathLst>
              </a:custGeom>
              <a:solidFill>
                <a:srgbClr val="CCF7E8"/>
              </a:solidFill>
              <a:ln w="9525">
                <a:noFill/>
                <a:round/>
                <a:headEnd/>
                <a:tailEnd/>
              </a:ln>
            </p:spPr>
            <p:txBody>
              <a:bodyPr/>
              <a:lstStyle/>
              <a:p>
                <a:endParaRPr lang="en-US" dirty="0"/>
              </a:p>
            </p:txBody>
          </p:sp>
          <p:sp>
            <p:nvSpPr>
              <p:cNvPr id="193" name="Freeform 1399"/>
              <p:cNvSpPr>
                <a:spLocks noChangeAspect="1"/>
              </p:cNvSpPr>
              <p:nvPr/>
            </p:nvSpPr>
            <p:spPr bwMode="auto">
              <a:xfrm>
                <a:off x="-912" y="3572"/>
                <a:ext cx="436" cy="16"/>
              </a:xfrm>
              <a:custGeom>
                <a:avLst/>
                <a:gdLst>
                  <a:gd name="T0" fmla="*/ 0 w 872"/>
                  <a:gd name="T1" fmla="*/ 16 h 33"/>
                  <a:gd name="T2" fmla="*/ 428 w 872"/>
                  <a:gd name="T3" fmla="*/ 16 h 33"/>
                  <a:gd name="T4" fmla="*/ 436 w 872"/>
                  <a:gd name="T5" fmla="*/ 0 h 33"/>
                  <a:gd name="T6" fmla="*/ 0 w 872"/>
                  <a:gd name="T7" fmla="*/ 0 h 33"/>
                  <a:gd name="T8" fmla="*/ 0 w 872"/>
                  <a:gd name="T9" fmla="*/ 16 h 33"/>
                  <a:gd name="T10" fmla="*/ 0 60000 65536"/>
                  <a:gd name="T11" fmla="*/ 0 60000 65536"/>
                  <a:gd name="T12" fmla="*/ 0 60000 65536"/>
                  <a:gd name="T13" fmla="*/ 0 60000 65536"/>
                  <a:gd name="T14" fmla="*/ 0 60000 65536"/>
                  <a:gd name="T15" fmla="*/ 0 w 872"/>
                  <a:gd name="T16" fmla="*/ 0 h 33"/>
                  <a:gd name="T17" fmla="*/ 872 w 872"/>
                  <a:gd name="T18" fmla="*/ 33 h 33"/>
                </a:gdLst>
                <a:ahLst/>
                <a:cxnLst>
                  <a:cxn ang="T10">
                    <a:pos x="T0" y="T1"/>
                  </a:cxn>
                  <a:cxn ang="T11">
                    <a:pos x="T2" y="T3"/>
                  </a:cxn>
                  <a:cxn ang="T12">
                    <a:pos x="T4" y="T5"/>
                  </a:cxn>
                  <a:cxn ang="T13">
                    <a:pos x="T6" y="T7"/>
                  </a:cxn>
                  <a:cxn ang="T14">
                    <a:pos x="T8" y="T9"/>
                  </a:cxn>
                </a:cxnLst>
                <a:rect l="T15" t="T16" r="T17" b="T18"/>
                <a:pathLst>
                  <a:path w="872" h="33">
                    <a:moveTo>
                      <a:pt x="0" y="33"/>
                    </a:moveTo>
                    <a:lnTo>
                      <a:pt x="856" y="33"/>
                    </a:lnTo>
                    <a:lnTo>
                      <a:pt x="872" y="0"/>
                    </a:lnTo>
                    <a:lnTo>
                      <a:pt x="0" y="0"/>
                    </a:lnTo>
                    <a:lnTo>
                      <a:pt x="0" y="33"/>
                    </a:lnTo>
                    <a:close/>
                  </a:path>
                </a:pathLst>
              </a:custGeom>
              <a:solidFill>
                <a:srgbClr val="AFDBCC"/>
              </a:solidFill>
              <a:ln w="9525">
                <a:noFill/>
                <a:round/>
                <a:headEnd/>
                <a:tailEnd/>
              </a:ln>
            </p:spPr>
            <p:txBody>
              <a:bodyPr/>
              <a:lstStyle/>
              <a:p>
                <a:endParaRPr lang="en-US" dirty="0"/>
              </a:p>
            </p:txBody>
          </p:sp>
          <p:sp>
            <p:nvSpPr>
              <p:cNvPr id="194" name="Freeform 1400"/>
              <p:cNvSpPr>
                <a:spLocks noChangeAspect="1"/>
              </p:cNvSpPr>
              <p:nvPr/>
            </p:nvSpPr>
            <p:spPr bwMode="auto">
              <a:xfrm>
                <a:off x="-980" y="3373"/>
                <a:ext cx="7" cy="10"/>
              </a:xfrm>
              <a:custGeom>
                <a:avLst/>
                <a:gdLst>
                  <a:gd name="T0" fmla="*/ 7 w 15"/>
                  <a:gd name="T1" fmla="*/ 10 h 18"/>
                  <a:gd name="T2" fmla="*/ 0 w 15"/>
                  <a:gd name="T3" fmla="*/ 10 h 18"/>
                  <a:gd name="T4" fmla="*/ 0 w 15"/>
                  <a:gd name="T5" fmla="*/ 0 h 18"/>
                  <a:gd name="T6" fmla="*/ 7 w 15"/>
                  <a:gd name="T7" fmla="*/ 0 h 18"/>
                  <a:gd name="T8" fmla="*/ 7 w 15"/>
                  <a:gd name="T9" fmla="*/ 1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4" y="18"/>
                    </a:moveTo>
                    <a:lnTo>
                      <a:pt x="1" y="18"/>
                    </a:lnTo>
                    <a:lnTo>
                      <a:pt x="0" y="0"/>
                    </a:lnTo>
                    <a:lnTo>
                      <a:pt x="15" y="0"/>
                    </a:lnTo>
                    <a:lnTo>
                      <a:pt x="14" y="18"/>
                    </a:lnTo>
                    <a:close/>
                  </a:path>
                </a:pathLst>
              </a:custGeom>
              <a:solidFill>
                <a:srgbClr val="AFDBCC"/>
              </a:solidFill>
              <a:ln w="9525">
                <a:noFill/>
                <a:round/>
                <a:headEnd/>
                <a:tailEnd/>
              </a:ln>
            </p:spPr>
            <p:txBody>
              <a:bodyPr/>
              <a:lstStyle/>
              <a:p>
                <a:endParaRPr lang="en-US" dirty="0"/>
              </a:p>
            </p:txBody>
          </p:sp>
          <p:sp>
            <p:nvSpPr>
              <p:cNvPr id="195" name="Freeform 1401"/>
              <p:cNvSpPr>
                <a:spLocks noChangeAspect="1"/>
              </p:cNvSpPr>
              <p:nvPr/>
            </p:nvSpPr>
            <p:spPr bwMode="auto">
              <a:xfrm>
                <a:off x="-500" y="2941"/>
                <a:ext cx="11" cy="11"/>
              </a:xfrm>
              <a:custGeom>
                <a:avLst/>
                <a:gdLst>
                  <a:gd name="T0" fmla="*/ 11 w 21"/>
                  <a:gd name="T1" fmla="*/ 0 h 22"/>
                  <a:gd name="T2" fmla="*/ 10 w 21"/>
                  <a:gd name="T3" fmla="*/ 1 h 22"/>
                  <a:gd name="T4" fmla="*/ 9 w 21"/>
                  <a:gd name="T5" fmla="*/ 3 h 22"/>
                  <a:gd name="T6" fmla="*/ 5 w 21"/>
                  <a:gd name="T7" fmla="*/ 6 h 22"/>
                  <a:gd name="T8" fmla="*/ 0 w 21"/>
                  <a:gd name="T9" fmla="*/ 11 h 22"/>
                  <a:gd name="T10" fmla="*/ 6 w 21"/>
                  <a:gd name="T11" fmla="*/ 6 h 22"/>
                  <a:gd name="T12" fmla="*/ 9 w 21"/>
                  <a:gd name="T13" fmla="*/ 3 h 22"/>
                  <a:gd name="T14" fmla="*/ 10 w 21"/>
                  <a:gd name="T15" fmla="*/ 1 h 22"/>
                  <a:gd name="T16" fmla="*/ 11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1" y="0"/>
                    </a:moveTo>
                    <a:lnTo>
                      <a:pt x="20" y="2"/>
                    </a:lnTo>
                    <a:lnTo>
                      <a:pt x="17" y="6"/>
                    </a:lnTo>
                    <a:lnTo>
                      <a:pt x="10" y="13"/>
                    </a:lnTo>
                    <a:lnTo>
                      <a:pt x="0" y="22"/>
                    </a:lnTo>
                    <a:lnTo>
                      <a:pt x="11" y="13"/>
                    </a:lnTo>
                    <a:lnTo>
                      <a:pt x="18" y="6"/>
                    </a:lnTo>
                    <a:lnTo>
                      <a:pt x="20" y="2"/>
                    </a:lnTo>
                    <a:lnTo>
                      <a:pt x="21" y="0"/>
                    </a:lnTo>
                    <a:close/>
                  </a:path>
                </a:pathLst>
              </a:custGeom>
              <a:solidFill>
                <a:srgbClr val="AFDBCC"/>
              </a:solidFill>
              <a:ln w="9525">
                <a:noFill/>
                <a:round/>
                <a:headEnd/>
                <a:tailEnd/>
              </a:ln>
            </p:spPr>
            <p:txBody>
              <a:bodyPr/>
              <a:lstStyle/>
              <a:p>
                <a:endParaRPr lang="en-US" dirty="0"/>
              </a:p>
            </p:txBody>
          </p:sp>
          <p:sp>
            <p:nvSpPr>
              <p:cNvPr id="196" name="Freeform 1402"/>
              <p:cNvSpPr>
                <a:spLocks noChangeAspect="1"/>
              </p:cNvSpPr>
              <p:nvPr/>
            </p:nvSpPr>
            <p:spPr bwMode="auto">
              <a:xfrm>
                <a:off x="-1042" y="2952"/>
                <a:ext cx="542" cy="62"/>
              </a:xfrm>
              <a:custGeom>
                <a:avLst/>
                <a:gdLst>
                  <a:gd name="T0" fmla="*/ 38 w 1085"/>
                  <a:gd name="T1" fmla="*/ 13 h 125"/>
                  <a:gd name="T2" fmla="*/ 15 w 1085"/>
                  <a:gd name="T3" fmla="*/ 20 h 125"/>
                  <a:gd name="T4" fmla="*/ 3 w 1085"/>
                  <a:gd name="T5" fmla="*/ 28 h 125"/>
                  <a:gd name="T6" fmla="*/ 0 w 1085"/>
                  <a:gd name="T7" fmla="*/ 36 h 125"/>
                  <a:gd name="T8" fmla="*/ 1 w 1085"/>
                  <a:gd name="T9" fmla="*/ 45 h 125"/>
                  <a:gd name="T10" fmla="*/ 6 w 1085"/>
                  <a:gd name="T11" fmla="*/ 52 h 125"/>
                  <a:gd name="T12" fmla="*/ 12 w 1085"/>
                  <a:gd name="T13" fmla="*/ 58 h 125"/>
                  <a:gd name="T14" fmla="*/ 16 w 1085"/>
                  <a:gd name="T15" fmla="*/ 62 h 125"/>
                  <a:gd name="T16" fmla="*/ 16 w 1085"/>
                  <a:gd name="T17" fmla="*/ 62 h 125"/>
                  <a:gd name="T18" fmla="*/ 15 w 1085"/>
                  <a:gd name="T19" fmla="*/ 59 h 125"/>
                  <a:gd name="T20" fmla="*/ 13 w 1085"/>
                  <a:gd name="T21" fmla="*/ 55 h 125"/>
                  <a:gd name="T22" fmla="*/ 13 w 1085"/>
                  <a:gd name="T23" fmla="*/ 49 h 125"/>
                  <a:gd name="T24" fmla="*/ 16 w 1085"/>
                  <a:gd name="T25" fmla="*/ 43 h 125"/>
                  <a:gd name="T26" fmla="*/ 25 w 1085"/>
                  <a:gd name="T27" fmla="*/ 36 h 125"/>
                  <a:gd name="T28" fmla="*/ 40 w 1085"/>
                  <a:gd name="T29" fmla="*/ 29 h 125"/>
                  <a:gd name="T30" fmla="*/ 65 w 1085"/>
                  <a:gd name="T31" fmla="*/ 24 h 125"/>
                  <a:gd name="T32" fmla="*/ 99 w 1085"/>
                  <a:gd name="T33" fmla="*/ 21 h 125"/>
                  <a:gd name="T34" fmla="*/ 138 w 1085"/>
                  <a:gd name="T35" fmla="*/ 21 h 125"/>
                  <a:gd name="T36" fmla="*/ 179 w 1085"/>
                  <a:gd name="T37" fmla="*/ 24 h 125"/>
                  <a:gd name="T38" fmla="*/ 222 w 1085"/>
                  <a:gd name="T39" fmla="*/ 29 h 125"/>
                  <a:gd name="T40" fmla="*/ 264 w 1085"/>
                  <a:gd name="T41" fmla="*/ 36 h 125"/>
                  <a:gd name="T42" fmla="*/ 306 w 1085"/>
                  <a:gd name="T43" fmla="*/ 41 h 125"/>
                  <a:gd name="T44" fmla="*/ 345 w 1085"/>
                  <a:gd name="T45" fmla="*/ 45 h 125"/>
                  <a:gd name="T46" fmla="*/ 380 w 1085"/>
                  <a:gd name="T47" fmla="*/ 47 h 125"/>
                  <a:gd name="T48" fmla="*/ 412 w 1085"/>
                  <a:gd name="T49" fmla="*/ 45 h 125"/>
                  <a:gd name="T50" fmla="*/ 440 w 1085"/>
                  <a:gd name="T51" fmla="*/ 41 h 125"/>
                  <a:gd name="T52" fmla="*/ 464 w 1085"/>
                  <a:gd name="T53" fmla="*/ 36 h 125"/>
                  <a:gd name="T54" fmla="*/ 485 w 1085"/>
                  <a:gd name="T55" fmla="*/ 30 h 125"/>
                  <a:gd name="T56" fmla="*/ 503 w 1085"/>
                  <a:gd name="T57" fmla="*/ 23 h 125"/>
                  <a:gd name="T58" fmla="*/ 517 w 1085"/>
                  <a:gd name="T59" fmla="*/ 16 h 125"/>
                  <a:gd name="T60" fmla="*/ 529 w 1085"/>
                  <a:gd name="T61" fmla="*/ 9 h 125"/>
                  <a:gd name="T62" fmla="*/ 539 w 1085"/>
                  <a:gd name="T63" fmla="*/ 3 h 125"/>
                  <a:gd name="T64" fmla="*/ 539 w 1085"/>
                  <a:gd name="T65" fmla="*/ 2 h 125"/>
                  <a:gd name="T66" fmla="*/ 529 w 1085"/>
                  <a:gd name="T67" fmla="*/ 7 h 125"/>
                  <a:gd name="T68" fmla="*/ 518 w 1085"/>
                  <a:gd name="T69" fmla="*/ 12 h 125"/>
                  <a:gd name="T70" fmla="*/ 502 w 1085"/>
                  <a:gd name="T71" fmla="*/ 17 h 125"/>
                  <a:gd name="T72" fmla="*/ 483 w 1085"/>
                  <a:gd name="T73" fmla="*/ 22 h 125"/>
                  <a:gd name="T74" fmla="*/ 460 w 1085"/>
                  <a:gd name="T75" fmla="*/ 26 h 125"/>
                  <a:gd name="T76" fmla="*/ 432 w 1085"/>
                  <a:gd name="T77" fmla="*/ 30 h 125"/>
                  <a:gd name="T78" fmla="*/ 399 w 1085"/>
                  <a:gd name="T79" fmla="*/ 34 h 125"/>
                  <a:gd name="T80" fmla="*/ 365 w 1085"/>
                  <a:gd name="T81" fmla="*/ 36 h 125"/>
                  <a:gd name="T82" fmla="*/ 328 w 1085"/>
                  <a:gd name="T83" fmla="*/ 34 h 125"/>
                  <a:gd name="T84" fmla="*/ 289 w 1085"/>
                  <a:gd name="T85" fmla="*/ 29 h 125"/>
                  <a:gd name="T86" fmla="*/ 247 w 1085"/>
                  <a:gd name="T87" fmla="*/ 23 h 125"/>
                  <a:gd name="T88" fmla="*/ 203 w 1085"/>
                  <a:gd name="T89" fmla="*/ 17 h 125"/>
                  <a:gd name="T90" fmla="*/ 158 w 1085"/>
                  <a:gd name="T91" fmla="*/ 11 h 125"/>
                  <a:gd name="T92" fmla="*/ 115 w 1085"/>
                  <a:gd name="T93" fmla="*/ 9 h 125"/>
                  <a:gd name="T94" fmla="*/ 73 w 1085"/>
                  <a:gd name="T95" fmla="*/ 9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5"/>
                  <a:gd name="T145" fmla="*/ 0 h 125"/>
                  <a:gd name="T146" fmla="*/ 1085 w 108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5" h="125">
                    <a:moveTo>
                      <a:pt x="107" y="21"/>
                    </a:moveTo>
                    <a:lnTo>
                      <a:pt x="76" y="26"/>
                    </a:lnTo>
                    <a:lnTo>
                      <a:pt x="50" y="33"/>
                    </a:lnTo>
                    <a:lnTo>
                      <a:pt x="31" y="40"/>
                    </a:lnTo>
                    <a:lnTo>
                      <a:pt x="17" y="46"/>
                    </a:lnTo>
                    <a:lnTo>
                      <a:pt x="6" y="56"/>
                    </a:lnTo>
                    <a:lnTo>
                      <a:pt x="2" y="64"/>
                    </a:lnTo>
                    <a:lnTo>
                      <a:pt x="0" y="73"/>
                    </a:lnTo>
                    <a:lnTo>
                      <a:pt x="0" y="81"/>
                    </a:lnTo>
                    <a:lnTo>
                      <a:pt x="3" y="90"/>
                    </a:lnTo>
                    <a:lnTo>
                      <a:pt x="8" y="98"/>
                    </a:lnTo>
                    <a:lnTo>
                      <a:pt x="12" y="105"/>
                    </a:lnTo>
                    <a:lnTo>
                      <a:pt x="18" y="112"/>
                    </a:lnTo>
                    <a:lnTo>
                      <a:pt x="24" y="117"/>
                    </a:lnTo>
                    <a:lnTo>
                      <a:pt x="28" y="121"/>
                    </a:lnTo>
                    <a:lnTo>
                      <a:pt x="32" y="124"/>
                    </a:lnTo>
                    <a:lnTo>
                      <a:pt x="33" y="125"/>
                    </a:lnTo>
                    <a:lnTo>
                      <a:pt x="32" y="124"/>
                    </a:lnTo>
                    <a:lnTo>
                      <a:pt x="31" y="122"/>
                    </a:lnTo>
                    <a:lnTo>
                      <a:pt x="30" y="119"/>
                    </a:lnTo>
                    <a:lnTo>
                      <a:pt x="27" y="116"/>
                    </a:lnTo>
                    <a:lnTo>
                      <a:pt x="26" y="110"/>
                    </a:lnTo>
                    <a:lnTo>
                      <a:pt x="25" y="105"/>
                    </a:lnTo>
                    <a:lnTo>
                      <a:pt x="26" y="98"/>
                    </a:lnTo>
                    <a:lnTo>
                      <a:pt x="28" y="93"/>
                    </a:lnTo>
                    <a:lnTo>
                      <a:pt x="33" y="86"/>
                    </a:lnTo>
                    <a:lnTo>
                      <a:pt x="40" y="79"/>
                    </a:lnTo>
                    <a:lnTo>
                      <a:pt x="50" y="72"/>
                    </a:lnTo>
                    <a:lnTo>
                      <a:pt x="64" y="66"/>
                    </a:lnTo>
                    <a:lnTo>
                      <a:pt x="81" y="59"/>
                    </a:lnTo>
                    <a:lnTo>
                      <a:pt x="103" y="53"/>
                    </a:lnTo>
                    <a:lnTo>
                      <a:pt x="130" y="49"/>
                    </a:lnTo>
                    <a:lnTo>
                      <a:pt x="162" y="44"/>
                    </a:lnTo>
                    <a:lnTo>
                      <a:pt x="199" y="42"/>
                    </a:lnTo>
                    <a:lnTo>
                      <a:pt x="237" y="41"/>
                    </a:lnTo>
                    <a:lnTo>
                      <a:pt x="276" y="42"/>
                    </a:lnTo>
                    <a:lnTo>
                      <a:pt x="317" y="45"/>
                    </a:lnTo>
                    <a:lnTo>
                      <a:pt x="359" y="49"/>
                    </a:lnTo>
                    <a:lnTo>
                      <a:pt x="402" y="53"/>
                    </a:lnTo>
                    <a:lnTo>
                      <a:pt x="444" y="59"/>
                    </a:lnTo>
                    <a:lnTo>
                      <a:pt x="487" y="65"/>
                    </a:lnTo>
                    <a:lnTo>
                      <a:pt x="529" y="72"/>
                    </a:lnTo>
                    <a:lnTo>
                      <a:pt x="571" y="78"/>
                    </a:lnTo>
                    <a:lnTo>
                      <a:pt x="612" y="83"/>
                    </a:lnTo>
                    <a:lnTo>
                      <a:pt x="653" y="88"/>
                    </a:lnTo>
                    <a:lnTo>
                      <a:pt x="691" y="91"/>
                    </a:lnTo>
                    <a:lnTo>
                      <a:pt x="726" y="94"/>
                    </a:lnTo>
                    <a:lnTo>
                      <a:pt x="761" y="95"/>
                    </a:lnTo>
                    <a:lnTo>
                      <a:pt x="793" y="94"/>
                    </a:lnTo>
                    <a:lnTo>
                      <a:pt x="824" y="91"/>
                    </a:lnTo>
                    <a:lnTo>
                      <a:pt x="853" y="87"/>
                    </a:lnTo>
                    <a:lnTo>
                      <a:pt x="881" y="83"/>
                    </a:lnTo>
                    <a:lnTo>
                      <a:pt x="906" y="78"/>
                    </a:lnTo>
                    <a:lnTo>
                      <a:pt x="929" y="73"/>
                    </a:lnTo>
                    <a:lnTo>
                      <a:pt x="951" y="66"/>
                    </a:lnTo>
                    <a:lnTo>
                      <a:pt x="971" y="60"/>
                    </a:lnTo>
                    <a:lnTo>
                      <a:pt x="989" y="53"/>
                    </a:lnTo>
                    <a:lnTo>
                      <a:pt x="1006" y="46"/>
                    </a:lnTo>
                    <a:lnTo>
                      <a:pt x="1021" y="40"/>
                    </a:lnTo>
                    <a:lnTo>
                      <a:pt x="1035" y="33"/>
                    </a:lnTo>
                    <a:lnTo>
                      <a:pt x="1048" y="26"/>
                    </a:lnTo>
                    <a:lnTo>
                      <a:pt x="1059" y="19"/>
                    </a:lnTo>
                    <a:lnTo>
                      <a:pt x="1068" y="12"/>
                    </a:lnTo>
                    <a:lnTo>
                      <a:pt x="1078" y="6"/>
                    </a:lnTo>
                    <a:lnTo>
                      <a:pt x="1085" y="0"/>
                    </a:lnTo>
                    <a:lnTo>
                      <a:pt x="1078" y="5"/>
                    </a:lnTo>
                    <a:lnTo>
                      <a:pt x="1070" y="10"/>
                    </a:lnTo>
                    <a:lnTo>
                      <a:pt x="1059" y="14"/>
                    </a:lnTo>
                    <a:lnTo>
                      <a:pt x="1049" y="19"/>
                    </a:lnTo>
                    <a:lnTo>
                      <a:pt x="1036" y="25"/>
                    </a:lnTo>
                    <a:lnTo>
                      <a:pt x="1021" y="29"/>
                    </a:lnTo>
                    <a:lnTo>
                      <a:pt x="1005" y="34"/>
                    </a:lnTo>
                    <a:lnTo>
                      <a:pt x="988" y="38"/>
                    </a:lnTo>
                    <a:lnTo>
                      <a:pt x="967" y="44"/>
                    </a:lnTo>
                    <a:lnTo>
                      <a:pt x="945" y="49"/>
                    </a:lnTo>
                    <a:lnTo>
                      <a:pt x="921" y="53"/>
                    </a:lnTo>
                    <a:lnTo>
                      <a:pt x="895" y="57"/>
                    </a:lnTo>
                    <a:lnTo>
                      <a:pt x="865" y="61"/>
                    </a:lnTo>
                    <a:lnTo>
                      <a:pt x="833" y="65"/>
                    </a:lnTo>
                    <a:lnTo>
                      <a:pt x="799" y="68"/>
                    </a:lnTo>
                    <a:lnTo>
                      <a:pt x="762" y="71"/>
                    </a:lnTo>
                    <a:lnTo>
                      <a:pt x="730" y="72"/>
                    </a:lnTo>
                    <a:lnTo>
                      <a:pt x="695" y="71"/>
                    </a:lnTo>
                    <a:lnTo>
                      <a:pt x="657" y="68"/>
                    </a:lnTo>
                    <a:lnTo>
                      <a:pt x="619" y="64"/>
                    </a:lnTo>
                    <a:lnTo>
                      <a:pt x="578" y="59"/>
                    </a:lnTo>
                    <a:lnTo>
                      <a:pt x="536" y="53"/>
                    </a:lnTo>
                    <a:lnTo>
                      <a:pt x="494" y="46"/>
                    </a:lnTo>
                    <a:lnTo>
                      <a:pt x="450" y="41"/>
                    </a:lnTo>
                    <a:lnTo>
                      <a:pt x="406" y="35"/>
                    </a:lnTo>
                    <a:lnTo>
                      <a:pt x="361" y="29"/>
                    </a:lnTo>
                    <a:lnTo>
                      <a:pt x="317" y="23"/>
                    </a:lnTo>
                    <a:lnTo>
                      <a:pt x="274" y="20"/>
                    </a:lnTo>
                    <a:lnTo>
                      <a:pt x="230" y="18"/>
                    </a:lnTo>
                    <a:lnTo>
                      <a:pt x="187" y="16"/>
                    </a:lnTo>
                    <a:lnTo>
                      <a:pt x="146" y="18"/>
                    </a:lnTo>
                    <a:lnTo>
                      <a:pt x="107" y="21"/>
                    </a:lnTo>
                    <a:close/>
                  </a:path>
                </a:pathLst>
              </a:custGeom>
              <a:solidFill>
                <a:srgbClr val="AFDBCC"/>
              </a:solidFill>
              <a:ln w="9525">
                <a:noFill/>
                <a:round/>
                <a:headEnd/>
                <a:tailEnd/>
              </a:ln>
            </p:spPr>
            <p:txBody>
              <a:bodyPr/>
              <a:lstStyle/>
              <a:p>
                <a:endParaRPr lang="en-US" dirty="0"/>
              </a:p>
            </p:txBody>
          </p:sp>
          <p:sp>
            <p:nvSpPr>
              <p:cNvPr id="197" name="Freeform 1403"/>
              <p:cNvSpPr>
                <a:spLocks noChangeAspect="1"/>
              </p:cNvSpPr>
              <p:nvPr/>
            </p:nvSpPr>
            <p:spPr bwMode="auto">
              <a:xfrm>
                <a:off x="-1060" y="2851"/>
                <a:ext cx="427" cy="132"/>
              </a:xfrm>
              <a:custGeom>
                <a:avLst/>
                <a:gdLst>
                  <a:gd name="T0" fmla="*/ 12 w 855"/>
                  <a:gd name="T1" fmla="*/ 96 h 263"/>
                  <a:gd name="T2" fmla="*/ 27 w 855"/>
                  <a:gd name="T3" fmla="*/ 83 h 263"/>
                  <a:gd name="T4" fmla="*/ 47 w 855"/>
                  <a:gd name="T5" fmla="*/ 77 h 263"/>
                  <a:gd name="T6" fmla="*/ 49 w 855"/>
                  <a:gd name="T7" fmla="*/ 65 h 263"/>
                  <a:gd name="T8" fmla="*/ 56 w 855"/>
                  <a:gd name="T9" fmla="*/ 47 h 263"/>
                  <a:gd name="T10" fmla="*/ 71 w 855"/>
                  <a:gd name="T11" fmla="*/ 32 h 263"/>
                  <a:gd name="T12" fmla="*/ 90 w 855"/>
                  <a:gd name="T13" fmla="*/ 23 h 263"/>
                  <a:gd name="T14" fmla="*/ 113 w 855"/>
                  <a:gd name="T15" fmla="*/ 21 h 263"/>
                  <a:gd name="T16" fmla="*/ 138 w 855"/>
                  <a:gd name="T17" fmla="*/ 26 h 263"/>
                  <a:gd name="T18" fmla="*/ 164 w 855"/>
                  <a:gd name="T19" fmla="*/ 36 h 263"/>
                  <a:gd name="T20" fmla="*/ 185 w 855"/>
                  <a:gd name="T21" fmla="*/ 52 h 263"/>
                  <a:gd name="T22" fmla="*/ 201 w 855"/>
                  <a:gd name="T23" fmla="*/ 71 h 263"/>
                  <a:gd name="T24" fmla="*/ 216 w 855"/>
                  <a:gd name="T25" fmla="*/ 74 h 263"/>
                  <a:gd name="T26" fmla="*/ 235 w 855"/>
                  <a:gd name="T27" fmla="*/ 72 h 263"/>
                  <a:gd name="T28" fmla="*/ 254 w 855"/>
                  <a:gd name="T29" fmla="*/ 76 h 263"/>
                  <a:gd name="T30" fmla="*/ 255 w 855"/>
                  <a:gd name="T31" fmla="*/ 63 h 263"/>
                  <a:gd name="T32" fmla="*/ 263 w 855"/>
                  <a:gd name="T33" fmla="*/ 45 h 263"/>
                  <a:gd name="T34" fmla="*/ 277 w 855"/>
                  <a:gd name="T35" fmla="*/ 29 h 263"/>
                  <a:gd name="T36" fmla="*/ 297 w 855"/>
                  <a:gd name="T37" fmla="*/ 20 h 263"/>
                  <a:gd name="T38" fmla="*/ 321 w 855"/>
                  <a:gd name="T39" fmla="*/ 17 h 263"/>
                  <a:gd name="T40" fmla="*/ 347 w 855"/>
                  <a:gd name="T41" fmla="*/ 21 h 263"/>
                  <a:gd name="T42" fmla="*/ 376 w 855"/>
                  <a:gd name="T43" fmla="*/ 35 h 263"/>
                  <a:gd name="T44" fmla="*/ 403 w 855"/>
                  <a:gd name="T45" fmla="*/ 58 h 263"/>
                  <a:gd name="T46" fmla="*/ 422 w 855"/>
                  <a:gd name="T47" fmla="*/ 86 h 263"/>
                  <a:gd name="T48" fmla="*/ 419 w 855"/>
                  <a:gd name="T49" fmla="*/ 72 h 263"/>
                  <a:gd name="T50" fmla="*/ 395 w 855"/>
                  <a:gd name="T51" fmla="*/ 38 h 263"/>
                  <a:gd name="T52" fmla="*/ 360 w 855"/>
                  <a:gd name="T53" fmla="*/ 12 h 263"/>
                  <a:gd name="T54" fmla="*/ 333 w 855"/>
                  <a:gd name="T55" fmla="*/ 2 h 263"/>
                  <a:gd name="T56" fmla="*/ 308 w 855"/>
                  <a:gd name="T57" fmla="*/ 0 h 263"/>
                  <a:gd name="T58" fmla="*/ 285 w 855"/>
                  <a:gd name="T59" fmla="*/ 5 h 263"/>
                  <a:gd name="T60" fmla="*/ 267 w 855"/>
                  <a:gd name="T61" fmla="*/ 17 h 263"/>
                  <a:gd name="T62" fmla="*/ 254 w 855"/>
                  <a:gd name="T63" fmla="*/ 35 h 263"/>
                  <a:gd name="T64" fmla="*/ 251 w 855"/>
                  <a:gd name="T65" fmla="*/ 51 h 263"/>
                  <a:gd name="T66" fmla="*/ 243 w 855"/>
                  <a:gd name="T67" fmla="*/ 57 h 263"/>
                  <a:gd name="T68" fmla="*/ 224 w 855"/>
                  <a:gd name="T69" fmla="*/ 55 h 263"/>
                  <a:gd name="T70" fmla="*/ 206 w 855"/>
                  <a:gd name="T71" fmla="*/ 59 h 263"/>
                  <a:gd name="T72" fmla="*/ 191 w 855"/>
                  <a:gd name="T73" fmla="*/ 47 h 263"/>
                  <a:gd name="T74" fmla="*/ 173 w 855"/>
                  <a:gd name="T75" fmla="*/ 30 h 263"/>
                  <a:gd name="T76" fmla="*/ 151 w 855"/>
                  <a:gd name="T77" fmla="*/ 15 h 263"/>
                  <a:gd name="T78" fmla="*/ 125 w 855"/>
                  <a:gd name="T79" fmla="*/ 6 h 263"/>
                  <a:gd name="T80" fmla="*/ 100 w 855"/>
                  <a:gd name="T81" fmla="*/ 4 h 263"/>
                  <a:gd name="T82" fmla="*/ 78 w 855"/>
                  <a:gd name="T83" fmla="*/ 8 h 263"/>
                  <a:gd name="T84" fmla="*/ 60 w 855"/>
                  <a:gd name="T85" fmla="*/ 20 h 263"/>
                  <a:gd name="T86" fmla="*/ 47 w 855"/>
                  <a:gd name="T87" fmla="*/ 38 h 263"/>
                  <a:gd name="T88" fmla="*/ 43 w 855"/>
                  <a:gd name="T89" fmla="*/ 52 h 263"/>
                  <a:gd name="T90" fmla="*/ 35 w 855"/>
                  <a:gd name="T91" fmla="*/ 61 h 263"/>
                  <a:gd name="T92" fmla="*/ 16 w 855"/>
                  <a:gd name="T93" fmla="*/ 69 h 263"/>
                  <a:gd name="T94" fmla="*/ 4 w 855"/>
                  <a:gd name="T95" fmla="*/ 85 h 263"/>
                  <a:gd name="T96" fmla="*/ 0 w 855"/>
                  <a:gd name="T97" fmla="*/ 111 h 263"/>
                  <a:gd name="T98" fmla="*/ 4 w 855"/>
                  <a:gd name="T99" fmla="*/ 126 h 263"/>
                  <a:gd name="T100" fmla="*/ 6 w 855"/>
                  <a:gd name="T101" fmla="*/ 108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5"/>
                  <a:gd name="T154" fmla="*/ 0 h 263"/>
                  <a:gd name="T155" fmla="*/ 855 w 855"/>
                  <a:gd name="T156" fmla="*/ 263 h 2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5" h="263">
                    <a:moveTo>
                      <a:pt x="13" y="216"/>
                    </a:moveTo>
                    <a:lnTo>
                      <a:pt x="18" y="203"/>
                    </a:lnTo>
                    <a:lnTo>
                      <a:pt x="25" y="191"/>
                    </a:lnTo>
                    <a:lnTo>
                      <a:pt x="33" y="181"/>
                    </a:lnTo>
                    <a:lnTo>
                      <a:pt x="44" y="172"/>
                    </a:lnTo>
                    <a:lnTo>
                      <a:pt x="55" y="165"/>
                    </a:lnTo>
                    <a:lnTo>
                      <a:pt x="68" y="159"/>
                    </a:lnTo>
                    <a:lnTo>
                      <a:pt x="82" y="155"/>
                    </a:lnTo>
                    <a:lnTo>
                      <a:pt x="95" y="153"/>
                    </a:lnTo>
                    <a:lnTo>
                      <a:pt x="97" y="145"/>
                    </a:lnTo>
                    <a:lnTo>
                      <a:pt x="98" y="137"/>
                    </a:lnTo>
                    <a:lnTo>
                      <a:pt x="99" y="130"/>
                    </a:lnTo>
                    <a:lnTo>
                      <a:pt x="101" y="122"/>
                    </a:lnTo>
                    <a:lnTo>
                      <a:pt x="106" y="108"/>
                    </a:lnTo>
                    <a:lnTo>
                      <a:pt x="113" y="94"/>
                    </a:lnTo>
                    <a:lnTo>
                      <a:pt x="121" y="83"/>
                    </a:lnTo>
                    <a:lnTo>
                      <a:pt x="131" y="72"/>
                    </a:lnTo>
                    <a:lnTo>
                      <a:pt x="142" y="64"/>
                    </a:lnTo>
                    <a:lnTo>
                      <a:pt x="153" y="56"/>
                    </a:lnTo>
                    <a:lnTo>
                      <a:pt x="167" y="51"/>
                    </a:lnTo>
                    <a:lnTo>
                      <a:pt x="181" y="46"/>
                    </a:lnTo>
                    <a:lnTo>
                      <a:pt x="195" y="42"/>
                    </a:lnTo>
                    <a:lnTo>
                      <a:pt x="211" y="41"/>
                    </a:lnTo>
                    <a:lnTo>
                      <a:pt x="227" y="41"/>
                    </a:lnTo>
                    <a:lnTo>
                      <a:pt x="243" y="42"/>
                    </a:lnTo>
                    <a:lnTo>
                      <a:pt x="260" y="45"/>
                    </a:lnTo>
                    <a:lnTo>
                      <a:pt x="277" y="51"/>
                    </a:lnTo>
                    <a:lnTo>
                      <a:pt x="295" y="56"/>
                    </a:lnTo>
                    <a:lnTo>
                      <a:pt x="312" y="64"/>
                    </a:lnTo>
                    <a:lnTo>
                      <a:pt x="328" y="72"/>
                    </a:lnTo>
                    <a:lnTo>
                      <a:pt x="342" y="82"/>
                    </a:lnTo>
                    <a:lnTo>
                      <a:pt x="357" y="92"/>
                    </a:lnTo>
                    <a:lnTo>
                      <a:pt x="370" y="104"/>
                    </a:lnTo>
                    <a:lnTo>
                      <a:pt x="381" y="116"/>
                    </a:lnTo>
                    <a:lnTo>
                      <a:pt x="393" y="129"/>
                    </a:lnTo>
                    <a:lnTo>
                      <a:pt x="403" y="142"/>
                    </a:lnTo>
                    <a:lnTo>
                      <a:pt x="412" y="155"/>
                    </a:lnTo>
                    <a:lnTo>
                      <a:pt x="423" y="151"/>
                    </a:lnTo>
                    <a:lnTo>
                      <a:pt x="433" y="147"/>
                    </a:lnTo>
                    <a:lnTo>
                      <a:pt x="446" y="145"/>
                    </a:lnTo>
                    <a:lnTo>
                      <a:pt x="457" y="144"/>
                    </a:lnTo>
                    <a:lnTo>
                      <a:pt x="470" y="144"/>
                    </a:lnTo>
                    <a:lnTo>
                      <a:pt x="482" y="145"/>
                    </a:lnTo>
                    <a:lnTo>
                      <a:pt x="495" y="147"/>
                    </a:lnTo>
                    <a:lnTo>
                      <a:pt x="509" y="152"/>
                    </a:lnTo>
                    <a:lnTo>
                      <a:pt x="509" y="143"/>
                    </a:lnTo>
                    <a:lnTo>
                      <a:pt x="510" y="135"/>
                    </a:lnTo>
                    <a:lnTo>
                      <a:pt x="511" y="125"/>
                    </a:lnTo>
                    <a:lnTo>
                      <a:pt x="514" y="117"/>
                    </a:lnTo>
                    <a:lnTo>
                      <a:pt x="519" y="102"/>
                    </a:lnTo>
                    <a:lnTo>
                      <a:pt x="526" y="90"/>
                    </a:lnTo>
                    <a:lnTo>
                      <a:pt x="534" y="78"/>
                    </a:lnTo>
                    <a:lnTo>
                      <a:pt x="545" y="67"/>
                    </a:lnTo>
                    <a:lnTo>
                      <a:pt x="555" y="57"/>
                    </a:lnTo>
                    <a:lnTo>
                      <a:pt x="568" y="51"/>
                    </a:lnTo>
                    <a:lnTo>
                      <a:pt x="580" y="44"/>
                    </a:lnTo>
                    <a:lnTo>
                      <a:pt x="595" y="39"/>
                    </a:lnTo>
                    <a:lnTo>
                      <a:pt x="610" y="36"/>
                    </a:lnTo>
                    <a:lnTo>
                      <a:pt x="626" y="34"/>
                    </a:lnTo>
                    <a:lnTo>
                      <a:pt x="643" y="33"/>
                    </a:lnTo>
                    <a:lnTo>
                      <a:pt x="660" y="36"/>
                    </a:lnTo>
                    <a:lnTo>
                      <a:pt x="677" y="38"/>
                    </a:lnTo>
                    <a:lnTo>
                      <a:pt x="694" y="42"/>
                    </a:lnTo>
                    <a:lnTo>
                      <a:pt x="712" y="49"/>
                    </a:lnTo>
                    <a:lnTo>
                      <a:pt x="730" y="57"/>
                    </a:lnTo>
                    <a:lnTo>
                      <a:pt x="752" y="70"/>
                    </a:lnTo>
                    <a:lnTo>
                      <a:pt x="772" y="84"/>
                    </a:lnTo>
                    <a:lnTo>
                      <a:pt x="790" y="99"/>
                    </a:lnTo>
                    <a:lnTo>
                      <a:pt x="806" y="115"/>
                    </a:lnTo>
                    <a:lnTo>
                      <a:pt x="821" y="134"/>
                    </a:lnTo>
                    <a:lnTo>
                      <a:pt x="835" y="152"/>
                    </a:lnTo>
                    <a:lnTo>
                      <a:pt x="845" y="172"/>
                    </a:lnTo>
                    <a:lnTo>
                      <a:pt x="855" y="191"/>
                    </a:lnTo>
                    <a:lnTo>
                      <a:pt x="848" y="167"/>
                    </a:lnTo>
                    <a:lnTo>
                      <a:pt x="838" y="143"/>
                    </a:lnTo>
                    <a:lnTo>
                      <a:pt x="826" y="120"/>
                    </a:lnTo>
                    <a:lnTo>
                      <a:pt x="810" y="97"/>
                    </a:lnTo>
                    <a:lnTo>
                      <a:pt x="791" y="76"/>
                    </a:lnTo>
                    <a:lnTo>
                      <a:pt x="769" y="56"/>
                    </a:lnTo>
                    <a:lnTo>
                      <a:pt x="746" y="39"/>
                    </a:lnTo>
                    <a:lnTo>
                      <a:pt x="721" y="24"/>
                    </a:lnTo>
                    <a:lnTo>
                      <a:pt x="702" y="16"/>
                    </a:lnTo>
                    <a:lnTo>
                      <a:pt x="685" y="9"/>
                    </a:lnTo>
                    <a:lnTo>
                      <a:pt x="667" y="4"/>
                    </a:lnTo>
                    <a:lnTo>
                      <a:pt x="649" y="1"/>
                    </a:lnTo>
                    <a:lnTo>
                      <a:pt x="632" y="0"/>
                    </a:lnTo>
                    <a:lnTo>
                      <a:pt x="616" y="0"/>
                    </a:lnTo>
                    <a:lnTo>
                      <a:pt x="600" y="2"/>
                    </a:lnTo>
                    <a:lnTo>
                      <a:pt x="585" y="6"/>
                    </a:lnTo>
                    <a:lnTo>
                      <a:pt x="571" y="10"/>
                    </a:lnTo>
                    <a:lnTo>
                      <a:pt x="557" y="16"/>
                    </a:lnTo>
                    <a:lnTo>
                      <a:pt x="546" y="24"/>
                    </a:lnTo>
                    <a:lnTo>
                      <a:pt x="534" y="33"/>
                    </a:lnTo>
                    <a:lnTo>
                      <a:pt x="525" y="44"/>
                    </a:lnTo>
                    <a:lnTo>
                      <a:pt x="516" y="56"/>
                    </a:lnTo>
                    <a:lnTo>
                      <a:pt x="509" y="69"/>
                    </a:lnTo>
                    <a:lnTo>
                      <a:pt x="504" y="84"/>
                    </a:lnTo>
                    <a:lnTo>
                      <a:pt x="503" y="92"/>
                    </a:lnTo>
                    <a:lnTo>
                      <a:pt x="502" y="101"/>
                    </a:lnTo>
                    <a:lnTo>
                      <a:pt x="501" y="109"/>
                    </a:lnTo>
                    <a:lnTo>
                      <a:pt x="500" y="119"/>
                    </a:lnTo>
                    <a:lnTo>
                      <a:pt x="486" y="114"/>
                    </a:lnTo>
                    <a:lnTo>
                      <a:pt x="473" y="112"/>
                    </a:lnTo>
                    <a:lnTo>
                      <a:pt x="461" y="110"/>
                    </a:lnTo>
                    <a:lnTo>
                      <a:pt x="448" y="110"/>
                    </a:lnTo>
                    <a:lnTo>
                      <a:pt x="436" y="112"/>
                    </a:lnTo>
                    <a:lnTo>
                      <a:pt x="424" y="114"/>
                    </a:lnTo>
                    <a:lnTo>
                      <a:pt x="413" y="117"/>
                    </a:lnTo>
                    <a:lnTo>
                      <a:pt x="403" y="122"/>
                    </a:lnTo>
                    <a:lnTo>
                      <a:pt x="394" y="108"/>
                    </a:lnTo>
                    <a:lnTo>
                      <a:pt x="383" y="94"/>
                    </a:lnTo>
                    <a:lnTo>
                      <a:pt x="372" y="82"/>
                    </a:lnTo>
                    <a:lnTo>
                      <a:pt x="360" y="70"/>
                    </a:lnTo>
                    <a:lnTo>
                      <a:pt x="347" y="59"/>
                    </a:lnTo>
                    <a:lnTo>
                      <a:pt x="333" y="48"/>
                    </a:lnTo>
                    <a:lnTo>
                      <a:pt x="318" y="39"/>
                    </a:lnTo>
                    <a:lnTo>
                      <a:pt x="303" y="30"/>
                    </a:lnTo>
                    <a:lnTo>
                      <a:pt x="286" y="22"/>
                    </a:lnTo>
                    <a:lnTo>
                      <a:pt x="267" y="16"/>
                    </a:lnTo>
                    <a:lnTo>
                      <a:pt x="250" y="11"/>
                    </a:lnTo>
                    <a:lnTo>
                      <a:pt x="233" y="8"/>
                    </a:lnTo>
                    <a:lnTo>
                      <a:pt x="216" y="7"/>
                    </a:lnTo>
                    <a:lnTo>
                      <a:pt x="200" y="7"/>
                    </a:lnTo>
                    <a:lnTo>
                      <a:pt x="185" y="8"/>
                    </a:lnTo>
                    <a:lnTo>
                      <a:pt x="170" y="11"/>
                    </a:lnTo>
                    <a:lnTo>
                      <a:pt x="156" y="16"/>
                    </a:lnTo>
                    <a:lnTo>
                      <a:pt x="143" y="23"/>
                    </a:lnTo>
                    <a:lnTo>
                      <a:pt x="131" y="30"/>
                    </a:lnTo>
                    <a:lnTo>
                      <a:pt x="121" y="39"/>
                    </a:lnTo>
                    <a:lnTo>
                      <a:pt x="110" y="49"/>
                    </a:lnTo>
                    <a:lnTo>
                      <a:pt x="102" y="61"/>
                    </a:lnTo>
                    <a:lnTo>
                      <a:pt x="95" y="75"/>
                    </a:lnTo>
                    <a:lnTo>
                      <a:pt x="91" y="89"/>
                    </a:lnTo>
                    <a:lnTo>
                      <a:pt x="90" y="97"/>
                    </a:lnTo>
                    <a:lnTo>
                      <a:pt x="87" y="104"/>
                    </a:lnTo>
                    <a:lnTo>
                      <a:pt x="86" y="112"/>
                    </a:lnTo>
                    <a:lnTo>
                      <a:pt x="86" y="120"/>
                    </a:lnTo>
                    <a:lnTo>
                      <a:pt x="71" y="122"/>
                    </a:lnTo>
                    <a:lnTo>
                      <a:pt x="57" y="125"/>
                    </a:lnTo>
                    <a:lnTo>
                      <a:pt x="45" y="131"/>
                    </a:lnTo>
                    <a:lnTo>
                      <a:pt x="33" y="138"/>
                    </a:lnTo>
                    <a:lnTo>
                      <a:pt x="24" y="146"/>
                    </a:lnTo>
                    <a:lnTo>
                      <a:pt x="15" y="157"/>
                    </a:lnTo>
                    <a:lnTo>
                      <a:pt x="8" y="169"/>
                    </a:lnTo>
                    <a:lnTo>
                      <a:pt x="3" y="182"/>
                    </a:lnTo>
                    <a:lnTo>
                      <a:pt x="0" y="201"/>
                    </a:lnTo>
                    <a:lnTo>
                      <a:pt x="0" y="222"/>
                    </a:lnTo>
                    <a:lnTo>
                      <a:pt x="3" y="242"/>
                    </a:lnTo>
                    <a:lnTo>
                      <a:pt x="10" y="263"/>
                    </a:lnTo>
                    <a:lnTo>
                      <a:pt x="9" y="251"/>
                    </a:lnTo>
                    <a:lnTo>
                      <a:pt x="9" y="240"/>
                    </a:lnTo>
                    <a:lnTo>
                      <a:pt x="10" y="228"/>
                    </a:lnTo>
                    <a:lnTo>
                      <a:pt x="13" y="216"/>
                    </a:lnTo>
                    <a:close/>
                  </a:path>
                </a:pathLst>
              </a:custGeom>
              <a:solidFill>
                <a:srgbClr val="AFDBCC"/>
              </a:solidFill>
              <a:ln w="9525">
                <a:noFill/>
                <a:round/>
                <a:headEnd/>
                <a:tailEnd/>
              </a:ln>
            </p:spPr>
            <p:txBody>
              <a:bodyPr/>
              <a:lstStyle/>
              <a:p>
                <a:endParaRPr lang="en-US" dirty="0"/>
              </a:p>
            </p:txBody>
          </p:sp>
          <p:sp>
            <p:nvSpPr>
              <p:cNvPr id="198" name="Freeform 1404"/>
              <p:cNvSpPr>
                <a:spLocks noChangeAspect="1"/>
              </p:cNvSpPr>
              <p:nvPr/>
            </p:nvSpPr>
            <p:spPr bwMode="auto">
              <a:xfrm>
                <a:off x="-560" y="3558"/>
                <a:ext cx="91" cy="5"/>
              </a:xfrm>
              <a:custGeom>
                <a:avLst/>
                <a:gdLst>
                  <a:gd name="T0" fmla="*/ 0 w 182"/>
                  <a:gd name="T1" fmla="*/ 5 h 11"/>
                  <a:gd name="T2" fmla="*/ 88 w 182"/>
                  <a:gd name="T3" fmla="*/ 5 h 11"/>
                  <a:gd name="T4" fmla="*/ 91 w 182"/>
                  <a:gd name="T5" fmla="*/ 0 h 11"/>
                  <a:gd name="T6" fmla="*/ 0 w 182"/>
                  <a:gd name="T7" fmla="*/ 0 h 11"/>
                  <a:gd name="T8" fmla="*/ 0 w 182"/>
                  <a:gd name="T9" fmla="*/ 5 h 11"/>
                  <a:gd name="T10" fmla="*/ 0 60000 65536"/>
                  <a:gd name="T11" fmla="*/ 0 60000 65536"/>
                  <a:gd name="T12" fmla="*/ 0 60000 65536"/>
                  <a:gd name="T13" fmla="*/ 0 60000 65536"/>
                  <a:gd name="T14" fmla="*/ 0 60000 65536"/>
                  <a:gd name="T15" fmla="*/ 0 w 182"/>
                  <a:gd name="T16" fmla="*/ 0 h 11"/>
                  <a:gd name="T17" fmla="*/ 182 w 182"/>
                  <a:gd name="T18" fmla="*/ 11 h 11"/>
                </a:gdLst>
                <a:ahLst/>
                <a:cxnLst>
                  <a:cxn ang="T10">
                    <a:pos x="T0" y="T1"/>
                  </a:cxn>
                  <a:cxn ang="T11">
                    <a:pos x="T2" y="T3"/>
                  </a:cxn>
                  <a:cxn ang="T12">
                    <a:pos x="T4" y="T5"/>
                  </a:cxn>
                  <a:cxn ang="T13">
                    <a:pos x="T6" y="T7"/>
                  </a:cxn>
                  <a:cxn ang="T14">
                    <a:pos x="T8" y="T9"/>
                  </a:cxn>
                </a:cxnLst>
                <a:rect l="T15" t="T16" r="T17" b="T18"/>
                <a:pathLst>
                  <a:path w="182" h="11">
                    <a:moveTo>
                      <a:pt x="0" y="11"/>
                    </a:moveTo>
                    <a:lnTo>
                      <a:pt x="176" y="11"/>
                    </a:lnTo>
                    <a:lnTo>
                      <a:pt x="182" y="0"/>
                    </a:lnTo>
                    <a:lnTo>
                      <a:pt x="0" y="0"/>
                    </a:lnTo>
                    <a:lnTo>
                      <a:pt x="0" y="11"/>
                    </a:lnTo>
                    <a:close/>
                  </a:path>
                </a:pathLst>
              </a:custGeom>
              <a:solidFill>
                <a:srgbClr val="AFDBCC"/>
              </a:solidFill>
              <a:ln w="9525">
                <a:noFill/>
                <a:round/>
                <a:headEnd/>
                <a:tailEnd/>
              </a:ln>
            </p:spPr>
            <p:txBody>
              <a:bodyPr/>
              <a:lstStyle/>
              <a:p>
                <a:endParaRPr lang="en-US" dirty="0"/>
              </a:p>
            </p:txBody>
          </p:sp>
          <p:sp>
            <p:nvSpPr>
              <p:cNvPr id="199" name="Freeform 1405"/>
              <p:cNvSpPr>
                <a:spLocks noChangeAspect="1"/>
              </p:cNvSpPr>
              <p:nvPr/>
            </p:nvSpPr>
            <p:spPr bwMode="auto">
              <a:xfrm>
                <a:off x="-1122" y="3014"/>
                <a:ext cx="762" cy="506"/>
              </a:xfrm>
              <a:custGeom>
                <a:avLst/>
                <a:gdLst>
                  <a:gd name="T0" fmla="*/ 69 w 1523"/>
                  <a:gd name="T1" fmla="*/ 3 h 1013"/>
                  <a:gd name="T2" fmla="*/ 116 w 1523"/>
                  <a:gd name="T3" fmla="*/ 3 h 1013"/>
                  <a:gd name="T4" fmla="*/ 124 w 1523"/>
                  <a:gd name="T5" fmla="*/ 353 h 1013"/>
                  <a:gd name="T6" fmla="*/ 142 w 1523"/>
                  <a:gd name="T7" fmla="*/ 353 h 1013"/>
                  <a:gd name="T8" fmla="*/ 164 w 1523"/>
                  <a:gd name="T9" fmla="*/ 0 h 1013"/>
                  <a:gd name="T10" fmla="*/ 206 w 1523"/>
                  <a:gd name="T11" fmla="*/ 3 h 1013"/>
                  <a:gd name="T12" fmla="*/ 222 w 1523"/>
                  <a:gd name="T13" fmla="*/ 290 h 1013"/>
                  <a:gd name="T14" fmla="*/ 717 w 1523"/>
                  <a:gd name="T15" fmla="*/ 282 h 1013"/>
                  <a:gd name="T16" fmla="*/ 717 w 1523"/>
                  <a:gd name="T17" fmla="*/ 382 h 1013"/>
                  <a:gd name="T18" fmla="*/ 762 w 1523"/>
                  <a:gd name="T19" fmla="*/ 379 h 1013"/>
                  <a:gd name="T20" fmla="*/ 762 w 1523"/>
                  <a:gd name="T21" fmla="*/ 482 h 1013"/>
                  <a:gd name="T22" fmla="*/ 298 w 1523"/>
                  <a:gd name="T23" fmla="*/ 482 h 1013"/>
                  <a:gd name="T24" fmla="*/ 298 w 1523"/>
                  <a:gd name="T25" fmla="*/ 506 h 1013"/>
                  <a:gd name="T26" fmla="*/ 0 w 1523"/>
                  <a:gd name="T27" fmla="*/ 506 h 1013"/>
                  <a:gd name="T28" fmla="*/ 0 w 1523"/>
                  <a:gd name="T29" fmla="*/ 361 h 1013"/>
                  <a:gd name="T30" fmla="*/ 45 w 1523"/>
                  <a:gd name="T31" fmla="*/ 361 h 1013"/>
                  <a:gd name="T32" fmla="*/ 69 w 1523"/>
                  <a:gd name="T33" fmla="*/ 3 h 10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3"/>
                  <a:gd name="T52" fmla="*/ 0 h 1013"/>
                  <a:gd name="T53" fmla="*/ 1523 w 1523"/>
                  <a:gd name="T54" fmla="*/ 1013 h 10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3" h="1013">
                    <a:moveTo>
                      <a:pt x="137" y="6"/>
                    </a:moveTo>
                    <a:lnTo>
                      <a:pt x="231" y="6"/>
                    </a:lnTo>
                    <a:lnTo>
                      <a:pt x="247" y="707"/>
                    </a:lnTo>
                    <a:lnTo>
                      <a:pt x="284" y="707"/>
                    </a:lnTo>
                    <a:lnTo>
                      <a:pt x="327" y="0"/>
                    </a:lnTo>
                    <a:lnTo>
                      <a:pt x="411" y="6"/>
                    </a:lnTo>
                    <a:lnTo>
                      <a:pt x="443" y="580"/>
                    </a:lnTo>
                    <a:lnTo>
                      <a:pt x="1434" y="565"/>
                    </a:lnTo>
                    <a:lnTo>
                      <a:pt x="1434" y="765"/>
                    </a:lnTo>
                    <a:lnTo>
                      <a:pt x="1523" y="759"/>
                    </a:lnTo>
                    <a:lnTo>
                      <a:pt x="1523" y="965"/>
                    </a:lnTo>
                    <a:lnTo>
                      <a:pt x="596" y="965"/>
                    </a:lnTo>
                    <a:lnTo>
                      <a:pt x="596" y="1013"/>
                    </a:lnTo>
                    <a:lnTo>
                      <a:pt x="0" y="1013"/>
                    </a:lnTo>
                    <a:lnTo>
                      <a:pt x="0" y="723"/>
                    </a:lnTo>
                    <a:lnTo>
                      <a:pt x="89" y="723"/>
                    </a:lnTo>
                    <a:lnTo>
                      <a:pt x="137" y="6"/>
                    </a:lnTo>
                    <a:close/>
                  </a:path>
                </a:pathLst>
              </a:custGeom>
              <a:solidFill>
                <a:srgbClr val="FFFFFF"/>
              </a:solidFill>
              <a:ln w="9525">
                <a:noFill/>
                <a:round/>
                <a:headEnd/>
                <a:tailEnd/>
              </a:ln>
            </p:spPr>
            <p:txBody>
              <a:bodyPr/>
              <a:lstStyle/>
              <a:p>
                <a:endParaRPr lang="en-US" dirty="0"/>
              </a:p>
            </p:txBody>
          </p:sp>
          <p:sp>
            <p:nvSpPr>
              <p:cNvPr id="200" name="Freeform 1406"/>
              <p:cNvSpPr>
                <a:spLocks noChangeAspect="1"/>
              </p:cNvSpPr>
              <p:nvPr/>
            </p:nvSpPr>
            <p:spPr bwMode="auto">
              <a:xfrm>
                <a:off x="-1066" y="3017"/>
                <a:ext cx="55" cy="351"/>
              </a:xfrm>
              <a:custGeom>
                <a:avLst/>
                <a:gdLst>
                  <a:gd name="T0" fmla="*/ 55 w 111"/>
                  <a:gd name="T1" fmla="*/ 351 h 701"/>
                  <a:gd name="T2" fmla="*/ 0 w 111"/>
                  <a:gd name="T3" fmla="*/ 351 h 701"/>
                  <a:gd name="T4" fmla="*/ 18 w 111"/>
                  <a:gd name="T5" fmla="*/ 2 h 701"/>
                  <a:gd name="T6" fmla="*/ 50 w 111"/>
                  <a:gd name="T7" fmla="*/ 0 h 701"/>
                  <a:gd name="T8" fmla="*/ 55 w 111"/>
                  <a:gd name="T9" fmla="*/ 351 h 701"/>
                  <a:gd name="T10" fmla="*/ 0 60000 65536"/>
                  <a:gd name="T11" fmla="*/ 0 60000 65536"/>
                  <a:gd name="T12" fmla="*/ 0 60000 65536"/>
                  <a:gd name="T13" fmla="*/ 0 60000 65536"/>
                  <a:gd name="T14" fmla="*/ 0 60000 65536"/>
                  <a:gd name="T15" fmla="*/ 0 w 111"/>
                  <a:gd name="T16" fmla="*/ 0 h 701"/>
                  <a:gd name="T17" fmla="*/ 111 w 111"/>
                  <a:gd name="T18" fmla="*/ 701 h 701"/>
                </a:gdLst>
                <a:ahLst/>
                <a:cxnLst>
                  <a:cxn ang="T10">
                    <a:pos x="T0" y="T1"/>
                  </a:cxn>
                  <a:cxn ang="T11">
                    <a:pos x="T2" y="T3"/>
                  </a:cxn>
                  <a:cxn ang="T12">
                    <a:pos x="T4" y="T5"/>
                  </a:cxn>
                  <a:cxn ang="T13">
                    <a:pos x="T6" y="T7"/>
                  </a:cxn>
                  <a:cxn ang="T14">
                    <a:pos x="T8" y="T9"/>
                  </a:cxn>
                </a:cxnLst>
                <a:rect l="T15" t="T16" r="T17" b="T18"/>
                <a:pathLst>
                  <a:path w="111" h="701">
                    <a:moveTo>
                      <a:pt x="111" y="701"/>
                    </a:moveTo>
                    <a:lnTo>
                      <a:pt x="0" y="701"/>
                    </a:lnTo>
                    <a:lnTo>
                      <a:pt x="37" y="4"/>
                    </a:lnTo>
                    <a:lnTo>
                      <a:pt x="100" y="0"/>
                    </a:lnTo>
                    <a:lnTo>
                      <a:pt x="111" y="701"/>
                    </a:lnTo>
                    <a:close/>
                  </a:path>
                </a:pathLst>
              </a:custGeom>
              <a:solidFill>
                <a:srgbClr val="FFFFFF"/>
              </a:solidFill>
              <a:ln w="9525">
                <a:noFill/>
                <a:round/>
                <a:headEnd/>
                <a:tailEnd/>
              </a:ln>
            </p:spPr>
            <p:txBody>
              <a:bodyPr/>
              <a:lstStyle/>
              <a:p>
                <a:endParaRPr lang="en-US" dirty="0"/>
              </a:p>
            </p:txBody>
          </p:sp>
          <p:sp>
            <p:nvSpPr>
              <p:cNvPr id="201" name="Rectangle 1407"/>
              <p:cNvSpPr>
                <a:spLocks noChangeAspect="1" noChangeArrowheads="1"/>
              </p:cNvSpPr>
              <p:nvPr/>
            </p:nvSpPr>
            <p:spPr bwMode="auto">
              <a:xfrm>
                <a:off x="-1117" y="3376"/>
                <a:ext cx="223" cy="18"/>
              </a:xfrm>
              <a:prstGeom prst="rect">
                <a:avLst/>
              </a:prstGeom>
              <a:solidFill>
                <a:srgbClr val="D8D8D8"/>
              </a:solidFill>
              <a:ln w="9525">
                <a:noFill/>
                <a:miter lim="800000"/>
                <a:headEnd/>
                <a:tailEnd/>
              </a:ln>
            </p:spPr>
            <p:txBody>
              <a:bodyPr/>
              <a:lstStyle/>
              <a:p>
                <a:endParaRPr lang="en-US" dirty="0"/>
              </a:p>
            </p:txBody>
          </p:sp>
          <p:sp>
            <p:nvSpPr>
              <p:cNvPr id="202" name="Rectangle 1408"/>
              <p:cNvSpPr>
                <a:spLocks noChangeAspect="1" noChangeArrowheads="1"/>
              </p:cNvSpPr>
              <p:nvPr/>
            </p:nvSpPr>
            <p:spPr bwMode="auto">
              <a:xfrm>
                <a:off x="-868" y="3304"/>
                <a:ext cx="463" cy="196"/>
              </a:xfrm>
              <a:prstGeom prst="rect">
                <a:avLst/>
              </a:prstGeom>
              <a:solidFill>
                <a:srgbClr val="FFFFFF"/>
              </a:solidFill>
              <a:ln w="9525">
                <a:noFill/>
                <a:miter lim="800000"/>
                <a:headEnd/>
                <a:tailEnd/>
              </a:ln>
            </p:spPr>
            <p:txBody>
              <a:bodyPr/>
              <a:lstStyle/>
              <a:p>
                <a:endParaRPr lang="en-US" dirty="0"/>
              </a:p>
            </p:txBody>
          </p:sp>
          <p:sp>
            <p:nvSpPr>
              <p:cNvPr id="203" name="Rectangle 1409"/>
              <p:cNvSpPr>
                <a:spLocks noChangeAspect="1" noChangeArrowheads="1"/>
              </p:cNvSpPr>
              <p:nvPr/>
            </p:nvSpPr>
            <p:spPr bwMode="auto">
              <a:xfrm>
                <a:off x="-898" y="3299"/>
                <a:ext cx="493" cy="21"/>
              </a:xfrm>
              <a:prstGeom prst="rect">
                <a:avLst/>
              </a:prstGeom>
              <a:solidFill>
                <a:srgbClr val="D8D8D8"/>
              </a:solidFill>
              <a:ln w="9525">
                <a:noFill/>
                <a:miter lim="800000"/>
                <a:headEnd/>
                <a:tailEnd/>
              </a:ln>
            </p:spPr>
            <p:txBody>
              <a:bodyPr/>
              <a:lstStyle/>
              <a:p>
                <a:endParaRPr lang="en-US" dirty="0"/>
              </a:p>
            </p:txBody>
          </p:sp>
          <p:sp>
            <p:nvSpPr>
              <p:cNvPr id="204" name="Rectangle 1410"/>
              <p:cNvSpPr>
                <a:spLocks noChangeAspect="1" noChangeArrowheads="1"/>
              </p:cNvSpPr>
              <p:nvPr/>
            </p:nvSpPr>
            <p:spPr bwMode="auto">
              <a:xfrm>
                <a:off x="-871" y="3385"/>
                <a:ext cx="29" cy="117"/>
              </a:xfrm>
              <a:prstGeom prst="rect">
                <a:avLst/>
              </a:prstGeom>
              <a:solidFill>
                <a:srgbClr val="FFFFFF"/>
              </a:solidFill>
              <a:ln w="9525">
                <a:noFill/>
                <a:miter lim="800000"/>
                <a:headEnd/>
                <a:tailEnd/>
              </a:ln>
            </p:spPr>
            <p:txBody>
              <a:bodyPr/>
              <a:lstStyle/>
              <a:p>
                <a:endParaRPr lang="en-US" dirty="0"/>
              </a:p>
            </p:txBody>
          </p:sp>
          <p:sp>
            <p:nvSpPr>
              <p:cNvPr id="205" name="Freeform 1411"/>
              <p:cNvSpPr>
                <a:spLocks noChangeAspect="1"/>
              </p:cNvSpPr>
              <p:nvPr/>
            </p:nvSpPr>
            <p:spPr bwMode="auto">
              <a:xfrm>
                <a:off x="-1027" y="3022"/>
                <a:ext cx="39" cy="351"/>
              </a:xfrm>
              <a:custGeom>
                <a:avLst/>
                <a:gdLst>
                  <a:gd name="T0" fmla="*/ 0 w 78"/>
                  <a:gd name="T1" fmla="*/ 3 h 703"/>
                  <a:gd name="T2" fmla="*/ 5 w 78"/>
                  <a:gd name="T3" fmla="*/ 351 h 703"/>
                  <a:gd name="T4" fmla="*/ 39 w 78"/>
                  <a:gd name="T5" fmla="*/ 351 h 703"/>
                  <a:gd name="T6" fmla="*/ 20 w 78"/>
                  <a:gd name="T7" fmla="*/ 0 h 703"/>
                  <a:gd name="T8" fmla="*/ 0 w 78"/>
                  <a:gd name="T9" fmla="*/ 3 h 703"/>
                  <a:gd name="T10" fmla="*/ 0 60000 65536"/>
                  <a:gd name="T11" fmla="*/ 0 60000 65536"/>
                  <a:gd name="T12" fmla="*/ 0 60000 65536"/>
                  <a:gd name="T13" fmla="*/ 0 60000 65536"/>
                  <a:gd name="T14" fmla="*/ 0 60000 65536"/>
                  <a:gd name="T15" fmla="*/ 0 w 78"/>
                  <a:gd name="T16" fmla="*/ 0 h 703"/>
                  <a:gd name="T17" fmla="*/ 78 w 78"/>
                  <a:gd name="T18" fmla="*/ 703 h 703"/>
                </a:gdLst>
                <a:ahLst/>
                <a:cxnLst>
                  <a:cxn ang="T10">
                    <a:pos x="T0" y="T1"/>
                  </a:cxn>
                  <a:cxn ang="T11">
                    <a:pos x="T2" y="T3"/>
                  </a:cxn>
                  <a:cxn ang="T12">
                    <a:pos x="T4" y="T5"/>
                  </a:cxn>
                  <a:cxn ang="T13">
                    <a:pos x="T6" y="T7"/>
                  </a:cxn>
                  <a:cxn ang="T14">
                    <a:pos x="T8" y="T9"/>
                  </a:cxn>
                </a:cxnLst>
                <a:rect l="T15" t="T16" r="T17" b="T18"/>
                <a:pathLst>
                  <a:path w="78" h="703">
                    <a:moveTo>
                      <a:pt x="0" y="6"/>
                    </a:moveTo>
                    <a:lnTo>
                      <a:pt x="10" y="703"/>
                    </a:lnTo>
                    <a:lnTo>
                      <a:pt x="78" y="703"/>
                    </a:lnTo>
                    <a:lnTo>
                      <a:pt x="41" y="0"/>
                    </a:lnTo>
                    <a:lnTo>
                      <a:pt x="0" y="6"/>
                    </a:lnTo>
                    <a:close/>
                  </a:path>
                </a:pathLst>
              </a:custGeom>
              <a:solidFill>
                <a:srgbClr val="AAAAAA"/>
              </a:solidFill>
              <a:ln w="9525">
                <a:noFill/>
                <a:round/>
                <a:headEnd/>
                <a:tailEnd/>
              </a:ln>
            </p:spPr>
            <p:txBody>
              <a:bodyPr/>
              <a:lstStyle/>
              <a:p>
                <a:endParaRPr lang="en-US" dirty="0"/>
              </a:p>
            </p:txBody>
          </p:sp>
          <p:sp>
            <p:nvSpPr>
              <p:cNvPr id="206" name="Freeform 1412"/>
              <p:cNvSpPr>
                <a:spLocks noChangeAspect="1"/>
              </p:cNvSpPr>
              <p:nvPr/>
            </p:nvSpPr>
            <p:spPr bwMode="auto">
              <a:xfrm>
                <a:off x="-974" y="3017"/>
                <a:ext cx="56" cy="351"/>
              </a:xfrm>
              <a:custGeom>
                <a:avLst/>
                <a:gdLst>
                  <a:gd name="T0" fmla="*/ 56 w 112"/>
                  <a:gd name="T1" fmla="*/ 351 h 701"/>
                  <a:gd name="T2" fmla="*/ 0 w 112"/>
                  <a:gd name="T3" fmla="*/ 351 h 701"/>
                  <a:gd name="T4" fmla="*/ 19 w 112"/>
                  <a:gd name="T5" fmla="*/ 2 h 701"/>
                  <a:gd name="T6" fmla="*/ 51 w 112"/>
                  <a:gd name="T7" fmla="*/ 0 h 701"/>
                  <a:gd name="T8" fmla="*/ 56 w 112"/>
                  <a:gd name="T9" fmla="*/ 351 h 701"/>
                  <a:gd name="T10" fmla="*/ 0 60000 65536"/>
                  <a:gd name="T11" fmla="*/ 0 60000 65536"/>
                  <a:gd name="T12" fmla="*/ 0 60000 65536"/>
                  <a:gd name="T13" fmla="*/ 0 60000 65536"/>
                  <a:gd name="T14" fmla="*/ 0 60000 65536"/>
                  <a:gd name="T15" fmla="*/ 0 w 112"/>
                  <a:gd name="T16" fmla="*/ 0 h 701"/>
                  <a:gd name="T17" fmla="*/ 112 w 112"/>
                  <a:gd name="T18" fmla="*/ 701 h 701"/>
                </a:gdLst>
                <a:ahLst/>
                <a:cxnLst>
                  <a:cxn ang="T10">
                    <a:pos x="T0" y="T1"/>
                  </a:cxn>
                  <a:cxn ang="T11">
                    <a:pos x="T2" y="T3"/>
                  </a:cxn>
                  <a:cxn ang="T12">
                    <a:pos x="T4" y="T5"/>
                  </a:cxn>
                  <a:cxn ang="T13">
                    <a:pos x="T6" y="T7"/>
                  </a:cxn>
                  <a:cxn ang="T14">
                    <a:pos x="T8" y="T9"/>
                  </a:cxn>
                </a:cxnLst>
                <a:rect l="T15" t="T16" r="T17" b="T18"/>
                <a:pathLst>
                  <a:path w="112" h="701">
                    <a:moveTo>
                      <a:pt x="112" y="701"/>
                    </a:moveTo>
                    <a:lnTo>
                      <a:pt x="0" y="701"/>
                    </a:lnTo>
                    <a:lnTo>
                      <a:pt x="37" y="4"/>
                    </a:lnTo>
                    <a:lnTo>
                      <a:pt x="101" y="0"/>
                    </a:lnTo>
                    <a:lnTo>
                      <a:pt x="112" y="701"/>
                    </a:lnTo>
                    <a:close/>
                  </a:path>
                </a:pathLst>
              </a:custGeom>
              <a:solidFill>
                <a:srgbClr val="FFFFFF"/>
              </a:solidFill>
              <a:ln w="9525">
                <a:noFill/>
                <a:round/>
                <a:headEnd/>
                <a:tailEnd/>
              </a:ln>
            </p:spPr>
            <p:txBody>
              <a:bodyPr/>
              <a:lstStyle/>
              <a:p>
                <a:endParaRPr lang="en-US" dirty="0"/>
              </a:p>
            </p:txBody>
          </p:sp>
          <p:sp>
            <p:nvSpPr>
              <p:cNvPr id="207" name="Freeform 1413"/>
              <p:cNvSpPr>
                <a:spLocks noChangeAspect="1"/>
              </p:cNvSpPr>
              <p:nvPr/>
            </p:nvSpPr>
            <p:spPr bwMode="auto">
              <a:xfrm>
                <a:off x="-935" y="3022"/>
                <a:ext cx="40" cy="351"/>
              </a:xfrm>
              <a:custGeom>
                <a:avLst/>
                <a:gdLst>
                  <a:gd name="T0" fmla="*/ 0 w 79"/>
                  <a:gd name="T1" fmla="*/ 3 h 703"/>
                  <a:gd name="T2" fmla="*/ 5 w 79"/>
                  <a:gd name="T3" fmla="*/ 351 h 703"/>
                  <a:gd name="T4" fmla="*/ 40 w 79"/>
                  <a:gd name="T5" fmla="*/ 351 h 703"/>
                  <a:gd name="T6" fmla="*/ 22 w 79"/>
                  <a:gd name="T7" fmla="*/ 0 h 703"/>
                  <a:gd name="T8" fmla="*/ 0 w 79"/>
                  <a:gd name="T9" fmla="*/ 3 h 703"/>
                  <a:gd name="T10" fmla="*/ 0 60000 65536"/>
                  <a:gd name="T11" fmla="*/ 0 60000 65536"/>
                  <a:gd name="T12" fmla="*/ 0 60000 65536"/>
                  <a:gd name="T13" fmla="*/ 0 60000 65536"/>
                  <a:gd name="T14" fmla="*/ 0 60000 65536"/>
                  <a:gd name="T15" fmla="*/ 0 w 79"/>
                  <a:gd name="T16" fmla="*/ 0 h 703"/>
                  <a:gd name="T17" fmla="*/ 79 w 79"/>
                  <a:gd name="T18" fmla="*/ 703 h 703"/>
                </a:gdLst>
                <a:ahLst/>
                <a:cxnLst>
                  <a:cxn ang="T10">
                    <a:pos x="T0" y="T1"/>
                  </a:cxn>
                  <a:cxn ang="T11">
                    <a:pos x="T2" y="T3"/>
                  </a:cxn>
                  <a:cxn ang="T12">
                    <a:pos x="T4" y="T5"/>
                  </a:cxn>
                  <a:cxn ang="T13">
                    <a:pos x="T6" y="T7"/>
                  </a:cxn>
                  <a:cxn ang="T14">
                    <a:pos x="T8" y="T9"/>
                  </a:cxn>
                </a:cxnLst>
                <a:rect l="T15" t="T16" r="T17" b="T18"/>
                <a:pathLst>
                  <a:path w="79" h="703">
                    <a:moveTo>
                      <a:pt x="0" y="6"/>
                    </a:moveTo>
                    <a:lnTo>
                      <a:pt x="10" y="703"/>
                    </a:lnTo>
                    <a:lnTo>
                      <a:pt x="79" y="703"/>
                    </a:lnTo>
                    <a:lnTo>
                      <a:pt x="43" y="0"/>
                    </a:lnTo>
                    <a:lnTo>
                      <a:pt x="0" y="6"/>
                    </a:lnTo>
                    <a:close/>
                  </a:path>
                </a:pathLst>
              </a:custGeom>
              <a:solidFill>
                <a:srgbClr val="AAAAAA"/>
              </a:solidFill>
              <a:ln w="9525">
                <a:noFill/>
                <a:round/>
                <a:headEnd/>
                <a:tailEnd/>
              </a:ln>
            </p:spPr>
            <p:txBody>
              <a:bodyPr/>
              <a:lstStyle/>
              <a:p>
                <a:endParaRPr lang="en-US" dirty="0"/>
              </a:p>
            </p:txBody>
          </p:sp>
          <p:sp>
            <p:nvSpPr>
              <p:cNvPr id="208" name="Freeform 1414"/>
              <p:cNvSpPr>
                <a:spLocks noChangeAspect="1"/>
              </p:cNvSpPr>
              <p:nvPr/>
            </p:nvSpPr>
            <p:spPr bwMode="auto">
              <a:xfrm>
                <a:off x="-1073" y="3011"/>
                <a:ext cx="73" cy="370"/>
              </a:xfrm>
              <a:custGeom>
                <a:avLst/>
                <a:gdLst>
                  <a:gd name="T0" fmla="*/ 0 w 147"/>
                  <a:gd name="T1" fmla="*/ 370 h 740"/>
                  <a:gd name="T2" fmla="*/ 14 w 147"/>
                  <a:gd name="T3" fmla="*/ 0 h 740"/>
                  <a:gd name="T4" fmla="*/ 73 w 147"/>
                  <a:gd name="T5" fmla="*/ 0 h 740"/>
                  <a:gd name="T6" fmla="*/ 71 w 147"/>
                  <a:gd name="T7" fmla="*/ 19 h 740"/>
                  <a:gd name="T8" fmla="*/ 31 w 147"/>
                  <a:gd name="T9" fmla="*/ 22 h 740"/>
                  <a:gd name="T10" fmla="*/ 12 w 147"/>
                  <a:gd name="T11" fmla="*/ 370 h 740"/>
                  <a:gd name="T12" fmla="*/ 0 w 147"/>
                  <a:gd name="T13" fmla="*/ 370 h 740"/>
                  <a:gd name="T14" fmla="*/ 0 60000 65536"/>
                  <a:gd name="T15" fmla="*/ 0 60000 65536"/>
                  <a:gd name="T16" fmla="*/ 0 60000 65536"/>
                  <a:gd name="T17" fmla="*/ 0 60000 65536"/>
                  <a:gd name="T18" fmla="*/ 0 60000 65536"/>
                  <a:gd name="T19" fmla="*/ 0 60000 65536"/>
                  <a:gd name="T20" fmla="*/ 0 60000 65536"/>
                  <a:gd name="T21" fmla="*/ 0 w 147"/>
                  <a:gd name="T22" fmla="*/ 0 h 740"/>
                  <a:gd name="T23" fmla="*/ 147 w 147"/>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740">
                    <a:moveTo>
                      <a:pt x="0" y="740"/>
                    </a:moveTo>
                    <a:lnTo>
                      <a:pt x="29" y="0"/>
                    </a:lnTo>
                    <a:lnTo>
                      <a:pt x="147" y="0"/>
                    </a:lnTo>
                    <a:lnTo>
                      <a:pt x="142" y="38"/>
                    </a:lnTo>
                    <a:lnTo>
                      <a:pt x="63" y="43"/>
                    </a:lnTo>
                    <a:lnTo>
                      <a:pt x="25" y="740"/>
                    </a:lnTo>
                    <a:lnTo>
                      <a:pt x="0" y="740"/>
                    </a:lnTo>
                    <a:close/>
                  </a:path>
                </a:pathLst>
              </a:custGeom>
              <a:solidFill>
                <a:srgbClr val="000000"/>
              </a:solidFill>
              <a:ln w="9525">
                <a:noFill/>
                <a:round/>
                <a:headEnd/>
                <a:tailEnd/>
              </a:ln>
            </p:spPr>
            <p:txBody>
              <a:bodyPr/>
              <a:lstStyle/>
              <a:p>
                <a:endParaRPr lang="en-US" dirty="0"/>
              </a:p>
            </p:txBody>
          </p:sp>
          <p:sp>
            <p:nvSpPr>
              <p:cNvPr id="209" name="Freeform 1415"/>
              <p:cNvSpPr>
                <a:spLocks noChangeAspect="1"/>
              </p:cNvSpPr>
              <p:nvPr/>
            </p:nvSpPr>
            <p:spPr bwMode="auto">
              <a:xfrm>
                <a:off x="-981" y="3011"/>
                <a:ext cx="72" cy="370"/>
              </a:xfrm>
              <a:custGeom>
                <a:avLst/>
                <a:gdLst>
                  <a:gd name="T0" fmla="*/ 0 w 145"/>
                  <a:gd name="T1" fmla="*/ 370 h 740"/>
                  <a:gd name="T2" fmla="*/ 13 w 145"/>
                  <a:gd name="T3" fmla="*/ 0 h 740"/>
                  <a:gd name="T4" fmla="*/ 72 w 145"/>
                  <a:gd name="T5" fmla="*/ 0 h 740"/>
                  <a:gd name="T6" fmla="*/ 70 w 145"/>
                  <a:gd name="T7" fmla="*/ 19 h 740"/>
                  <a:gd name="T8" fmla="*/ 30 w 145"/>
                  <a:gd name="T9" fmla="*/ 22 h 740"/>
                  <a:gd name="T10" fmla="*/ 11 w 145"/>
                  <a:gd name="T11" fmla="*/ 370 h 740"/>
                  <a:gd name="T12" fmla="*/ 0 w 145"/>
                  <a:gd name="T13" fmla="*/ 370 h 740"/>
                  <a:gd name="T14" fmla="*/ 0 60000 65536"/>
                  <a:gd name="T15" fmla="*/ 0 60000 65536"/>
                  <a:gd name="T16" fmla="*/ 0 60000 65536"/>
                  <a:gd name="T17" fmla="*/ 0 60000 65536"/>
                  <a:gd name="T18" fmla="*/ 0 60000 65536"/>
                  <a:gd name="T19" fmla="*/ 0 60000 65536"/>
                  <a:gd name="T20" fmla="*/ 0 60000 65536"/>
                  <a:gd name="T21" fmla="*/ 0 w 145"/>
                  <a:gd name="T22" fmla="*/ 0 h 740"/>
                  <a:gd name="T23" fmla="*/ 145 w 14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40">
                    <a:moveTo>
                      <a:pt x="0" y="740"/>
                    </a:moveTo>
                    <a:lnTo>
                      <a:pt x="27" y="0"/>
                    </a:lnTo>
                    <a:lnTo>
                      <a:pt x="145" y="0"/>
                    </a:lnTo>
                    <a:lnTo>
                      <a:pt x="140" y="38"/>
                    </a:lnTo>
                    <a:lnTo>
                      <a:pt x="61" y="43"/>
                    </a:lnTo>
                    <a:lnTo>
                      <a:pt x="23" y="740"/>
                    </a:lnTo>
                    <a:lnTo>
                      <a:pt x="0" y="740"/>
                    </a:lnTo>
                    <a:close/>
                  </a:path>
                </a:pathLst>
              </a:custGeom>
              <a:solidFill>
                <a:srgbClr val="000000"/>
              </a:solidFill>
              <a:ln w="9525">
                <a:noFill/>
                <a:round/>
                <a:headEnd/>
                <a:tailEnd/>
              </a:ln>
            </p:spPr>
            <p:txBody>
              <a:bodyPr/>
              <a:lstStyle/>
              <a:p>
                <a:endParaRPr lang="en-US" dirty="0"/>
              </a:p>
            </p:txBody>
          </p:sp>
          <p:sp>
            <p:nvSpPr>
              <p:cNvPr id="210" name="Freeform 1416"/>
              <p:cNvSpPr>
                <a:spLocks noChangeAspect="1"/>
              </p:cNvSpPr>
              <p:nvPr/>
            </p:nvSpPr>
            <p:spPr bwMode="auto">
              <a:xfrm>
                <a:off x="-1068"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211" name="Freeform 1417"/>
              <p:cNvSpPr>
                <a:spLocks noChangeAspect="1"/>
              </p:cNvSpPr>
              <p:nvPr/>
            </p:nvSpPr>
            <p:spPr bwMode="auto">
              <a:xfrm>
                <a:off x="-770" y="3145"/>
                <a:ext cx="68" cy="11"/>
              </a:xfrm>
              <a:custGeom>
                <a:avLst/>
                <a:gdLst>
                  <a:gd name="T0" fmla="*/ 0 w 137"/>
                  <a:gd name="T1" fmla="*/ 0 h 23"/>
                  <a:gd name="T2" fmla="*/ 0 w 137"/>
                  <a:gd name="T3" fmla="*/ 11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212" name="Freeform 1418"/>
              <p:cNvSpPr>
                <a:spLocks noChangeAspect="1"/>
              </p:cNvSpPr>
              <p:nvPr/>
            </p:nvSpPr>
            <p:spPr bwMode="auto">
              <a:xfrm>
                <a:off x="-770" y="3168"/>
                <a:ext cx="68" cy="12"/>
              </a:xfrm>
              <a:custGeom>
                <a:avLst/>
                <a:gdLst>
                  <a:gd name="T0" fmla="*/ 0 w 137"/>
                  <a:gd name="T1" fmla="*/ 0 h 23"/>
                  <a:gd name="T2" fmla="*/ 0 w 137"/>
                  <a:gd name="T3" fmla="*/ 12 h 23"/>
                  <a:gd name="T4" fmla="*/ 68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13" name="Freeform 1419"/>
              <p:cNvSpPr>
                <a:spLocks noChangeAspect="1"/>
              </p:cNvSpPr>
              <p:nvPr/>
            </p:nvSpPr>
            <p:spPr bwMode="auto">
              <a:xfrm>
                <a:off x="-770" y="3192"/>
                <a:ext cx="68" cy="11"/>
              </a:xfrm>
              <a:custGeom>
                <a:avLst/>
                <a:gdLst>
                  <a:gd name="T0" fmla="*/ 0 w 137"/>
                  <a:gd name="T1" fmla="*/ 0 h 23"/>
                  <a:gd name="T2" fmla="*/ 0 w 137"/>
                  <a:gd name="T3" fmla="*/ 11 h 23"/>
                  <a:gd name="T4" fmla="*/ 68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14" name="Freeform 1420"/>
              <p:cNvSpPr>
                <a:spLocks noChangeAspect="1"/>
              </p:cNvSpPr>
              <p:nvPr/>
            </p:nvSpPr>
            <p:spPr bwMode="auto">
              <a:xfrm>
                <a:off x="-974" y="3039"/>
                <a:ext cx="68" cy="12"/>
              </a:xfrm>
              <a:custGeom>
                <a:avLst/>
                <a:gdLst>
                  <a:gd name="T0" fmla="*/ 0 w 136"/>
                  <a:gd name="T1" fmla="*/ 0 h 25"/>
                  <a:gd name="T2" fmla="*/ 0 w 136"/>
                  <a:gd name="T3" fmla="*/ 12 h 25"/>
                  <a:gd name="T4" fmla="*/ 68 w 136"/>
                  <a:gd name="T5" fmla="*/ 5 h 25"/>
                  <a:gd name="T6" fmla="*/ 0 w 136"/>
                  <a:gd name="T7" fmla="*/ 0 h 25"/>
                  <a:gd name="T8" fmla="*/ 0 60000 65536"/>
                  <a:gd name="T9" fmla="*/ 0 60000 65536"/>
                  <a:gd name="T10" fmla="*/ 0 60000 65536"/>
                  <a:gd name="T11" fmla="*/ 0 60000 65536"/>
                  <a:gd name="T12" fmla="*/ 0 w 136"/>
                  <a:gd name="T13" fmla="*/ 0 h 25"/>
                  <a:gd name="T14" fmla="*/ 136 w 136"/>
                  <a:gd name="T15" fmla="*/ 25 h 25"/>
                </a:gdLst>
                <a:ahLst/>
                <a:cxnLst>
                  <a:cxn ang="T8">
                    <a:pos x="T0" y="T1"/>
                  </a:cxn>
                  <a:cxn ang="T9">
                    <a:pos x="T2" y="T3"/>
                  </a:cxn>
                  <a:cxn ang="T10">
                    <a:pos x="T4" y="T5"/>
                  </a:cxn>
                  <a:cxn ang="T11">
                    <a:pos x="T6" y="T7"/>
                  </a:cxn>
                </a:cxnLst>
                <a:rect l="T12" t="T13" r="T14" b="T15"/>
                <a:pathLst>
                  <a:path w="136" h="25">
                    <a:moveTo>
                      <a:pt x="0" y="0"/>
                    </a:moveTo>
                    <a:lnTo>
                      <a:pt x="0" y="25"/>
                    </a:lnTo>
                    <a:lnTo>
                      <a:pt x="136" y="11"/>
                    </a:lnTo>
                    <a:lnTo>
                      <a:pt x="0" y="0"/>
                    </a:lnTo>
                    <a:close/>
                  </a:path>
                </a:pathLst>
              </a:custGeom>
              <a:solidFill>
                <a:srgbClr val="000000"/>
              </a:solidFill>
              <a:ln w="9525">
                <a:noFill/>
                <a:round/>
                <a:headEnd/>
                <a:tailEnd/>
              </a:ln>
            </p:spPr>
            <p:txBody>
              <a:bodyPr/>
              <a:lstStyle/>
              <a:p>
                <a:endParaRPr lang="en-US" dirty="0"/>
              </a:p>
            </p:txBody>
          </p:sp>
          <p:sp>
            <p:nvSpPr>
              <p:cNvPr id="215" name="Freeform 1421"/>
              <p:cNvSpPr>
                <a:spLocks noChangeAspect="1"/>
              </p:cNvSpPr>
              <p:nvPr/>
            </p:nvSpPr>
            <p:spPr bwMode="auto">
              <a:xfrm>
                <a:off x="-1007" y="3073"/>
                <a:ext cx="16" cy="299"/>
              </a:xfrm>
              <a:custGeom>
                <a:avLst/>
                <a:gdLst>
                  <a:gd name="T0" fmla="*/ 16 w 32"/>
                  <a:gd name="T1" fmla="*/ 299 h 598"/>
                  <a:gd name="T2" fmla="*/ 4 w 32"/>
                  <a:gd name="T3" fmla="*/ 0 h 598"/>
                  <a:gd name="T4" fmla="*/ 0 w 32"/>
                  <a:gd name="T5" fmla="*/ 299 h 598"/>
                  <a:gd name="T6" fmla="*/ 16 w 32"/>
                  <a:gd name="T7" fmla="*/ 299 h 598"/>
                  <a:gd name="T8" fmla="*/ 0 60000 65536"/>
                  <a:gd name="T9" fmla="*/ 0 60000 65536"/>
                  <a:gd name="T10" fmla="*/ 0 60000 65536"/>
                  <a:gd name="T11" fmla="*/ 0 60000 65536"/>
                  <a:gd name="T12" fmla="*/ 0 w 32"/>
                  <a:gd name="T13" fmla="*/ 0 h 598"/>
                  <a:gd name="T14" fmla="*/ 32 w 32"/>
                  <a:gd name="T15" fmla="*/ 598 h 598"/>
                </a:gdLst>
                <a:ahLst/>
                <a:cxnLst>
                  <a:cxn ang="T8">
                    <a:pos x="T0" y="T1"/>
                  </a:cxn>
                  <a:cxn ang="T9">
                    <a:pos x="T2" y="T3"/>
                  </a:cxn>
                  <a:cxn ang="T10">
                    <a:pos x="T4" y="T5"/>
                  </a:cxn>
                  <a:cxn ang="T11">
                    <a:pos x="T6" y="T7"/>
                  </a:cxn>
                </a:cxnLst>
                <a:rect l="T12" t="T13" r="T14" b="T15"/>
                <a:pathLst>
                  <a:path w="32" h="598">
                    <a:moveTo>
                      <a:pt x="32" y="598"/>
                    </a:moveTo>
                    <a:lnTo>
                      <a:pt x="9" y="0"/>
                    </a:lnTo>
                    <a:lnTo>
                      <a:pt x="0" y="598"/>
                    </a:lnTo>
                    <a:lnTo>
                      <a:pt x="32" y="598"/>
                    </a:lnTo>
                    <a:close/>
                  </a:path>
                </a:pathLst>
              </a:custGeom>
              <a:solidFill>
                <a:srgbClr val="000000"/>
              </a:solidFill>
              <a:ln w="9525">
                <a:noFill/>
                <a:round/>
                <a:headEnd/>
                <a:tailEnd/>
              </a:ln>
            </p:spPr>
            <p:txBody>
              <a:bodyPr/>
              <a:lstStyle/>
              <a:p>
                <a:endParaRPr lang="en-US" dirty="0"/>
              </a:p>
            </p:txBody>
          </p:sp>
          <p:sp>
            <p:nvSpPr>
              <p:cNvPr id="216" name="Freeform 1422"/>
              <p:cNvSpPr>
                <a:spLocks noChangeAspect="1"/>
              </p:cNvSpPr>
              <p:nvPr/>
            </p:nvSpPr>
            <p:spPr bwMode="auto">
              <a:xfrm>
                <a:off x="-911" y="3075"/>
                <a:ext cx="19" cy="297"/>
              </a:xfrm>
              <a:custGeom>
                <a:avLst/>
                <a:gdLst>
                  <a:gd name="T0" fmla="*/ 19 w 38"/>
                  <a:gd name="T1" fmla="*/ 297 h 593"/>
                  <a:gd name="T2" fmla="*/ 0 w 38"/>
                  <a:gd name="T3" fmla="*/ 0 h 593"/>
                  <a:gd name="T4" fmla="*/ 2 w 38"/>
                  <a:gd name="T5" fmla="*/ 297 h 593"/>
                  <a:gd name="T6" fmla="*/ 19 w 38"/>
                  <a:gd name="T7" fmla="*/ 297 h 593"/>
                  <a:gd name="T8" fmla="*/ 0 60000 65536"/>
                  <a:gd name="T9" fmla="*/ 0 60000 65536"/>
                  <a:gd name="T10" fmla="*/ 0 60000 65536"/>
                  <a:gd name="T11" fmla="*/ 0 60000 65536"/>
                  <a:gd name="T12" fmla="*/ 0 w 38"/>
                  <a:gd name="T13" fmla="*/ 0 h 593"/>
                  <a:gd name="T14" fmla="*/ 38 w 38"/>
                  <a:gd name="T15" fmla="*/ 593 h 593"/>
                </a:gdLst>
                <a:ahLst/>
                <a:cxnLst>
                  <a:cxn ang="T8">
                    <a:pos x="T0" y="T1"/>
                  </a:cxn>
                  <a:cxn ang="T9">
                    <a:pos x="T2" y="T3"/>
                  </a:cxn>
                  <a:cxn ang="T10">
                    <a:pos x="T4" y="T5"/>
                  </a:cxn>
                  <a:cxn ang="T11">
                    <a:pos x="T6" y="T7"/>
                  </a:cxn>
                </a:cxnLst>
                <a:rect l="T12" t="T13" r="T14" b="T15"/>
                <a:pathLst>
                  <a:path w="38" h="593">
                    <a:moveTo>
                      <a:pt x="38" y="593"/>
                    </a:moveTo>
                    <a:lnTo>
                      <a:pt x="0" y="0"/>
                    </a:lnTo>
                    <a:lnTo>
                      <a:pt x="5" y="593"/>
                    </a:lnTo>
                    <a:lnTo>
                      <a:pt x="38" y="593"/>
                    </a:lnTo>
                    <a:close/>
                  </a:path>
                </a:pathLst>
              </a:custGeom>
              <a:solidFill>
                <a:srgbClr val="000000"/>
              </a:solidFill>
              <a:ln w="9525">
                <a:noFill/>
                <a:round/>
                <a:headEnd/>
                <a:tailEnd/>
              </a:ln>
            </p:spPr>
            <p:txBody>
              <a:bodyPr/>
              <a:lstStyle/>
              <a:p>
                <a:endParaRPr lang="en-US" dirty="0"/>
              </a:p>
            </p:txBody>
          </p:sp>
          <p:sp>
            <p:nvSpPr>
              <p:cNvPr id="217" name="Freeform 1423"/>
              <p:cNvSpPr>
                <a:spLocks noChangeAspect="1"/>
              </p:cNvSpPr>
              <p:nvPr/>
            </p:nvSpPr>
            <p:spPr bwMode="auto">
              <a:xfrm>
                <a:off x="-901" y="3292"/>
                <a:ext cx="533" cy="13"/>
              </a:xfrm>
              <a:custGeom>
                <a:avLst/>
                <a:gdLst>
                  <a:gd name="T0" fmla="*/ 520 w 1065"/>
                  <a:gd name="T1" fmla="*/ 13 h 28"/>
                  <a:gd name="T2" fmla="*/ 533 w 1065"/>
                  <a:gd name="T3" fmla="*/ 0 h 28"/>
                  <a:gd name="T4" fmla="*/ 0 w 1065"/>
                  <a:gd name="T5" fmla="*/ 0 h 28"/>
                  <a:gd name="T6" fmla="*/ 0 w 1065"/>
                  <a:gd name="T7" fmla="*/ 13 h 28"/>
                  <a:gd name="T8" fmla="*/ 520 w 1065"/>
                  <a:gd name="T9" fmla="*/ 13 h 28"/>
                  <a:gd name="T10" fmla="*/ 0 60000 65536"/>
                  <a:gd name="T11" fmla="*/ 0 60000 65536"/>
                  <a:gd name="T12" fmla="*/ 0 60000 65536"/>
                  <a:gd name="T13" fmla="*/ 0 60000 65536"/>
                  <a:gd name="T14" fmla="*/ 0 60000 65536"/>
                  <a:gd name="T15" fmla="*/ 0 w 1065"/>
                  <a:gd name="T16" fmla="*/ 0 h 28"/>
                  <a:gd name="T17" fmla="*/ 1065 w 1065"/>
                  <a:gd name="T18" fmla="*/ 28 h 28"/>
                </a:gdLst>
                <a:ahLst/>
                <a:cxnLst>
                  <a:cxn ang="T10">
                    <a:pos x="T0" y="T1"/>
                  </a:cxn>
                  <a:cxn ang="T11">
                    <a:pos x="T2" y="T3"/>
                  </a:cxn>
                  <a:cxn ang="T12">
                    <a:pos x="T4" y="T5"/>
                  </a:cxn>
                  <a:cxn ang="T13">
                    <a:pos x="T6" y="T7"/>
                  </a:cxn>
                  <a:cxn ang="T14">
                    <a:pos x="T8" y="T9"/>
                  </a:cxn>
                </a:cxnLst>
                <a:rect l="T15" t="T16" r="T17" b="T18"/>
                <a:pathLst>
                  <a:path w="1065" h="28">
                    <a:moveTo>
                      <a:pt x="1039" y="28"/>
                    </a:moveTo>
                    <a:lnTo>
                      <a:pt x="1065" y="0"/>
                    </a:lnTo>
                    <a:lnTo>
                      <a:pt x="0" y="0"/>
                    </a:lnTo>
                    <a:lnTo>
                      <a:pt x="0" y="28"/>
                    </a:lnTo>
                    <a:lnTo>
                      <a:pt x="1039" y="28"/>
                    </a:lnTo>
                    <a:close/>
                  </a:path>
                </a:pathLst>
              </a:custGeom>
              <a:solidFill>
                <a:srgbClr val="000000"/>
              </a:solidFill>
              <a:ln w="9525">
                <a:noFill/>
                <a:round/>
                <a:headEnd/>
                <a:tailEnd/>
              </a:ln>
            </p:spPr>
            <p:txBody>
              <a:bodyPr/>
              <a:lstStyle/>
              <a:p>
                <a:endParaRPr lang="en-US" dirty="0"/>
              </a:p>
            </p:txBody>
          </p:sp>
          <p:sp>
            <p:nvSpPr>
              <p:cNvPr id="218" name="Rectangle 1424"/>
              <p:cNvSpPr>
                <a:spLocks noChangeAspect="1" noChangeArrowheads="1"/>
              </p:cNvSpPr>
              <p:nvPr/>
            </p:nvSpPr>
            <p:spPr bwMode="auto">
              <a:xfrm>
                <a:off x="-821" y="3336"/>
                <a:ext cx="41" cy="43"/>
              </a:xfrm>
              <a:prstGeom prst="rect">
                <a:avLst/>
              </a:prstGeom>
              <a:solidFill>
                <a:srgbClr val="000000"/>
              </a:solidFill>
              <a:ln w="9525">
                <a:noFill/>
                <a:miter lim="800000"/>
                <a:headEnd/>
                <a:tailEnd/>
              </a:ln>
            </p:spPr>
            <p:txBody>
              <a:bodyPr/>
              <a:lstStyle/>
              <a:p>
                <a:endParaRPr lang="en-US" dirty="0"/>
              </a:p>
            </p:txBody>
          </p:sp>
          <p:sp>
            <p:nvSpPr>
              <p:cNvPr id="219" name="Rectangle 1425"/>
              <p:cNvSpPr>
                <a:spLocks noChangeAspect="1" noChangeArrowheads="1"/>
              </p:cNvSpPr>
              <p:nvPr/>
            </p:nvSpPr>
            <p:spPr bwMode="auto">
              <a:xfrm>
                <a:off x="-758" y="3336"/>
                <a:ext cx="42" cy="43"/>
              </a:xfrm>
              <a:prstGeom prst="rect">
                <a:avLst/>
              </a:prstGeom>
              <a:solidFill>
                <a:srgbClr val="000000"/>
              </a:solidFill>
              <a:ln w="9525">
                <a:noFill/>
                <a:miter lim="800000"/>
                <a:headEnd/>
                <a:tailEnd/>
              </a:ln>
            </p:spPr>
            <p:txBody>
              <a:bodyPr/>
              <a:lstStyle/>
              <a:p>
                <a:endParaRPr lang="en-US" dirty="0"/>
              </a:p>
            </p:txBody>
          </p:sp>
          <p:sp>
            <p:nvSpPr>
              <p:cNvPr id="220" name="Rectangle 1426"/>
              <p:cNvSpPr>
                <a:spLocks noChangeAspect="1" noChangeArrowheads="1"/>
              </p:cNvSpPr>
              <p:nvPr/>
            </p:nvSpPr>
            <p:spPr bwMode="auto">
              <a:xfrm>
                <a:off x="-695" y="3336"/>
                <a:ext cx="43" cy="43"/>
              </a:xfrm>
              <a:prstGeom prst="rect">
                <a:avLst/>
              </a:prstGeom>
              <a:solidFill>
                <a:srgbClr val="000000"/>
              </a:solidFill>
              <a:ln w="9525">
                <a:noFill/>
                <a:miter lim="800000"/>
                <a:headEnd/>
                <a:tailEnd/>
              </a:ln>
            </p:spPr>
            <p:txBody>
              <a:bodyPr/>
              <a:lstStyle/>
              <a:p>
                <a:endParaRPr lang="en-US" dirty="0"/>
              </a:p>
            </p:txBody>
          </p:sp>
          <p:sp>
            <p:nvSpPr>
              <p:cNvPr id="221" name="Rectangle 1427"/>
              <p:cNvSpPr>
                <a:spLocks noChangeAspect="1" noChangeArrowheads="1"/>
              </p:cNvSpPr>
              <p:nvPr/>
            </p:nvSpPr>
            <p:spPr bwMode="auto">
              <a:xfrm>
                <a:off x="-631" y="3336"/>
                <a:ext cx="42" cy="43"/>
              </a:xfrm>
              <a:prstGeom prst="rect">
                <a:avLst/>
              </a:prstGeom>
              <a:solidFill>
                <a:srgbClr val="000000"/>
              </a:solidFill>
              <a:ln w="9525">
                <a:noFill/>
                <a:miter lim="800000"/>
                <a:headEnd/>
                <a:tailEnd/>
              </a:ln>
            </p:spPr>
            <p:txBody>
              <a:bodyPr/>
              <a:lstStyle/>
              <a:p>
                <a:endParaRPr lang="en-US" dirty="0"/>
              </a:p>
            </p:txBody>
          </p:sp>
          <p:sp>
            <p:nvSpPr>
              <p:cNvPr id="222" name="Rectangle 1428"/>
              <p:cNvSpPr>
                <a:spLocks noChangeAspect="1" noChangeArrowheads="1"/>
              </p:cNvSpPr>
              <p:nvPr/>
            </p:nvSpPr>
            <p:spPr bwMode="auto">
              <a:xfrm>
                <a:off x="-568" y="3336"/>
                <a:ext cx="42" cy="43"/>
              </a:xfrm>
              <a:prstGeom prst="rect">
                <a:avLst/>
              </a:prstGeom>
              <a:solidFill>
                <a:srgbClr val="000000"/>
              </a:solidFill>
              <a:ln w="9525">
                <a:noFill/>
                <a:miter lim="800000"/>
                <a:headEnd/>
                <a:tailEnd/>
              </a:ln>
            </p:spPr>
            <p:txBody>
              <a:bodyPr/>
              <a:lstStyle/>
              <a:p>
                <a:endParaRPr lang="en-US" dirty="0"/>
              </a:p>
            </p:txBody>
          </p:sp>
          <p:sp>
            <p:nvSpPr>
              <p:cNvPr id="223" name="Rectangle 1429"/>
              <p:cNvSpPr>
                <a:spLocks noChangeAspect="1" noChangeArrowheads="1"/>
              </p:cNvSpPr>
              <p:nvPr/>
            </p:nvSpPr>
            <p:spPr bwMode="auto">
              <a:xfrm>
                <a:off x="-504" y="3336"/>
                <a:ext cx="42" cy="43"/>
              </a:xfrm>
              <a:prstGeom prst="rect">
                <a:avLst/>
              </a:prstGeom>
              <a:solidFill>
                <a:srgbClr val="000000"/>
              </a:solidFill>
              <a:ln w="9525">
                <a:noFill/>
                <a:miter lim="800000"/>
                <a:headEnd/>
                <a:tailEnd/>
              </a:ln>
            </p:spPr>
            <p:txBody>
              <a:bodyPr/>
              <a:lstStyle/>
              <a:p>
                <a:endParaRPr lang="en-US" dirty="0"/>
              </a:p>
            </p:txBody>
          </p:sp>
          <p:sp>
            <p:nvSpPr>
              <p:cNvPr id="224" name="Rectangle 1430"/>
              <p:cNvSpPr>
                <a:spLocks noChangeAspect="1" noChangeArrowheads="1"/>
              </p:cNvSpPr>
              <p:nvPr/>
            </p:nvSpPr>
            <p:spPr bwMode="auto">
              <a:xfrm>
                <a:off x="-821" y="3394"/>
                <a:ext cx="41" cy="43"/>
              </a:xfrm>
              <a:prstGeom prst="rect">
                <a:avLst/>
              </a:prstGeom>
              <a:solidFill>
                <a:srgbClr val="000000"/>
              </a:solidFill>
              <a:ln w="9525">
                <a:noFill/>
                <a:miter lim="800000"/>
                <a:headEnd/>
                <a:tailEnd/>
              </a:ln>
            </p:spPr>
            <p:txBody>
              <a:bodyPr/>
              <a:lstStyle/>
              <a:p>
                <a:endParaRPr lang="en-US" dirty="0"/>
              </a:p>
            </p:txBody>
          </p:sp>
          <p:sp>
            <p:nvSpPr>
              <p:cNvPr id="225" name="Rectangle 1431"/>
              <p:cNvSpPr>
                <a:spLocks noChangeAspect="1" noChangeArrowheads="1"/>
              </p:cNvSpPr>
              <p:nvPr/>
            </p:nvSpPr>
            <p:spPr bwMode="auto">
              <a:xfrm>
                <a:off x="-758" y="3394"/>
                <a:ext cx="42" cy="43"/>
              </a:xfrm>
              <a:prstGeom prst="rect">
                <a:avLst/>
              </a:prstGeom>
              <a:solidFill>
                <a:srgbClr val="000000"/>
              </a:solidFill>
              <a:ln w="9525">
                <a:noFill/>
                <a:miter lim="800000"/>
                <a:headEnd/>
                <a:tailEnd/>
              </a:ln>
            </p:spPr>
            <p:txBody>
              <a:bodyPr/>
              <a:lstStyle/>
              <a:p>
                <a:endParaRPr lang="en-US" dirty="0"/>
              </a:p>
            </p:txBody>
          </p:sp>
          <p:sp>
            <p:nvSpPr>
              <p:cNvPr id="226" name="Rectangle 1432"/>
              <p:cNvSpPr>
                <a:spLocks noChangeAspect="1" noChangeArrowheads="1"/>
              </p:cNvSpPr>
              <p:nvPr/>
            </p:nvSpPr>
            <p:spPr bwMode="auto">
              <a:xfrm>
                <a:off x="-695" y="3394"/>
                <a:ext cx="43" cy="43"/>
              </a:xfrm>
              <a:prstGeom prst="rect">
                <a:avLst/>
              </a:prstGeom>
              <a:solidFill>
                <a:srgbClr val="000000"/>
              </a:solidFill>
              <a:ln w="9525">
                <a:noFill/>
                <a:miter lim="800000"/>
                <a:headEnd/>
                <a:tailEnd/>
              </a:ln>
            </p:spPr>
            <p:txBody>
              <a:bodyPr/>
              <a:lstStyle/>
              <a:p>
                <a:endParaRPr lang="en-US" dirty="0"/>
              </a:p>
            </p:txBody>
          </p:sp>
          <p:sp>
            <p:nvSpPr>
              <p:cNvPr id="227" name="Rectangle 1433"/>
              <p:cNvSpPr>
                <a:spLocks noChangeAspect="1" noChangeArrowheads="1"/>
              </p:cNvSpPr>
              <p:nvPr/>
            </p:nvSpPr>
            <p:spPr bwMode="auto">
              <a:xfrm>
                <a:off x="-631" y="3394"/>
                <a:ext cx="42" cy="43"/>
              </a:xfrm>
              <a:prstGeom prst="rect">
                <a:avLst/>
              </a:prstGeom>
              <a:solidFill>
                <a:srgbClr val="000000"/>
              </a:solidFill>
              <a:ln w="9525">
                <a:noFill/>
                <a:miter lim="800000"/>
                <a:headEnd/>
                <a:tailEnd/>
              </a:ln>
            </p:spPr>
            <p:txBody>
              <a:bodyPr/>
              <a:lstStyle/>
              <a:p>
                <a:endParaRPr lang="en-US" dirty="0"/>
              </a:p>
            </p:txBody>
          </p:sp>
          <p:sp>
            <p:nvSpPr>
              <p:cNvPr id="228" name="Rectangle 1434"/>
              <p:cNvSpPr>
                <a:spLocks noChangeAspect="1" noChangeArrowheads="1"/>
              </p:cNvSpPr>
              <p:nvPr/>
            </p:nvSpPr>
            <p:spPr bwMode="auto">
              <a:xfrm>
                <a:off x="-568" y="3394"/>
                <a:ext cx="42" cy="43"/>
              </a:xfrm>
              <a:prstGeom prst="rect">
                <a:avLst/>
              </a:prstGeom>
              <a:solidFill>
                <a:srgbClr val="000000"/>
              </a:solidFill>
              <a:ln w="9525">
                <a:noFill/>
                <a:miter lim="800000"/>
                <a:headEnd/>
                <a:tailEnd/>
              </a:ln>
            </p:spPr>
            <p:txBody>
              <a:bodyPr/>
              <a:lstStyle/>
              <a:p>
                <a:endParaRPr lang="en-US" dirty="0"/>
              </a:p>
            </p:txBody>
          </p:sp>
          <p:sp>
            <p:nvSpPr>
              <p:cNvPr id="229" name="Rectangle 1435"/>
              <p:cNvSpPr>
                <a:spLocks noChangeAspect="1" noChangeArrowheads="1"/>
              </p:cNvSpPr>
              <p:nvPr/>
            </p:nvSpPr>
            <p:spPr bwMode="auto">
              <a:xfrm>
                <a:off x="-504" y="3394"/>
                <a:ext cx="42" cy="43"/>
              </a:xfrm>
              <a:prstGeom prst="rect">
                <a:avLst/>
              </a:prstGeom>
              <a:solidFill>
                <a:srgbClr val="000000"/>
              </a:solidFill>
              <a:ln w="9525">
                <a:noFill/>
                <a:miter lim="800000"/>
                <a:headEnd/>
                <a:tailEnd/>
              </a:ln>
            </p:spPr>
            <p:txBody>
              <a:bodyPr/>
              <a:lstStyle/>
              <a:p>
                <a:endParaRPr lang="en-US" dirty="0"/>
              </a:p>
            </p:txBody>
          </p:sp>
          <p:sp>
            <p:nvSpPr>
              <p:cNvPr id="230" name="Rectangle 1436"/>
              <p:cNvSpPr>
                <a:spLocks noChangeAspect="1" noChangeArrowheads="1"/>
              </p:cNvSpPr>
              <p:nvPr/>
            </p:nvSpPr>
            <p:spPr bwMode="auto">
              <a:xfrm>
                <a:off x="-406" y="3301"/>
                <a:ext cx="5" cy="171"/>
              </a:xfrm>
              <a:prstGeom prst="rect">
                <a:avLst/>
              </a:prstGeom>
              <a:solidFill>
                <a:srgbClr val="000000"/>
              </a:solidFill>
              <a:ln w="9525">
                <a:noFill/>
                <a:miter lim="800000"/>
                <a:headEnd/>
                <a:tailEnd/>
              </a:ln>
            </p:spPr>
            <p:txBody>
              <a:bodyPr/>
              <a:lstStyle/>
              <a:p>
                <a:endParaRPr lang="en-US" dirty="0"/>
              </a:p>
            </p:txBody>
          </p:sp>
          <p:sp>
            <p:nvSpPr>
              <p:cNvPr id="231" name="Rectangle 1437"/>
              <p:cNvSpPr>
                <a:spLocks noChangeAspect="1" noChangeArrowheads="1"/>
              </p:cNvSpPr>
              <p:nvPr/>
            </p:nvSpPr>
            <p:spPr bwMode="auto">
              <a:xfrm>
                <a:off x="-1141" y="3366"/>
                <a:ext cx="287" cy="17"/>
              </a:xfrm>
              <a:prstGeom prst="rect">
                <a:avLst/>
              </a:prstGeom>
              <a:solidFill>
                <a:srgbClr val="000000"/>
              </a:solidFill>
              <a:ln w="9525">
                <a:noFill/>
                <a:miter lim="800000"/>
                <a:headEnd/>
                <a:tailEnd/>
              </a:ln>
            </p:spPr>
            <p:txBody>
              <a:bodyPr/>
              <a:lstStyle/>
              <a:p>
                <a:endParaRPr lang="en-US" dirty="0"/>
              </a:p>
            </p:txBody>
          </p:sp>
          <p:sp>
            <p:nvSpPr>
              <p:cNvPr id="232" name="Rectangle 1438"/>
              <p:cNvSpPr>
                <a:spLocks noChangeAspect="1" noChangeArrowheads="1"/>
              </p:cNvSpPr>
              <p:nvPr/>
            </p:nvSpPr>
            <p:spPr bwMode="auto">
              <a:xfrm>
                <a:off x="-1127" y="3376"/>
                <a:ext cx="19" cy="143"/>
              </a:xfrm>
              <a:prstGeom prst="rect">
                <a:avLst/>
              </a:prstGeom>
              <a:solidFill>
                <a:srgbClr val="000000"/>
              </a:solidFill>
              <a:ln w="9525">
                <a:noFill/>
                <a:miter lim="800000"/>
                <a:headEnd/>
                <a:tailEnd/>
              </a:ln>
            </p:spPr>
            <p:txBody>
              <a:bodyPr/>
              <a:lstStyle/>
              <a:p>
                <a:endParaRPr lang="en-US" dirty="0"/>
              </a:p>
            </p:txBody>
          </p:sp>
          <p:sp>
            <p:nvSpPr>
              <p:cNvPr id="233" name="Freeform 1439"/>
              <p:cNvSpPr>
                <a:spLocks noChangeAspect="1"/>
              </p:cNvSpPr>
              <p:nvPr/>
            </p:nvSpPr>
            <p:spPr bwMode="auto">
              <a:xfrm>
                <a:off x="-1212" y="3467"/>
                <a:ext cx="564" cy="19"/>
              </a:xfrm>
              <a:custGeom>
                <a:avLst/>
                <a:gdLst>
                  <a:gd name="T0" fmla="*/ 564 w 1127"/>
                  <a:gd name="T1" fmla="*/ 0 h 38"/>
                  <a:gd name="T2" fmla="*/ 0 w 1127"/>
                  <a:gd name="T3" fmla="*/ 0 h 38"/>
                  <a:gd name="T4" fmla="*/ 3 w 1127"/>
                  <a:gd name="T5" fmla="*/ 19 h 38"/>
                  <a:gd name="T6" fmla="*/ 564 w 1127"/>
                  <a:gd name="T7" fmla="*/ 0 h 38"/>
                  <a:gd name="T8" fmla="*/ 0 60000 65536"/>
                  <a:gd name="T9" fmla="*/ 0 60000 65536"/>
                  <a:gd name="T10" fmla="*/ 0 60000 65536"/>
                  <a:gd name="T11" fmla="*/ 0 60000 65536"/>
                  <a:gd name="T12" fmla="*/ 0 w 1127"/>
                  <a:gd name="T13" fmla="*/ 0 h 38"/>
                  <a:gd name="T14" fmla="*/ 1127 w 1127"/>
                  <a:gd name="T15" fmla="*/ 38 h 38"/>
                </a:gdLst>
                <a:ahLst/>
                <a:cxnLst>
                  <a:cxn ang="T8">
                    <a:pos x="T0" y="T1"/>
                  </a:cxn>
                  <a:cxn ang="T9">
                    <a:pos x="T2" y="T3"/>
                  </a:cxn>
                  <a:cxn ang="T10">
                    <a:pos x="T4" y="T5"/>
                  </a:cxn>
                  <a:cxn ang="T11">
                    <a:pos x="T6" y="T7"/>
                  </a:cxn>
                </a:cxnLst>
                <a:rect l="T12" t="T13" r="T14" b="T15"/>
                <a:pathLst>
                  <a:path w="1127" h="38">
                    <a:moveTo>
                      <a:pt x="1127" y="0"/>
                    </a:moveTo>
                    <a:lnTo>
                      <a:pt x="0" y="0"/>
                    </a:lnTo>
                    <a:lnTo>
                      <a:pt x="6" y="38"/>
                    </a:lnTo>
                    <a:lnTo>
                      <a:pt x="1127" y="0"/>
                    </a:lnTo>
                    <a:close/>
                  </a:path>
                </a:pathLst>
              </a:custGeom>
              <a:solidFill>
                <a:srgbClr val="000000"/>
              </a:solidFill>
              <a:ln w="9525">
                <a:noFill/>
                <a:round/>
                <a:headEnd/>
                <a:tailEnd/>
              </a:ln>
            </p:spPr>
            <p:txBody>
              <a:bodyPr/>
              <a:lstStyle/>
              <a:p>
                <a:endParaRPr lang="en-US" dirty="0"/>
              </a:p>
            </p:txBody>
          </p:sp>
          <p:sp>
            <p:nvSpPr>
              <p:cNvPr id="234" name="Rectangle 1440"/>
              <p:cNvSpPr>
                <a:spLocks noChangeAspect="1" noChangeArrowheads="1"/>
              </p:cNvSpPr>
              <p:nvPr/>
            </p:nvSpPr>
            <p:spPr bwMode="auto">
              <a:xfrm>
                <a:off x="-409" y="3392"/>
                <a:ext cx="17" cy="109"/>
              </a:xfrm>
              <a:prstGeom prst="rect">
                <a:avLst/>
              </a:prstGeom>
              <a:solidFill>
                <a:srgbClr val="000000"/>
              </a:solidFill>
              <a:ln w="9525">
                <a:noFill/>
                <a:miter lim="800000"/>
                <a:headEnd/>
                <a:tailEnd/>
              </a:ln>
            </p:spPr>
            <p:txBody>
              <a:bodyPr/>
              <a:lstStyle/>
              <a:p>
                <a:endParaRPr lang="en-US" dirty="0"/>
              </a:p>
            </p:txBody>
          </p:sp>
          <p:sp>
            <p:nvSpPr>
              <p:cNvPr id="235" name="Freeform 1441"/>
              <p:cNvSpPr>
                <a:spLocks noChangeAspect="1"/>
              </p:cNvSpPr>
              <p:nvPr/>
            </p:nvSpPr>
            <p:spPr bwMode="auto">
              <a:xfrm>
                <a:off x="-1169" y="3515"/>
                <a:ext cx="620" cy="23"/>
              </a:xfrm>
              <a:custGeom>
                <a:avLst/>
                <a:gdLst>
                  <a:gd name="T0" fmla="*/ 620 w 1242"/>
                  <a:gd name="T1" fmla="*/ 7 h 47"/>
                  <a:gd name="T2" fmla="*/ 0 w 1242"/>
                  <a:gd name="T3" fmla="*/ 0 h 47"/>
                  <a:gd name="T4" fmla="*/ 3 w 1242"/>
                  <a:gd name="T5" fmla="*/ 23 h 47"/>
                  <a:gd name="T6" fmla="*/ 620 w 1242"/>
                  <a:gd name="T7" fmla="*/ 7 h 47"/>
                  <a:gd name="T8" fmla="*/ 0 60000 65536"/>
                  <a:gd name="T9" fmla="*/ 0 60000 65536"/>
                  <a:gd name="T10" fmla="*/ 0 60000 65536"/>
                  <a:gd name="T11" fmla="*/ 0 60000 65536"/>
                  <a:gd name="T12" fmla="*/ 0 w 1242"/>
                  <a:gd name="T13" fmla="*/ 0 h 47"/>
                  <a:gd name="T14" fmla="*/ 1242 w 1242"/>
                  <a:gd name="T15" fmla="*/ 47 h 47"/>
                </a:gdLst>
                <a:ahLst/>
                <a:cxnLst>
                  <a:cxn ang="T8">
                    <a:pos x="T0" y="T1"/>
                  </a:cxn>
                  <a:cxn ang="T9">
                    <a:pos x="T2" y="T3"/>
                  </a:cxn>
                  <a:cxn ang="T10">
                    <a:pos x="T4" y="T5"/>
                  </a:cxn>
                  <a:cxn ang="T11">
                    <a:pos x="T6" y="T7"/>
                  </a:cxn>
                </a:cxnLst>
                <a:rect l="T12" t="T13" r="T14" b="T15"/>
                <a:pathLst>
                  <a:path w="1242" h="47">
                    <a:moveTo>
                      <a:pt x="1242" y="14"/>
                    </a:moveTo>
                    <a:lnTo>
                      <a:pt x="0" y="0"/>
                    </a:lnTo>
                    <a:lnTo>
                      <a:pt x="6" y="47"/>
                    </a:lnTo>
                    <a:lnTo>
                      <a:pt x="1242" y="14"/>
                    </a:lnTo>
                    <a:close/>
                  </a:path>
                </a:pathLst>
              </a:custGeom>
              <a:solidFill>
                <a:srgbClr val="000000"/>
              </a:solidFill>
              <a:ln w="9525">
                <a:noFill/>
                <a:round/>
                <a:headEnd/>
                <a:tailEnd/>
              </a:ln>
            </p:spPr>
            <p:txBody>
              <a:bodyPr/>
              <a:lstStyle/>
              <a:p>
                <a:endParaRPr lang="en-US" dirty="0"/>
              </a:p>
            </p:txBody>
          </p:sp>
          <p:sp>
            <p:nvSpPr>
              <p:cNvPr id="236" name="Rectangle 1442"/>
              <p:cNvSpPr>
                <a:spLocks noChangeAspect="1" noChangeArrowheads="1"/>
              </p:cNvSpPr>
              <p:nvPr/>
            </p:nvSpPr>
            <p:spPr bwMode="auto">
              <a:xfrm>
                <a:off x="-920" y="3555"/>
                <a:ext cx="487" cy="17"/>
              </a:xfrm>
              <a:prstGeom prst="rect">
                <a:avLst/>
              </a:prstGeom>
              <a:solidFill>
                <a:srgbClr val="000000"/>
              </a:solidFill>
              <a:ln w="9525">
                <a:noFill/>
                <a:miter lim="800000"/>
                <a:headEnd/>
                <a:tailEnd/>
              </a:ln>
            </p:spPr>
            <p:txBody>
              <a:bodyPr/>
              <a:lstStyle/>
              <a:p>
                <a:endParaRPr lang="en-US" dirty="0"/>
              </a:p>
            </p:txBody>
          </p:sp>
          <p:sp>
            <p:nvSpPr>
              <p:cNvPr id="237" name="Rectangle 1443"/>
              <p:cNvSpPr>
                <a:spLocks noChangeAspect="1" noChangeArrowheads="1"/>
              </p:cNvSpPr>
              <p:nvPr/>
            </p:nvSpPr>
            <p:spPr bwMode="auto">
              <a:xfrm>
                <a:off x="-879" y="3379"/>
                <a:ext cx="11" cy="88"/>
              </a:xfrm>
              <a:prstGeom prst="rect">
                <a:avLst/>
              </a:prstGeom>
              <a:solidFill>
                <a:srgbClr val="000000"/>
              </a:solidFill>
              <a:ln w="9525">
                <a:noFill/>
                <a:miter lim="800000"/>
                <a:headEnd/>
                <a:tailEnd/>
              </a:ln>
            </p:spPr>
            <p:txBody>
              <a:bodyPr/>
              <a:lstStyle/>
              <a:p>
                <a:endParaRPr lang="en-US" dirty="0"/>
              </a:p>
            </p:txBody>
          </p:sp>
          <p:sp>
            <p:nvSpPr>
              <p:cNvPr id="238" name="Rectangle 1444"/>
              <p:cNvSpPr>
                <a:spLocks noChangeAspect="1" noChangeArrowheads="1"/>
              </p:cNvSpPr>
              <p:nvPr/>
            </p:nvSpPr>
            <p:spPr bwMode="auto">
              <a:xfrm>
                <a:off x="-368" y="3392"/>
                <a:ext cx="15" cy="90"/>
              </a:xfrm>
              <a:prstGeom prst="rect">
                <a:avLst/>
              </a:prstGeom>
              <a:solidFill>
                <a:srgbClr val="000000"/>
              </a:solidFill>
              <a:ln w="9525">
                <a:noFill/>
                <a:miter lim="800000"/>
                <a:headEnd/>
                <a:tailEnd/>
              </a:ln>
            </p:spPr>
            <p:txBody>
              <a:bodyPr/>
              <a:lstStyle/>
              <a:p>
                <a:endParaRPr lang="en-US" dirty="0"/>
              </a:p>
            </p:txBody>
          </p:sp>
          <p:sp>
            <p:nvSpPr>
              <p:cNvPr id="239" name="Rectangle 1445"/>
              <p:cNvSpPr>
                <a:spLocks noChangeAspect="1" noChangeArrowheads="1"/>
              </p:cNvSpPr>
              <p:nvPr/>
            </p:nvSpPr>
            <p:spPr bwMode="auto">
              <a:xfrm>
                <a:off x="-777" y="3270"/>
                <a:ext cx="277" cy="24"/>
              </a:xfrm>
              <a:prstGeom prst="rect">
                <a:avLst/>
              </a:prstGeom>
              <a:solidFill>
                <a:srgbClr val="000000"/>
              </a:solidFill>
              <a:ln w="9525">
                <a:noFill/>
                <a:miter lim="800000"/>
                <a:headEnd/>
                <a:tailEnd/>
              </a:ln>
            </p:spPr>
            <p:txBody>
              <a:bodyPr/>
              <a:lstStyle/>
              <a:p>
                <a:endParaRPr lang="en-US" dirty="0"/>
              </a:p>
            </p:txBody>
          </p:sp>
          <p:sp>
            <p:nvSpPr>
              <p:cNvPr id="240" name="Rectangle 1446"/>
              <p:cNvSpPr>
                <a:spLocks noChangeAspect="1" noChangeArrowheads="1"/>
              </p:cNvSpPr>
              <p:nvPr/>
            </p:nvSpPr>
            <p:spPr bwMode="auto">
              <a:xfrm>
                <a:off x="-1080" y="3411"/>
                <a:ext cx="19" cy="19"/>
              </a:xfrm>
              <a:prstGeom prst="rect">
                <a:avLst/>
              </a:prstGeom>
              <a:solidFill>
                <a:srgbClr val="000000"/>
              </a:solidFill>
              <a:ln w="9525">
                <a:noFill/>
                <a:miter lim="800000"/>
                <a:headEnd/>
                <a:tailEnd/>
              </a:ln>
            </p:spPr>
            <p:txBody>
              <a:bodyPr/>
              <a:lstStyle/>
              <a:p>
                <a:endParaRPr lang="en-US" dirty="0"/>
              </a:p>
            </p:txBody>
          </p:sp>
          <p:sp>
            <p:nvSpPr>
              <p:cNvPr id="241" name="Rectangle 1447"/>
              <p:cNvSpPr>
                <a:spLocks noChangeAspect="1" noChangeArrowheads="1"/>
              </p:cNvSpPr>
              <p:nvPr/>
            </p:nvSpPr>
            <p:spPr bwMode="auto">
              <a:xfrm>
                <a:off x="-1050" y="3411"/>
                <a:ext cx="19" cy="19"/>
              </a:xfrm>
              <a:prstGeom prst="rect">
                <a:avLst/>
              </a:prstGeom>
              <a:solidFill>
                <a:srgbClr val="000000"/>
              </a:solidFill>
              <a:ln w="9525">
                <a:noFill/>
                <a:miter lim="800000"/>
                <a:headEnd/>
                <a:tailEnd/>
              </a:ln>
            </p:spPr>
            <p:txBody>
              <a:bodyPr/>
              <a:lstStyle/>
              <a:p>
                <a:endParaRPr lang="en-US" dirty="0"/>
              </a:p>
            </p:txBody>
          </p:sp>
          <p:sp>
            <p:nvSpPr>
              <p:cNvPr id="242" name="Rectangle 1448"/>
              <p:cNvSpPr>
                <a:spLocks noChangeAspect="1" noChangeArrowheads="1"/>
              </p:cNvSpPr>
              <p:nvPr/>
            </p:nvSpPr>
            <p:spPr bwMode="auto">
              <a:xfrm>
                <a:off x="-1019" y="3411"/>
                <a:ext cx="19" cy="19"/>
              </a:xfrm>
              <a:prstGeom prst="rect">
                <a:avLst/>
              </a:prstGeom>
              <a:solidFill>
                <a:srgbClr val="000000"/>
              </a:solidFill>
              <a:ln w="9525">
                <a:noFill/>
                <a:miter lim="800000"/>
                <a:headEnd/>
                <a:tailEnd/>
              </a:ln>
            </p:spPr>
            <p:txBody>
              <a:bodyPr/>
              <a:lstStyle/>
              <a:p>
                <a:endParaRPr lang="en-US" dirty="0"/>
              </a:p>
            </p:txBody>
          </p:sp>
          <p:sp>
            <p:nvSpPr>
              <p:cNvPr id="243" name="Rectangle 1449"/>
              <p:cNvSpPr>
                <a:spLocks noChangeAspect="1" noChangeArrowheads="1"/>
              </p:cNvSpPr>
              <p:nvPr/>
            </p:nvSpPr>
            <p:spPr bwMode="auto">
              <a:xfrm>
                <a:off x="-989" y="3411"/>
                <a:ext cx="19" cy="19"/>
              </a:xfrm>
              <a:prstGeom prst="rect">
                <a:avLst/>
              </a:prstGeom>
              <a:solidFill>
                <a:srgbClr val="000000"/>
              </a:solidFill>
              <a:ln w="9525">
                <a:noFill/>
                <a:miter lim="800000"/>
                <a:headEnd/>
                <a:tailEnd/>
              </a:ln>
            </p:spPr>
            <p:txBody>
              <a:bodyPr/>
              <a:lstStyle/>
              <a:p>
                <a:endParaRPr lang="en-US" dirty="0"/>
              </a:p>
            </p:txBody>
          </p:sp>
          <p:sp>
            <p:nvSpPr>
              <p:cNvPr id="244" name="Rectangle 1450"/>
              <p:cNvSpPr>
                <a:spLocks noChangeAspect="1" noChangeArrowheads="1"/>
              </p:cNvSpPr>
              <p:nvPr/>
            </p:nvSpPr>
            <p:spPr bwMode="auto">
              <a:xfrm>
                <a:off x="-958" y="3411"/>
                <a:ext cx="19" cy="19"/>
              </a:xfrm>
              <a:prstGeom prst="rect">
                <a:avLst/>
              </a:prstGeom>
              <a:solidFill>
                <a:srgbClr val="000000"/>
              </a:solidFill>
              <a:ln w="9525">
                <a:noFill/>
                <a:miter lim="800000"/>
                <a:headEnd/>
                <a:tailEnd/>
              </a:ln>
            </p:spPr>
            <p:txBody>
              <a:bodyPr/>
              <a:lstStyle/>
              <a:p>
                <a:endParaRPr lang="en-US" dirty="0"/>
              </a:p>
            </p:txBody>
          </p:sp>
          <p:sp>
            <p:nvSpPr>
              <p:cNvPr id="245" name="Rectangle 1451"/>
              <p:cNvSpPr>
                <a:spLocks noChangeAspect="1" noChangeArrowheads="1"/>
              </p:cNvSpPr>
              <p:nvPr/>
            </p:nvSpPr>
            <p:spPr bwMode="auto">
              <a:xfrm>
                <a:off x="-927" y="3411"/>
                <a:ext cx="18" cy="19"/>
              </a:xfrm>
              <a:prstGeom prst="rect">
                <a:avLst/>
              </a:prstGeom>
              <a:solidFill>
                <a:srgbClr val="000000"/>
              </a:solidFill>
              <a:ln w="9525">
                <a:noFill/>
                <a:miter lim="800000"/>
                <a:headEnd/>
                <a:tailEnd/>
              </a:ln>
            </p:spPr>
            <p:txBody>
              <a:bodyPr/>
              <a:lstStyle/>
              <a:p>
                <a:endParaRPr lang="en-US" dirty="0"/>
              </a:p>
            </p:txBody>
          </p:sp>
          <p:sp>
            <p:nvSpPr>
              <p:cNvPr id="246" name="Rectangle 1452"/>
              <p:cNvSpPr>
                <a:spLocks noChangeAspect="1" noChangeArrowheads="1"/>
              </p:cNvSpPr>
              <p:nvPr/>
            </p:nvSpPr>
            <p:spPr bwMode="auto">
              <a:xfrm>
                <a:off x="-945" y="3487"/>
                <a:ext cx="24" cy="16"/>
              </a:xfrm>
              <a:prstGeom prst="rect">
                <a:avLst/>
              </a:prstGeom>
              <a:solidFill>
                <a:srgbClr val="000000"/>
              </a:solidFill>
              <a:ln w="9525">
                <a:noFill/>
                <a:miter lim="800000"/>
                <a:headEnd/>
                <a:tailEnd/>
              </a:ln>
            </p:spPr>
            <p:txBody>
              <a:bodyPr/>
              <a:lstStyle/>
              <a:p>
                <a:endParaRPr lang="en-US" dirty="0"/>
              </a:p>
            </p:txBody>
          </p:sp>
          <p:sp>
            <p:nvSpPr>
              <p:cNvPr id="247" name="Rectangle 1453"/>
              <p:cNvSpPr>
                <a:spLocks noChangeAspect="1" noChangeArrowheads="1"/>
              </p:cNvSpPr>
              <p:nvPr/>
            </p:nvSpPr>
            <p:spPr bwMode="auto">
              <a:xfrm>
                <a:off x="-905" y="3487"/>
                <a:ext cx="25" cy="16"/>
              </a:xfrm>
              <a:prstGeom prst="rect">
                <a:avLst/>
              </a:prstGeom>
              <a:solidFill>
                <a:srgbClr val="000000"/>
              </a:solidFill>
              <a:ln w="9525">
                <a:noFill/>
                <a:miter lim="800000"/>
                <a:headEnd/>
                <a:tailEnd/>
              </a:ln>
            </p:spPr>
            <p:txBody>
              <a:bodyPr/>
              <a:lstStyle/>
              <a:p>
                <a:endParaRPr lang="en-US" dirty="0"/>
              </a:p>
            </p:txBody>
          </p:sp>
          <p:sp>
            <p:nvSpPr>
              <p:cNvPr id="248" name="Rectangle 1454"/>
              <p:cNvSpPr>
                <a:spLocks noChangeAspect="1" noChangeArrowheads="1"/>
              </p:cNvSpPr>
              <p:nvPr/>
            </p:nvSpPr>
            <p:spPr bwMode="auto">
              <a:xfrm>
                <a:off x="-865" y="3487"/>
                <a:ext cx="25" cy="16"/>
              </a:xfrm>
              <a:prstGeom prst="rect">
                <a:avLst/>
              </a:prstGeom>
              <a:solidFill>
                <a:srgbClr val="000000"/>
              </a:solidFill>
              <a:ln w="9525">
                <a:noFill/>
                <a:miter lim="800000"/>
                <a:headEnd/>
                <a:tailEnd/>
              </a:ln>
            </p:spPr>
            <p:txBody>
              <a:bodyPr/>
              <a:lstStyle/>
              <a:p>
                <a:endParaRPr lang="en-US" dirty="0"/>
              </a:p>
            </p:txBody>
          </p:sp>
          <p:sp>
            <p:nvSpPr>
              <p:cNvPr id="249" name="Rectangle 1455"/>
              <p:cNvSpPr>
                <a:spLocks noChangeAspect="1" noChangeArrowheads="1"/>
              </p:cNvSpPr>
              <p:nvPr/>
            </p:nvSpPr>
            <p:spPr bwMode="auto">
              <a:xfrm>
                <a:off x="-747" y="3118"/>
                <a:ext cx="19" cy="157"/>
              </a:xfrm>
              <a:prstGeom prst="rect">
                <a:avLst/>
              </a:prstGeom>
              <a:solidFill>
                <a:srgbClr val="000000"/>
              </a:solidFill>
              <a:ln w="9525">
                <a:noFill/>
                <a:miter lim="800000"/>
                <a:headEnd/>
                <a:tailEnd/>
              </a:ln>
            </p:spPr>
            <p:txBody>
              <a:bodyPr/>
              <a:lstStyle/>
              <a:p>
                <a:endParaRPr lang="en-US" dirty="0"/>
              </a:p>
            </p:txBody>
          </p:sp>
          <p:sp>
            <p:nvSpPr>
              <p:cNvPr id="250" name="Freeform 1456"/>
              <p:cNvSpPr>
                <a:spLocks noChangeAspect="1"/>
              </p:cNvSpPr>
              <p:nvPr/>
            </p:nvSpPr>
            <p:spPr bwMode="auto">
              <a:xfrm>
                <a:off x="-678" y="3145"/>
                <a:ext cx="68" cy="11"/>
              </a:xfrm>
              <a:custGeom>
                <a:avLst/>
                <a:gdLst>
                  <a:gd name="T0" fmla="*/ 0 w 135"/>
                  <a:gd name="T1" fmla="*/ 0 h 23"/>
                  <a:gd name="T2" fmla="*/ 0 w 135"/>
                  <a:gd name="T3" fmla="*/ 11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10"/>
                    </a:lnTo>
                    <a:lnTo>
                      <a:pt x="0" y="0"/>
                    </a:lnTo>
                    <a:close/>
                  </a:path>
                </a:pathLst>
              </a:custGeom>
              <a:solidFill>
                <a:srgbClr val="000000"/>
              </a:solidFill>
              <a:ln w="9525">
                <a:noFill/>
                <a:round/>
                <a:headEnd/>
                <a:tailEnd/>
              </a:ln>
            </p:spPr>
            <p:txBody>
              <a:bodyPr/>
              <a:lstStyle/>
              <a:p>
                <a:endParaRPr lang="en-US" dirty="0"/>
              </a:p>
            </p:txBody>
          </p:sp>
          <p:sp>
            <p:nvSpPr>
              <p:cNvPr id="251" name="Freeform 1457"/>
              <p:cNvSpPr>
                <a:spLocks noChangeAspect="1"/>
              </p:cNvSpPr>
              <p:nvPr/>
            </p:nvSpPr>
            <p:spPr bwMode="auto">
              <a:xfrm>
                <a:off x="-678" y="3168"/>
                <a:ext cx="68" cy="12"/>
              </a:xfrm>
              <a:custGeom>
                <a:avLst/>
                <a:gdLst>
                  <a:gd name="T0" fmla="*/ 0 w 135"/>
                  <a:gd name="T1" fmla="*/ 0 h 23"/>
                  <a:gd name="T2" fmla="*/ 0 w 135"/>
                  <a:gd name="T3" fmla="*/ 12 h 23"/>
                  <a:gd name="T4" fmla="*/ 68 w 135"/>
                  <a:gd name="T5" fmla="*/ 5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252" name="Freeform 1458"/>
              <p:cNvSpPr>
                <a:spLocks noChangeAspect="1"/>
              </p:cNvSpPr>
              <p:nvPr/>
            </p:nvSpPr>
            <p:spPr bwMode="auto">
              <a:xfrm>
                <a:off x="-678" y="3192"/>
                <a:ext cx="68" cy="11"/>
              </a:xfrm>
              <a:custGeom>
                <a:avLst/>
                <a:gdLst>
                  <a:gd name="T0" fmla="*/ 0 w 135"/>
                  <a:gd name="T1" fmla="*/ 0 h 23"/>
                  <a:gd name="T2" fmla="*/ 0 w 135"/>
                  <a:gd name="T3" fmla="*/ 11 h 23"/>
                  <a:gd name="T4" fmla="*/ 68 w 135"/>
                  <a:gd name="T5" fmla="*/ 4 h 23"/>
                  <a:gd name="T6" fmla="*/ 0 w 135"/>
                  <a:gd name="T7" fmla="*/ 0 h 23"/>
                  <a:gd name="T8" fmla="*/ 0 60000 65536"/>
                  <a:gd name="T9" fmla="*/ 0 60000 65536"/>
                  <a:gd name="T10" fmla="*/ 0 60000 65536"/>
                  <a:gd name="T11" fmla="*/ 0 60000 65536"/>
                  <a:gd name="T12" fmla="*/ 0 w 135"/>
                  <a:gd name="T13" fmla="*/ 0 h 23"/>
                  <a:gd name="T14" fmla="*/ 135 w 135"/>
                  <a:gd name="T15" fmla="*/ 23 h 23"/>
                </a:gdLst>
                <a:ahLst/>
                <a:cxnLst>
                  <a:cxn ang="T8">
                    <a:pos x="T0" y="T1"/>
                  </a:cxn>
                  <a:cxn ang="T9">
                    <a:pos x="T2" y="T3"/>
                  </a:cxn>
                  <a:cxn ang="T10">
                    <a:pos x="T4" y="T5"/>
                  </a:cxn>
                  <a:cxn ang="T11">
                    <a:pos x="T6" y="T7"/>
                  </a:cxn>
                </a:cxnLst>
                <a:rect l="T12" t="T13" r="T14" b="T15"/>
                <a:pathLst>
                  <a:path w="135" h="23">
                    <a:moveTo>
                      <a:pt x="0" y="0"/>
                    </a:moveTo>
                    <a:lnTo>
                      <a:pt x="0" y="23"/>
                    </a:lnTo>
                    <a:lnTo>
                      <a:pt x="135" y="9"/>
                    </a:lnTo>
                    <a:lnTo>
                      <a:pt x="0" y="0"/>
                    </a:lnTo>
                    <a:close/>
                  </a:path>
                </a:pathLst>
              </a:custGeom>
              <a:solidFill>
                <a:srgbClr val="000000"/>
              </a:solidFill>
              <a:ln w="9525">
                <a:noFill/>
                <a:round/>
                <a:headEnd/>
                <a:tailEnd/>
              </a:ln>
            </p:spPr>
            <p:txBody>
              <a:bodyPr/>
              <a:lstStyle/>
              <a:p>
                <a:endParaRPr lang="en-US" dirty="0"/>
              </a:p>
            </p:txBody>
          </p:sp>
          <p:sp>
            <p:nvSpPr>
              <p:cNvPr id="253" name="Rectangle 1459"/>
              <p:cNvSpPr>
                <a:spLocks noChangeAspect="1" noChangeArrowheads="1"/>
              </p:cNvSpPr>
              <p:nvPr/>
            </p:nvSpPr>
            <p:spPr bwMode="auto">
              <a:xfrm>
                <a:off x="-655" y="3118"/>
                <a:ext cx="19" cy="157"/>
              </a:xfrm>
              <a:prstGeom prst="rect">
                <a:avLst/>
              </a:prstGeom>
              <a:solidFill>
                <a:srgbClr val="000000"/>
              </a:solidFill>
              <a:ln w="9525">
                <a:noFill/>
                <a:miter lim="800000"/>
                <a:headEnd/>
                <a:tailEnd/>
              </a:ln>
            </p:spPr>
            <p:txBody>
              <a:bodyPr/>
              <a:lstStyle/>
              <a:p>
                <a:endParaRPr lang="en-US" dirty="0"/>
              </a:p>
            </p:txBody>
          </p:sp>
          <p:sp>
            <p:nvSpPr>
              <p:cNvPr id="254" name="Freeform 1460"/>
              <p:cNvSpPr>
                <a:spLocks noChangeAspect="1"/>
              </p:cNvSpPr>
              <p:nvPr/>
            </p:nvSpPr>
            <p:spPr bwMode="auto">
              <a:xfrm>
                <a:off x="-587" y="3145"/>
                <a:ext cx="69" cy="11"/>
              </a:xfrm>
              <a:custGeom>
                <a:avLst/>
                <a:gdLst>
                  <a:gd name="T0" fmla="*/ 0 w 137"/>
                  <a:gd name="T1" fmla="*/ 0 h 23"/>
                  <a:gd name="T2" fmla="*/ 0 w 137"/>
                  <a:gd name="T3" fmla="*/ 11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10"/>
                    </a:lnTo>
                    <a:lnTo>
                      <a:pt x="0" y="0"/>
                    </a:lnTo>
                    <a:close/>
                  </a:path>
                </a:pathLst>
              </a:custGeom>
              <a:solidFill>
                <a:srgbClr val="000000"/>
              </a:solidFill>
              <a:ln w="9525">
                <a:noFill/>
                <a:round/>
                <a:headEnd/>
                <a:tailEnd/>
              </a:ln>
            </p:spPr>
            <p:txBody>
              <a:bodyPr/>
              <a:lstStyle/>
              <a:p>
                <a:endParaRPr lang="en-US" dirty="0"/>
              </a:p>
            </p:txBody>
          </p:sp>
          <p:sp>
            <p:nvSpPr>
              <p:cNvPr id="255" name="Freeform 1461"/>
              <p:cNvSpPr>
                <a:spLocks noChangeAspect="1"/>
              </p:cNvSpPr>
              <p:nvPr/>
            </p:nvSpPr>
            <p:spPr bwMode="auto">
              <a:xfrm>
                <a:off x="-587" y="3168"/>
                <a:ext cx="69" cy="12"/>
              </a:xfrm>
              <a:custGeom>
                <a:avLst/>
                <a:gdLst>
                  <a:gd name="T0" fmla="*/ 0 w 137"/>
                  <a:gd name="T1" fmla="*/ 0 h 23"/>
                  <a:gd name="T2" fmla="*/ 0 w 137"/>
                  <a:gd name="T3" fmla="*/ 12 h 23"/>
                  <a:gd name="T4" fmla="*/ 69 w 137"/>
                  <a:gd name="T5" fmla="*/ 5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56" name="Freeform 1462"/>
              <p:cNvSpPr>
                <a:spLocks noChangeAspect="1"/>
              </p:cNvSpPr>
              <p:nvPr/>
            </p:nvSpPr>
            <p:spPr bwMode="auto">
              <a:xfrm>
                <a:off x="-587" y="3192"/>
                <a:ext cx="69" cy="11"/>
              </a:xfrm>
              <a:custGeom>
                <a:avLst/>
                <a:gdLst>
                  <a:gd name="T0" fmla="*/ 0 w 137"/>
                  <a:gd name="T1" fmla="*/ 0 h 23"/>
                  <a:gd name="T2" fmla="*/ 0 w 137"/>
                  <a:gd name="T3" fmla="*/ 11 h 23"/>
                  <a:gd name="T4" fmla="*/ 69 w 137"/>
                  <a:gd name="T5" fmla="*/ 4 h 23"/>
                  <a:gd name="T6" fmla="*/ 0 w 137"/>
                  <a:gd name="T7" fmla="*/ 0 h 23"/>
                  <a:gd name="T8" fmla="*/ 0 60000 65536"/>
                  <a:gd name="T9" fmla="*/ 0 60000 65536"/>
                  <a:gd name="T10" fmla="*/ 0 60000 65536"/>
                  <a:gd name="T11" fmla="*/ 0 60000 65536"/>
                  <a:gd name="T12" fmla="*/ 0 w 137"/>
                  <a:gd name="T13" fmla="*/ 0 h 23"/>
                  <a:gd name="T14" fmla="*/ 137 w 137"/>
                  <a:gd name="T15" fmla="*/ 23 h 23"/>
                </a:gdLst>
                <a:ahLst/>
                <a:cxnLst>
                  <a:cxn ang="T8">
                    <a:pos x="T0" y="T1"/>
                  </a:cxn>
                  <a:cxn ang="T9">
                    <a:pos x="T2" y="T3"/>
                  </a:cxn>
                  <a:cxn ang="T10">
                    <a:pos x="T4" y="T5"/>
                  </a:cxn>
                  <a:cxn ang="T11">
                    <a:pos x="T6" y="T7"/>
                  </a:cxn>
                </a:cxnLst>
                <a:rect l="T12" t="T13" r="T14" b="T15"/>
                <a:pathLst>
                  <a:path w="137" h="23">
                    <a:moveTo>
                      <a:pt x="0" y="0"/>
                    </a:moveTo>
                    <a:lnTo>
                      <a:pt x="0" y="23"/>
                    </a:lnTo>
                    <a:lnTo>
                      <a:pt x="137" y="9"/>
                    </a:lnTo>
                    <a:lnTo>
                      <a:pt x="0" y="0"/>
                    </a:lnTo>
                    <a:close/>
                  </a:path>
                </a:pathLst>
              </a:custGeom>
              <a:solidFill>
                <a:srgbClr val="000000"/>
              </a:solidFill>
              <a:ln w="9525">
                <a:noFill/>
                <a:round/>
                <a:headEnd/>
                <a:tailEnd/>
              </a:ln>
            </p:spPr>
            <p:txBody>
              <a:bodyPr/>
              <a:lstStyle/>
              <a:p>
                <a:endParaRPr lang="en-US" dirty="0"/>
              </a:p>
            </p:txBody>
          </p:sp>
          <p:sp>
            <p:nvSpPr>
              <p:cNvPr id="257" name="Rectangle 1463"/>
              <p:cNvSpPr>
                <a:spLocks noChangeAspect="1" noChangeArrowheads="1"/>
              </p:cNvSpPr>
              <p:nvPr/>
            </p:nvSpPr>
            <p:spPr bwMode="auto">
              <a:xfrm>
                <a:off x="-563" y="3118"/>
                <a:ext cx="19" cy="157"/>
              </a:xfrm>
              <a:prstGeom prst="rect">
                <a:avLst/>
              </a:prstGeom>
              <a:solidFill>
                <a:srgbClr val="000000"/>
              </a:solidFill>
              <a:ln w="9525">
                <a:noFill/>
                <a:miter lim="800000"/>
                <a:headEnd/>
                <a:tailEnd/>
              </a:ln>
            </p:spPr>
            <p:txBody>
              <a:bodyPr/>
              <a:lstStyle/>
              <a:p>
                <a:endParaRPr lang="en-US" dirty="0"/>
              </a:p>
            </p:txBody>
          </p:sp>
          <p:sp>
            <p:nvSpPr>
              <p:cNvPr id="258" name="Rectangle 1464"/>
              <p:cNvSpPr>
                <a:spLocks noChangeAspect="1" noChangeArrowheads="1"/>
              </p:cNvSpPr>
              <p:nvPr/>
            </p:nvSpPr>
            <p:spPr bwMode="auto">
              <a:xfrm>
                <a:off x="-735" y="3484"/>
                <a:ext cx="359" cy="16"/>
              </a:xfrm>
              <a:prstGeom prst="rect">
                <a:avLst/>
              </a:prstGeom>
              <a:solidFill>
                <a:srgbClr val="000000"/>
              </a:solidFill>
              <a:ln w="9525">
                <a:noFill/>
                <a:miter lim="800000"/>
                <a:headEnd/>
                <a:tailEnd/>
              </a:ln>
            </p:spPr>
            <p:txBody>
              <a:bodyPr/>
              <a:lstStyle/>
              <a:p>
                <a:endParaRPr lang="en-US" dirty="0"/>
              </a:p>
            </p:txBody>
          </p:sp>
          <p:sp>
            <p:nvSpPr>
              <p:cNvPr id="259" name="Rectangle 1465"/>
              <p:cNvSpPr>
                <a:spLocks noChangeAspect="1" noChangeArrowheads="1"/>
              </p:cNvSpPr>
              <p:nvPr/>
            </p:nvSpPr>
            <p:spPr bwMode="auto">
              <a:xfrm>
                <a:off x="-444" y="3389"/>
                <a:ext cx="107" cy="13"/>
              </a:xfrm>
              <a:prstGeom prst="rect">
                <a:avLst/>
              </a:prstGeom>
              <a:solidFill>
                <a:srgbClr val="000000"/>
              </a:solidFill>
              <a:ln w="9525">
                <a:noFill/>
                <a:miter lim="800000"/>
                <a:headEnd/>
                <a:tailEnd/>
              </a:ln>
            </p:spPr>
            <p:txBody>
              <a:bodyPr/>
              <a:lstStyle/>
              <a:p>
                <a:endParaRPr lang="en-US" dirty="0"/>
              </a:p>
            </p:txBody>
          </p:sp>
          <p:sp>
            <p:nvSpPr>
              <p:cNvPr id="260" name="Freeform 1466"/>
              <p:cNvSpPr>
                <a:spLocks noChangeAspect="1"/>
              </p:cNvSpPr>
              <p:nvPr/>
            </p:nvSpPr>
            <p:spPr bwMode="auto">
              <a:xfrm>
                <a:off x="-1050" y="2925"/>
                <a:ext cx="553" cy="73"/>
              </a:xfrm>
              <a:custGeom>
                <a:avLst/>
                <a:gdLst>
                  <a:gd name="T0" fmla="*/ 17 w 1107"/>
                  <a:gd name="T1" fmla="*/ 72 h 147"/>
                  <a:gd name="T2" fmla="*/ 15 w 1107"/>
                  <a:gd name="T3" fmla="*/ 70 h 147"/>
                  <a:gd name="T4" fmla="*/ 13 w 1107"/>
                  <a:gd name="T5" fmla="*/ 66 h 147"/>
                  <a:gd name="T6" fmla="*/ 13 w 1107"/>
                  <a:gd name="T7" fmla="*/ 60 h 147"/>
                  <a:gd name="T8" fmla="*/ 17 w 1107"/>
                  <a:gd name="T9" fmla="*/ 53 h 147"/>
                  <a:gd name="T10" fmla="*/ 25 w 1107"/>
                  <a:gd name="T11" fmla="*/ 47 h 147"/>
                  <a:gd name="T12" fmla="*/ 41 w 1107"/>
                  <a:gd name="T13" fmla="*/ 41 h 147"/>
                  <a:gd name="T14" fmla="*/ 66 w 1107"/>
                  <a:gd name="T15" fmla="*/ 35 h 147"/>
                  <a:gd name="T16" fmla="*/ 100 w 1107"/>
                  <a:gd name="T17" fmla="*/ 32 h 147"/>
                  <a:gd name="T18" fmla="*/ 139 w 1107"/>
                  <a:gd name="T19" fmla="*/ 32 h 147"/>
                  <a:gd name="T20" fmla="*/ 180 w 1107"/>
                  <a:gd name="T21" fmla="*/ 35 h 147"/>
                  <a:gd name="T22" fmla="*/ 223 w 1107"/>
                  <a:gd name="T23" fmla="*/ 41 h 147"/>
                  <a:gd name="T24" fmla="*/ 265 w 1107"/>
                  <a:gd name="T25" fmla="*/ 47 h 147"/>
                  <a:gd name="T26" fmla="*/ 306 w 1107"/>
                  <a:gd name="T27" fmla="*/ 52 h 147"/>
                  <a:gd name="T28" fmla="*/ 346 w 1107"/>
                  <a:gd name="T29" fmla="*/ 57 h 147"/>
                  <a:gd name="T30" fmla="*/ 381 w 1107"/>
                  <a:gd name="T31" fmla="*/ 58 h 147"/>
                  <a:gd name="T32" fmla="*/ 419 w 1107"/>
                  <a:gd name="T33" fmla="*/ 55 h 147"/>
                  <a:gd name="T34" fmla="*/ 457 w 1107"/>
                  <a:gd name="T35" fmla="*/ 49 h 147"/>
                  <a:gd name="T36" fmla="*/ 488 w 1107"/>
                  <a:gd name="T37" fmla="*/ 40 h 147"/>
                  <a:gd name="T38" fmla="*/ 512 w 1107"/>
                  <a:gd name="T39" fmla="*/ 30 h 147"/>
                  <a:gd name="T40" fmla="*/ 529 w 1107"/>
                  <a:gd name="T41" fmla="*/ 21 h 147"/>
                  <a:gd name="T42" fmla="*/ 542 w 1107"/>
                  <a:gd name="T43" fmla="*/ 11 h 147"/>
                  <a:gd name="T44" fmla="*/ 549 w 1107"/>
                  <a:gd name="T45" fmla="*/ 4 h 147"/>
                  <a:gd name="T46" fmla="*/ 553 w 1107"/>
                  <a:gd name="T47" fmla="*/ 0 h 147"/>
                  <a:gd name="T48" fmla="*/ 553 w 1107"/>
                  <a:gd name="T49" fmla="*/ 0 h 147"/>
                  <a:gd name="T50" fmla="*/ 551 w 1107"/>
                  <a:gd name="T51" fmla="*/ 3 h 147"/>
                  <a:gd name="T52" fmla="*/ 546 w 1107"/>
                  <a:gd name="T53" fmla="*/ 8 h 147"/>
                  <a:gd name="T54" fmla="*/ 536 w 1107"/>
                  <a:gd name="T55" fmla="*/ 15 h 147"/>
                  <a:gd name="T56" fmla="*/ 518 w 1107"/>
                  <a:gd name="T57" fmla="*/ 23 h 147"/>
                  <a:gd name="T58" fmla="*/ 492 w 1107"/>
                  <a:gd name="T59" fmla="*/ 30 h 147"/>
                  <a:gd name="T60" fmla="*/ 457 w 1107"/>
                  <a:gd name="T61" fmla="*/ 38 h 147"/>
                  <a:gd name="T62" fmla="*/ 409 w 1107"/>
                  <a:gd name="T63" fmla="*/ 44 h 147"/>
                  <a:gd name="T64" fmla="*/ 365 w 1107"/>
                  <a:gd name="T65" fmla="*/ 47 h 147"/>
                  <a:gd name="T66" fmla="*/ 329 w 1107"/>
                  <a:gd name="T67" fmla="*/ 45 h 147"/>
                  <a:gd name="T68" fmla="*/ 289 w 1107"/>
                  <a:gd name="T69" fmla="*/ 40 h 147"/>
                  <a:gd name="T70" fmla="*/ 247 w 1107"/>
                  <a:gd name="T71" fmla="*/ 34 h 147"/>
                  <a:gd name="T72" fmla="*/ 203 w 1107"/>
                  <a:gd name="T73" fmla="*/ 28 h 147"/>
                  <a:gd name="T74" fmla="*/ 159 w 1107"/>
                  <a:gd name="T75" fmla="*/ 23 h 147"/>
                  <a:gd name="T76" fmla="*/ 115 w 1107"/>
                  <a:gd name="T77" fmla="*/ 19 h 147"/>
                  <a:gd name="T78" fmla="*/ 73 w 1107"/>
                  <a:gd name="T79" fmla="*/ 20 h 147"/>
                  <a:gd name="T80" fmla="*/ 38 w 1107"/>
                  <a:gd name="T81" fmla="*/ 24 h 147"/>
                  <a:gd name="T82" fmla="*/ 16 w 1107"/>
                  <a:gd name="T83" fmla="*/ 30 h 147"/>
                  <a:gd name="T84" fmla="*/ 4 w 1107"/>
                  <a:gd name="T85" fmla="*/ 38 h 147"/>
                  <a:gd name="T86" fmla="*/ 0 w 1107"/>
                  <a:gd name="T87" fmla="*/ 47 h 147"/>
                  <a:gd name="T88" fmla="*/ 2 w 1107"/>
                  <a:gd name="T89" fmla="*/ 56 h 147"/>
                  <a:gd name="T90" fmla="*/ 7 w 1107"/>
                  <a:gd name="T91" fmla="*/ 63 h 147"/>
                  <a:gd name="T92" fmla="*/ 13 w 1107"/>
                  <a:gd name="T93" fmla="*/ 69 h 147"/>
                  <a:gd name="T94" fmla="*/ 17 w 1107"/>
                  <a:gd name="T95" fmla="*/ 72 h 1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7"/>
                  <a:gd name="T145" fmla="*/ 0 h 147"/>
                  <a:gd name="T146" fmla="*/ 1107 w 1107"/>
                  <a:gd name="T147" fmla="*/ 147 h 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7" h="147">
                    <a:moveTo>
                      <a:pt x="35" y="147"/>
                    </a:moveTo>
                    <a:lnTo>
                      <a:pt x="34" y="145"/>
                    </a:lnTo>
                    <a:lnTo>
                      <a:pt x="33" y="144"/>
                    </a:lnTo>
                    <a:lnTo>
                      <a:pt x="30" y="141"/>
                    </a:lnTo>
                    <a:lnTo>
                      <a:pt x="29" y="137"/>
                    </a:lnTo>
                    <a:lnTo>
                      <a:pt x="27" y="133"/>
                    </a:lnTo>
                    <a:lnTo>
                      <a:pt x="27" y="127"/>
                    </a:lnTo>
                    <a:lnTo>
                      <a:pt x="27" y="121"/>
                    </a:lnTo>
                    <a:lnTo>
                      <a:pt x="29" y="114"/>
                    </a:lnTo>
                    <a:lnTo>
                      <a:pt x="34" y="107"/>
                    </a:lnTo>
                    <a:lnTo>
                      <a:pt x="41" y="100"/>
                    </a:lnTo>
                    <a:lnTo>
                      <a:pt x="51" y="95"/>
                    </a:lnTo>
                    <a:lnTo>
                      <a:pt x="65" y="88"/>
                    </a:lnTo>
                    <a:lnTo>
                      <a:pt x="83" y="82"/>
                    </a:lnTo>
                    <a:lnTo>
                      <a:pt x="105" y="75"/>
                    </a:lnTo>
                    <a:lnTo>
                      <a:pt x="132" y="70"/>
                    </a:lnTo>
                    <a:lnTo>
                      <a:pt x="164" y="66"/>
                    </a:lnTo>
                    <a:lnTo>
                      <a:pt x="200" y="64"/>
                    </a:lnTo>
                    <a:lnTo>
                      <a:pt x="239" y="62"/>
                    </a:lnTo>
                    <a:lnTo>
                      <a:pt x="278" y="64"/>
                    </a:lnTo>
                    <a:lnTo>
                      <a:pt x="318" y="67"/>
                    </a:lnTo>
                    <a:lnTo>
                      <a:pt x="361" y="70"/>
                    </a:lnTo>
                    <a:lnTo>
                      <a:pt x="404" y="76"/>
                    </a:lnTo>
                    <a:lnTo>
                      <a:pt x="446" y="82"/>
                    </a:lnTo>
                    <a:lnTo>
                      <a:pt x="489" y="88"/>
                    </a:lnTo>
                    <a:lnTo>
                      <a:pt x="531" y="94"/>
                    </a:lnTo>
                    <a:lnTo>
                      <a:pt x="573" y="99"/>
                    </a:lnTo>
                    <a:lnTo>
                      <a:pt x="613" y="105"/>
                    </a:lnTo>
                    <a:lnTo>
                      <a:pt x="654" y="110"/>
                    </a:lnTo>
                    <a:lnTo>
                      <a:pt x="692" y="114"/>
                    </a:lnTo>
                    <a:lnTo>
                      <a:pt x="728" y="117"/>
                    </a:lnTo>
                    <a:lnTo>
                      <a:pt x="762" y="117"/>
                    </a:lnTo>
                    <a:lnTo>
                      <a:pt x="794" y="115"/>
                    </a:lnTo>
                    <a:lnTo>
                      <a:pt x="838" y="111"/>
                    </a:lnTo>
                    <a:lnTo>
                      <a:pt x="878" y="105"/>
                    </a:lnTo>
                    <a:lnTo>
                      <a:pt x="915" y="98"/>
                    </a:lnTo>
                    <a:lnTo>
                      <a:pt x="947" y="90"/>
                    </a:lnTo>
                    <a:lnTo>
                      <a:pt x="976" y="81"/>
                    </a:lnTo>
                    <a:lnTo>
                      <a:pt x="1001" y="70"/>
                    </a:lnTo>
                    <a:lnTo>
                      <a:pt x="1024" y="61"/>
                    </a:lnTo>
                    <a:lnTo>
                      <a:pt x="1043" y="51"/>
                    </a:lnTo>
                    <a:lnTo>
                      <a:pt x="1059" y="42"/>
                    </a:lnTo>
                    <a:lnTo>
                      <a:pt x="1073" y="31"/>
                    </a:lnTo>
                    <a:lnTo>
                      <a:pt x="1084" y="23"/>
                    </a:lnTo>
                    <a:lnTo>
                      <a:pt x="1094" y="15"/>
                    </a:lnTo>
                    <a:lnTo>
                      <a:pt x="1099" y="9"/>
                    </a:lnTo>
                    <a:lnTo>
                      <a:pt x="1104" y="5"/>
                    </a:lnTo>
                    <a:lnTo>
                      <a:pt x="1106" y="1"/>
                    </a:lnTo>
                    <a:lnTo>
                      <a:pt x="1107" y="0"/>
                    </a:lnTo>
                    <a:lnTo>
                      <a:pt x="1107" y="1"/>
                    </a:lnTo>
                    <a:lnTo>
                      <a:pt x="1106" y="4"/>
                    </a:lnTo>
                    <a:lnTo>
                      <a:pt x="1103" y="7"/>
                    </a:lnTo>
                    <a:lnTo>
                      <a:pt x="1099" y="12"/>
                    </a:lnTo>
                    <a:lnTo>
                      <a:pt x="1092" y="17"/>
                    </a:lnTo>
                    <a:lnTo>
                      <a:pt x="1083" y="24"/>
                    </a:lnTo>
                    <a:lnTo>
                      <a:pt x="1072" y="31"/>
                    </a:lnTo>
                    <a:lnTo>
                      <a:pt x="1055" y="38"/>
                    </a:lnTo>
                    <a:lnTo>
                      <a:pt x="1036" y="46"/>
                    </a:lnTo>
                    <a:lnTo>
                      <a:pt x="1013" y="54"/>
                    </a:lnTo>
                    <a:lnTo>
                      <a:pt x="985" y="61"/>
                    </a:lnTo>
                    <a:lnTo>
                      <a:pt x="952" y="69"/>
                    </a:lnTo>
                    <a:lnTo>
                      <a:pt x="914" y="76"/>
                    </a:lnTo>
                    <a:lnTo>
                      <a:pt x="870" y="82"/>
                    </a:lnTo>
                    <a:lnTo>
                      <a:pt x="819" y="88"/>
                    </a:lnTo>
                    <a:lnTo>
                      <a:pt x="763" y="92"/>
                    </a:lnTo>
                    <a:lnTo>
                      <a:pt x="731" y="94"/>
                    </a:lnTo>
                    <a:lnTo>
                      <a:pt x="696" y="92"/>
                    </a:lnTo>
                    <a:lnTo>
                      <a:pt x="658" y="90"/>
                    </a:lnTo>
                    <a:lnTo>
                      <a:pt x="620" y="85"/>
                    </a:lnTo>
                    <a:lnTo>
                      <a:pt x="579" y="81"/>
                    </a:lnTo>
                    <a:lnTo>
                      <a:pt x="537" y="75"/>
                    </a:lnTo>
                    <a:lnTo>
                      <a:pt x="495" y="69"/>
                    </a:lnTo>
                    <a:lnTo>
                      <a:pt x="451" y="62"/>
                    </a:lnTo>
                    <a:lnTo>
                      <a:pt x="407" y="57"/>
                    </a:lnTo>
                    <a:lnTo>
                      <a:pt x="362" y="51"/>
                    </a:lnTo>
                    <a:lnTo>
                      <a:pt x="318" y="46"/>
                    </a:lnTo>
                    <a:lnTo>
                      <a:pt x="275" y="43"/>
                    </a:lnTo>
                    <a:lnTo>
                      <a:pt x="231" y="39"/>
                    </a:lnTo>
                    <a:lnTo>
                      <a:pt x="188" y="39"/>
                    </a:lnTo>
                    <a:lnTo>
                      <a:pt x="147" y="41"/>
                    </a:lnTo>
                    <a:lnTo>
                      <a:pt x="108" y="44"/>
                    </a:lnTo>
                    <a:lnTo>
                      <a:pt x="76" y="49"/>
                    </a:lnTo>
                    <a:lnTo>
                      <a:pt x="51" y="54"/>
                    </a:lnTo>
                    <a:lnTo>
                      <a:pt x="32" y="61"/>
                    </a:lnTo>
                    <a:lnTo>
                      <a:pt x="18" y="69"/>
                    </a:lnTo>
                    <a:lnTo>
                      <a:pt x="8" y="77"/>
                    </a:lnTo>
                    <a:lnTo>
                      <a:pt x="3" y="87"/>
                    </a:lnTo>
                    <a:lnTo>
                      <a:pt x="0" y="95"/>
                    </a:lnTo>
                    <a:lnTo>
                      <a:pt x="2" y="104"/>
                    </a:lnTo>
                    <a:lnTo>
                      <a:pt x="4" y="112"/>
                    </a:lnTo>
                    <a:lnTo>
                      <a:pt x="8" y="120"/>
                    </a:lnTo>
                    <a:lnTo>
                      <a:pt x="14" y="127"/>
                    </a:lnTo>
                    <a:lnTo>
                      <a:pt x="20" y="134"/>
                    </a:lnTo>
                    <a:lnTo>
                      <a:pt x="26" y="138"/>
                    </a:lnTo>
                    <a:lnTo>
                      <a:pt x="30" y="143"/>
                    </a:lnTo>
                    <a:lnTo>
                      <a:pt x="34" y="145"/>
                    </a:lnTo>
                    <a:lnTo>
                      <a:pt x="35" y="147"/>
                    </a:lnTo>
                    <a:close/>
                  </a:path>
                </a:pathLst>
              </a:custGeom>
              <a:solidFill>
                <a:srgbClr val="000000"/>
              </a:solidFill>
              <a:ln w="9525">
                <a:noFill/>
                <a:round/>
                <a:headEnd/>
                <a:tailEnd/>
              </a:ln>
            </p:spPr>
            <p:txBody>
              <a:bodyPr/>
              <a:lstStyle/>
              <a:p>
                <a:endParaRPr lang="en-US" dirty="0"/>
              </a:p>
            </p:txBody>
          </p:sp>
          <p:sp>
            <p:nvSpPr>
              <p:cNvPr id="261" name="Freeform 1467"/>
              <p:cNvSpPr>
                <a:spLocks noChangeAspect="1"/>
              </p:cNvSpPr>
              <p:nvPr/>
            </p:nvSpPr>
            <p:spPr bwMode="auto">
              <a:xfrm>
                <a:off x="-1068" y="2835"/>
                <a:ext cx="427" cy="132"/>
              </a:xfrm>
              <a:custGeom>
                <a:avLst/>
                <a:gdLst>
                  <a:gd name="T0" fmla="*/ 348 w 854"/>
                  <a:gd name="T1" fmla="*/ 22 h 262"/>
                  <a:gd name="T2" fmla="*/ 321 w 854"/>
                  <a:gd name="T3" fmla="*/ 17 h 262"/>
                  <a:gd name="T4" fmla="*/ 298 w 854"/>
                  <a:gd name="T5" fmla="*/ 20 h 262"/>
                  <a:gd name="T6" fmla="*/ 278 w 854"/>
                  <a:gd name="T7" fmla="*/ 29 h 262"/>
                  <a:gd name="T8" fmla="*/ 263 w 854"/>
                  <a:gd name="T9" fmla="*/ 45 h 262"/>
                  <a:gd name="T10" fmla="*/ 257 w 854"/>
                  <a:gd name="T11" fmla="*/ 63 h 262"/>
                  <a:gd name="T12" fmla="*/ 255 w 854"/>
                  <a:gd name="T13" fmla="*/ 77 h 262"/>
                  <a:gd name="T14" fmla="*/ 235 w 854"/>
                  <a:gd name="T15" fmla="*/ 73 h 262"/>
                  <a:gd name="T16" fmla="*/ 217 w 854"/>
                  <a:gd name="T17" fmla="*/ 74 h 262"/>
                  <a:gd name="T18" fmla="*/ 202 w 854"/>
                  <a:gd name="T19" fmla="*/ 71 h 262"/>
                  <a:gd name="T20" fmla="*/ 185 w 854"/>
                  <a:gd name="T21" fmla="*/ 52 h 262"/>
                  <a:gd name="T22" fmla="*/ 164 w 854"/>
                  <a:gd name="T23" fmla="*/ 36 h 262"/>
                  <a:gd name="T24" fmla="*/ 139 w 854"/>
                  <a:gd name="T25" fmla="*/ 25 h 262"/>
                  <a:gd name="T26" fmla="*/ 113 w 854"/>
                  <a:gd name="T27" fmla="*/ 21 h 262"/>
                  <a:gd name="T28" fmla="*/ 91 w 854"/>
                  <a:gd name="T29" fmla="*/ 23 h 262"/>
                  <a:gd name="T30" fmla="*/ 71 w 854"/>
                  <a:gd name="T31" fmla="*/ 32 h 262"/>
                  <a:gd name="T32" fmla="*/ 56 w 854"/>
                  <a:gd name="T33" fmla="*/ 48 h 262"/>
                  <a:gd name="T34" fmla="*/ 50 w 854"/>
                  <a:gd name="T35" fmla="*/ 65 h 262"/>
                  <a:gd name="T36" fmla="*/ 48 w 854"/>
                  <a:gd name="T37" fmla="*/ 78 h 262"/>
                  <a:gd name="T38" fmla="*/ 27 w 854"/>
                  <a:gd name="T39" fmla="*/ 83 h 262"/>
                  <a:gd name="T40" fmla="*/ 13 w 854"/>
                  <a:gd name="T41" fmla="*/ 96 h 262"/>
                  <a:gd name="T42" fmla="*/ 5 w 854"/>
                  <a:gd name="T43" fmla="*/ 115 h 262"/>
                  <a:gd name="T44" fmla="*/ 5 w 854"/>
                  <a:gd name="T45" fmla="*/ 132 h 262"/>
                  <a:gd name="T46" fmla="*/ 0 w 854"/>
                  <a:gd name="T47" fmla="*/ 101 h 262"/>
                  <a:gd name="T48" fmla="*/ 8 w 854"/>
                  <a:gd name="T49" fmla="*/ 79 h 262"/>
                  <a:gd name="T50" fmla="*/ 23 w 854"/>
                  <a:gd name="T51" fmla="*/ 66 h 262"/>
                  <a:gd name="T52" fmla="*/ 43 w 854"/>
                  <a:gd name="T53" fmla="*/ 60 h 262"/>
                  <a:gd name="T54" fmla="*/ 45 w 854"/>
                  <a:gd name="T55" fmla="*/ 48 h 262"/>
                  <a:gd name="T56" fmla="*/ 51 w 854"/>
                  <a:gd name="T57" fmla="*/ 31 h 262"/>
                  <a:gd name="T58" fmla="*/ 66 w 854"/>
                  <a:gd name="T59" fmla="*/ 16 h 262"/>
                  <a:gd name="T60" fmla="*/ 85 w 854"/>
                  <a:gd name="T61" fmla="*/ 6 h 262"/>
                  <a:gd name="T62" fmla="*/ 108 w 854"/>
                  <a:gd name="T63" fmla="*/ 4 h 262"/>
                  <a:gd name="T64" fmla="*/ 134 w 854"/>
                  <a:gd name="T65" fmla="*/ 9 h 262"/>
                  <a:gd name="T66" fmla="*/ 160 w 854"/>
                  <a:gd name="T67" fmla="*/ 20 h 262"/>
                  <a:gd name="T68" fmla="*/ 180 w 854"/>
                  <a:gd name="T69" fmla="*/ 35 h 262"/>
                  <a:gd name="T70" fmla="*/ 197 w 854"/>
                  <a:gd name="T71" fmla="*/ 54 h 262"/>
                  <a:gd name="T72" fmla="*/ 212 w 854"/>
                  <a:gd name="T73" fmla="*/ 57 h 262"/>
                  <a:gd name="T74" fmla="*/ 230 w 854"/>
                  <a:gd name="T75" fmla="*/ 55 h 262"/>
                  <a:gd name="T76" fmla="*/ 250 w 854"/>
                  <a:gd name="T77" fmla="*/ 59 h 262"/>
                  <a:gd name="T78" fmla="*/ 251 w 854"/>
                  <a:gd name="T79" fmla="*/ 46 h 262"/>
                  <a:gd name="T80" fmla="*/ 259 w 854"/>
                  <a:gd name="T81" fmla="*/ 28 h 262"/>
                  <a:gd name="T82" fmla="*/ 273 w 854"/>
                  <a:gd name="T83" fmla="*/ 12 h 262"/>
                  <a:gd name="T84" fmla="*/ 293 w 854"/>
                  <a:gd name="T85" fmla="*/ 3 h 262"/>
                  <a:gd name="T86" fmla="*/ 317 w 854"/>
                  <a:gd name="T87" fmla="*/ 0 h 262"/>
                  <a:gd name="T88" fmla="*/ 343 w 854"/>
                  <a:gd name="T89" fmla="*/ 5 h 262"/>
                  <a:gd name="T90" fmla="*/ 373 w 854"/>
                  <a:gd name="T91" fmla="*/ 20 h 262"/>
                  <a:gd name="T92" fmla="*/ 406 w 854"/>
                  <a:gd name="T93" fmla="*/ 48 h 262"/>
                  <a:gd name="T94" fmla="*/ 425 w 854"/>
                  <a:gd name="T95" fmla="*/ 85 h 262"/>
                  <a:gd name="T96" fmla="*/ 418 w 854"/>
                  <a:gd name="T97" fmla="*/ 77 h 262"/>
                  <a:gd name="T98" fmla="*/ 395 w 854"/>
                  <a:gd name="T99" fmla="*/ 50 h 262"/>
                  <a:gd name="T100" fmla="*/ 366 w 854"/>
                  <a:gd name="T101" fmla="*/ 29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262"/>
                  <a:gd name="T155" fmla="*/ 854 w 854"/>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262">
                    <a:moveTo>
                      <a:pt x="731" y="58"/>
                    </a:moveTo>
                    <a:lnTo>
                      <a:pt x="713" y="50"/>
                    </a:lnTo>
                    <a:lnTo>
                      <a:pt x="695" y="43"/>
                    </a:lnTo>
                    <a:lnTo>
                      <a:pt x="677" y="39"/>
                    </a:lnTo>
                    <a:lnTo>
                      <a:pt x="660" y="35"/>
                    </a:lnTo>
                    <a:lnTo>
                      <a:pt x="642" y="34"/>
                    </a:lnTo>
                    <a:lnTo>
                      <a:pt x="626" y="34"/>
                    </a:lnTo>
                    <a:lnTo>
                      <a:pt x="610" y="35"/>
                    </a:lnTo>
                    <a:lnTo>
                      <a:pt x="595" y="39"/>
                    </a:lnTo>
                    <a:lnTo>
                      <a:pt x="581" y="43"/>
                    </a:lnTo>
                    <a:lnTo>
                      <a:pt x="568" y="50"/>
                    </a:lnTo>
                    <a:lnTo>
                      <a:pt x="556" y="57"/>
                    </a:lnTo>
                    <a:lnTo>
                      <a:pt x="545" y="66"/>
                    </a:lnTo>
                    <a:lnTo>
                      <a:pt x="535" y="78"/>
                    </a:lnTo>
                    <a:lnTo>
                      <a:pt x="526" y="89"/>
                    </a:lnTo>
                    <a:lnTo>
                      <a:pt x="519" y="102"/>
                    </a:lnTo>
                    <a:lnTo>
                      <a:pt x="515" y="117"/>
                    </a:lnTo>
                    <a:lnTo>
                      <a:pt x="513" y="125"/>
                    </a:lnTo>
                    <a:lnTo>
                      <a:pt x="511" y="134"/>
                    </a:lnTo>
                    <a:lnTo>
                      <a:pt x="510" y="142"/>
                    </a:lnTo>
                    <a:lnTo>
                      <a:pt x="510" y="152"/>
                    </a:lnTo>
                    <a:lnTo>
                      <a:pt x="496" y="148"/>
                    </a:lnTo>
                    <a:lnTo>
                      <a:pt x="483" y="146"/>
                    </a:lnTo>
                    <a:lnTo>
                      <a:pt x="471" y="144"/>
                    </a:lnTo>
                    <a:lnTo>
                      <a:pt x="458" y="144"/>
                    </a:lnTo>
                    <a:lnTo>
                      <a:pt x="445" y="145"/>
                    </a:lnTo>
                    <a:lnTo>
                      <a:pt x="434" y="147"/>
                    </a:lnTo>
                    <a:lnTo>
                      <a:pt x="424" y="151"/>
                    </a:lnTo>
                    <a:lnTo>
                      <a:pt x="413" y="155"/>
                    </a:lnTo>
                    <a:lnTo>
                      <a:pt x="404" y="141"/>
                    </a:lnTo>
                    <a:lnTo>
                      <a:pt x="394" y="129"/>
                    </a:lnTo>
                    <a:lnTo>
                      <a:pt x="382" y="116"/>
                    </a:lnTo>
                    <a:lnTo>
                      <a:pt x="369" y="103"/>
                    </a:lnTo>
                    <a:lnTo>
                      <a:pt x="357" y="92"/>
                    </a:lnTo>
                    <a:lnTo>
                      <a:pt x="342" y="81"/>
                    </a:lnTo>
                    <a:lnTo>
                      <a:pt x="328" y="72"/>
                    </a:lnTo>
                    <a:lnTo>
                      <a:pt x="312" y="64"/>
                    </a:lnTo>
                    <a:lnTo>
                      <a:pt x="295" y="56"/>
                    </a:lnTo>
                    <a:lnTo>
                      <a:pt x="277" y="50"/>
                    </a:lnTo>
                    <a:lnTo>
                      <a:pt x="260" y="46"/>
                    </a:lnTo>
                    <a:lnTo>
                      <a:pt x="243" y="42"/>
                    </a:lnTo>
                    <a:lnTo>
                      <a:pt x="227" y="41"/>
                    </a:lnTo>
                    <a:lnTo>
                      <a:pt x="211" y="41"/>
                    </a:lnTo>
                    <a:lnTo>
                      <a:pt x="194" y="42"/>
                    </a:lnTo>
                    <a:lnTo>
                      <a:pt x="181" y="46"/>
                    </a:lnTo>
                    <a:lnTo>
                      <a:pt x="167" y="50"/>
                    </a:lnTo>
                    <a:lnTo>
                      <a:pt x="153" y="56"/>
                    </a:lnTo>
                    <a:lnTo>
                      <a:pt x="141" y="64"/>
                    </a:lnTo>
                    <a:lnTo>
                      <a:pt x="131" y="73"/>
                    </a:lnTo>
                    <a:lnTo>
                      <a:pt x="121" y="84"/>
                    </a:lnTo>
                    <a:lnTo>
                      <a:pt x="113" y="95"/>
                    </a:lnTo>
                    <a:lnTo>
                      <a:pt x="106" y="108"/>
                    </a:lnTo>
                    <a:lnTo>
                      <a:pt x="101" y="122"/>
                    </a:lnTo>
                    <a:lnTo>
                      <a:pt x="99" y="130"/>
                    </a:lnTo>
                    <a:lnTo>
                      <a:pt x="98" y="138"/>
                    </a:lnTo>
                    <a:lnTo>
                      <a:pt x="96" y="146"/>
                    </a:lnTo>
                    <a:lnTo>
                      <a:pt x="96" y="154"/>
                    </a:lnTo>
                    <a:lnTo>
                      <a:pt x="82" y="156"/>
                    </a:lnTo>
                    <a:lnTo>
                      <a:pt x="68" y="160"/>
                    </a:lnTo>
                    <a:lnTo>
                      <a:pt x="55" y="164"/>
                    </a:lnTo>
                    <a:lnTo>
                      <a:pt x="43" y="171"/>
                    </a:lnTo>
                    <a:lnTo>
                      <a:pt x="33" y="180"/>
                    </a:lnTo>
                    <a:lnTo>
                      <a:pt x="25" y="191"/>
                    </a:lnTo>
                    <a:lnTo>
                      <a:pt x="18" y="202"/>
                    </a:lnTo>
                    <a:lnTo>
                      <a:pt x="12" y="216"/>
                    </a:lnTo>
                    <a:lnTo>
                      <a:pt x="10" y="228"/>
                    </a:lnTo>
                    <a:lnTo>
                      <a:pt x="9" y="239"/>
                    </a:lnTo>
                    <a:lnTo>
                      <a:pt x="9" y="251"/>
                    </a:lnTo>
                    <a:lnTo>
                      <a:pt x="10" y="262"/>
                    </a:lnTo>
                    <a:lnTo>
                      <a:pt x="3" y="242"/>
                    </a:lnTo>
                    <a:lnTo>
                      <a:pt x="0" y="222"/>
                    </a:lnTo>
                    <a:lnTo>
                      <a:pt x="0" y="201"/>
                    </a:lnTo>
                    <a:lnTo>
                      <a:pt x="3" y="183"/>
                    </a:lnTo>
                    <a:lnTo>
                      <a:pt x="9" y="169"/>
                    </a:lnTo>
                    <a:lnTo>
                      <a:pt x="16" y="157"/>
                    </a:lnTo>
                    <a:lnTo>
                      <a:pt x="24" y="147"/>
                    </a:lnTo>
                    <a:lnTo>
                      <a:pt x="34" y="138"/>
                    </a:lnTo>
                    <a:lnTo>
                      <a:pt x="45" y="131"/>
                    </a:lnTo>
                    <a:lnTo>
                      <a:pt x="57" y="125"/>
                    </a:lnTo>
                    <a:lnTo>
                      <a:pt x="71" y="122"/>
                    </a:lnTo>
                    <a:lnTo>
                      <a:pt x="86" y="119"/>
                    </a:lnTo>
                    <a:lnTo>
                      <a:pt x="87" y="111"/>
                    </a:lnTo>
                    <a:lnTo>
                      <a:pt x="88" y="103"/>
                    </a:lnTo>
                    <a:lnTo>
                      <a:pt x="90" y="96"/>
                    </a:lnTo>
                    <a:lnTo>
                      <a:pt x="91" y="88"/>
                    </a:lnTo>
                    <a:lnTo>
                      <a:pt x="95" y="74"/>
                    </a:lnTo>
                    <a:lnTo>
                      <a:pt x="102" y="61"/>
                    </a:lnTo>
                    <a:lnTo>
                      <a:pt x="110" y="49"/>
                    </a:lnTo>
                    <a:lnTo>
                      <a:pt x="121" y="39"/>
                    </a:lnTo>
                    <a:lnTo>
                      <a:pt x="131" y="31"/>
                    </a:lnTo>
                    <a:lnTo>
                      <a:pt x="144" y="23"/>
                    </a:lnTo>
                    <a:lnTo>
                      <a:pt x="156" y="17"/>
                    </a:lnTo>
                    <a:lnTo>
                      <a:pt x="170" y="12"/>
                    </a:lnTo>
                    <a:lnTo>
                      <a:pt x="185" y="9"/>
                    </a:lnTo>
                    <a:lnTo>
                      <a:pt x="200" y="8"/>
                    </a:lnTo>
                    <a:lnTo>
                      <a:pt x="216" y="8"/>
                    </a:lnTo>
                    <a:lnTo>
                      <a:pt x="234" y="9"/>
                    </a:lnTo>
                    <a:lnTo>
                      <a:pt x="251" y="11"/>
                    </a:lnTo>
                    <a:lnTo>
                      <a:pt x="268" y="17"/>
                    </a:lnTo>
                    <a:lnTo>
                      <a:pt x="285" y="23"/>
                    </a:lnTo>
                    <a:lnTo>
                      <a:pt x="303" y="31"/>
                    </a:lnTo>
                    <a:lnTo>
                      <a:pt x="319" y="39"/>
                    </a:lnTo>
                    <a:lnTo>
                      <a:pt x="333" y="48"/>
                    </a:lnTo>
                    <a:lnTo>
                      <a:pt x="348" y="58"/>
                    </a:lnTo>
                    <a:lnTo>
                      <a:pt x="360" y="70"/>
                    </a:lnTo>
                    <a:lnTo>
                      <a:pt x="372" y="83"/>
                    </a:lnTo>
                    <a:lnTo>
                      <a:pt x="383" y="95"/>
                    </a:lnTo>
                    <a:lnTo>
                      <a:pt x="394" y="108"/>
                    </a:lnTo>
                    <a:lnTo>
                      <a:pt x="403" y="122"/>
                    </a:lnTo>
                    <a:lnTo>
                      <a:pt x="413" y="117"/>
                    </a:lnTo>
                    <a:lnTo>
                      <a:pt x="424" y="114"/>
                    </a:lnTo>
                    <a:lnTo>
                      <a:pt x="436" y="111"/>
                    </a:lnTo>
                    <a:lnTo>
                      <a:pt x="448" y="110"/>
                    </a:lnTo>
                    <a:lnTo>
                      <a:pt x="460" y="110"/>
                    </a:lnTo>
                    <a:lnTo>
                      <a:pt x="473" y="111"/>
                    </a:lnTo>
                    <a:lnTo>
                      <a:pt x="487" y="114"/>
                    </a:lnTo>
                    <a:lnTo>
                      <a:pt x="501" y="118"/>
                    </a:lnTo>
                    <a:lnTo>
                      <a:pt x="501" y="109"/>
                    </a:lnTo>
                    <a:lnTo>
                      <a:pt x="502" y="101"/>
                    </a:lnTo>
                    <a:lnTo>
                      <a:pt x="503" y="92"/>
                    </a:lnTo>
                    <a:lnTo>
                      <a:pt x="505" y="84"/>
                    </a:lnTo>
                    <a:lnTo>
                      <a:pt x="510" y="69"/>
                    </a:lnTo>
                    <a:lnTo>
                      <a:pt x="517" y="56"/>
                    </a:lnTo>
                    <a:lnTo>
                      <a:pt x="525" y="43"/>
                    </a:lnTo>
                    <a:lnTo>
                      <a:pt x="535" y="33"/>
                    </a:lnTo>
                    <a:lnTo>
                      <a:pt x="546" y="24"/>
                    </a:lnTo>
                    <a:lnTo>
                      <a:pt x="558" y="16"/>
                    </a:lnTo>
                    <a:lnTo>
                      <a:pt x="571" y="10"/>
                    </a:lnTo>
                    <a:lnTo>
                      <a:pt x="586" y="5"/>
                    </a:lnTo>
                    <a:lnTo>
                      <a:pt x="601" y="2"/>
                    </a:lnTo>
                    <a:lnTo>
                      <a:pt x="616" y="0"/>
                    </a:lnTo>
                    <a:lnTo>
                      <a:pt x="633" y="0"/>
                    </a:lnTo>
                    <a:lnTo>
                      <a:pt x="649" y="1"/>
                    </a:lnTo>
                    <a:lnTo>
                      <a:pt x="668" y="4"/>
                    </a:lnTo>
                    <a:lnTo>
                      <a:pt x="685" y="9"/>
                    </a:lnTo>
                    <a:lnTo>
                      <a:pt x="702" y="16"/>
                    </a:lnTo>
                    <a:lnTo>
                      <a:pt x="721" y="24"/>
                    </a:lnTo>
                    <a:lnTo>
                      <a:pt x="746" y="39"/>
                    </a:lnTo>
                    <a:lnTo>
                      <a:pt x="770" y="56"/>
                    </a:lnTo>
                    <a:lnTo>
                      <a:pt x="791" y="76"/>
                    </a:lnTo>
                    <a:lnTo>
                      <a:pt x="811" y="96"/>
                    </a:lnTo>
                    <a:lnTo>
                      <a:pt x="826" y="119"/>
                    </a:lnTo>
                    <a:lnTo>
                      <a:pt x="838" y="142"/>
                    </a:lnTo>
                    <a:lnTo>
                      <a:pt x="849" y="168"/>
                    </a:lnTo>
                    <a:lnTo>
                      <a:pt x="854" y="192"/>
                    </a:lnTo>
                    <a:lnTo>
                      <a:pt x="845" y="172"/>
                    </a:lnTo>
                    <a:lnTo>
                      <a:pt x="835" y="153"/>
                    </a:lnTo>
                    <a:lnTo>
                      <a:pt x="821" y="133"/>
                    </a:lnTo>
                    <a:lnTo>
                      <a:pt x="807" y="116"/>
                    </a:lnTo>
                    <a:lnTo>
                      <a:pt x="790" y="99"/>
                    </a:lnTo>
                    <a:lnTo>
                      <a:pt x="771" y="84"/>
                    </a:lnTo>
                    <a:lnTo>
                      <a:pt x="752" y="70"/>
                    </a:lnTo>
                    <a:lnTo>
                      <a:pt x="731" y="58"/>
                    </a:lnTo>
                    <a:close/>
                  </a:path>
                </a:pathLst>
              </a:custGeom>
              <a:solidFill>
                <a:srgbClr val="000000"/>
              </a:solidFill>
              <a:ln w="9525">
                <a:noFill/>
                <a:round/>
                <a:headEnd/>
                <a:tailEnd/>
              </a:ln>
            </p:spPr>
            <p:txBody>
              <a:bodyPr/>
              <a:lstStyle/>
              <a:p>
                <a:endParaRPr lang="en-US" dirty="0"/>
              </a:p>
            </p:txBody>
          </p:sp>
          <p:sp>
            <p:nvSpPr>
              <p:cNvPr id="262" name="Rectangle 1468"/>
              <p:cNvSpPr>
                <a:spLocks noChangeAspect="1" noChangeArrowheads="1"/>
              </p:cNvSpPr>
              <p:nvPr/>
            </p:nvSpPr>
            <p:spPr bwMode="auto">
              <a:xfrm>
                <a:off x="-1143" y="3352"/>
                <a:ext cx="190" cy="5"/>
              </a:xfrm>
              <a:prstGeom prst="rect">
                <a:avLst/>
              </a:prstGeom>
              <a:solidFill>
                <a:srgbClr val="000000"/>
              </a:solidFill>
              <a:ln w="9525">
                <a:noFill/>
                <a:miter lim="800000"/>
                <a:headEnd/>
                <a:tailEnd/>
              </a:ln>
            </p:spPr>
            <p:txBody>
              <a:bodyPr/>
              <a:lstStyle/>
              <a:p>
                <a:endParaRPr lang="en-US" dirty="0"/>
              </a:p>
            </p:txBody>
          </p:sp>
          <p:sp>
            <p:nvSpPr>
              <p:cNvPr id="263" name="Rectangle 1469"/>
              <p:cNvSpPr>
                <a:spLocks noChangeAspect="1" noChangeArrowheads="1"/>
              </p:cNvSpPr>
              <p:nvPr/>
            </p:nvSpPr>
            <p:spPr bwMode="auto">
              <a:xfrm>
                <a:off x="-568" y="3542"/>
                <a:ext cx="190" cy="5"/>
              </a:xfrm>
              <a:prstGeom prst="rect">
                <a:avLst/>
              </a:prstGeom>
              <a:solidFill>
                <a:srgbClr val="000000"/>
              </a:solidFill>
              <a:ln w="9525">
                <a:noFill/>
                <a:miter lim="800000"/>
                <a:headEnd/>
                <a:tailEnd/>
              </a:ln>
            </p:spPr>
            <p:txBody>
              <a:bodyPr/>
              <a:lstStyle/>
              <a:p>
                <a:endParaRPr lang="en-US" dirty="0"/>
              </a:p>
            </p:txBody>
          </p:sp>
          <p:sp>
            <p:nvSpPr>
              <p:cNvPr id="264" name="Rectangle 1470"/>
              <p:cNvSpPr>
                <a:spLocks noChangeAspect="1" noChangeArrowheads="1"/>
              </p:cNvSpPr>
              <p:nvPr/>
            </p:nvSpPr>
            <p:spPr bwMode="auto">
              <a:xfrm>
                <a:off x="-761" y="3280"/>
                <a:ext cx="40" cy="10"/>
              </a:xfrm>
              <a:prstGeom prst="rect">
                <a:avLst/>
              </a:prstGeom>
              <a:solidFill>
                <a:srgbClr val="FFFFFF"/>
              </a:solidFill>
              <a:ln w="9525">
                <a:noFill/>
                <a:miter lim="800000"/>
                <a:headEnd/>
                <a:tailEnd/>
              </a:ln>
            </p:spPr>
            <p:txBody>
              <a:bodyPr/>
              <a:lstStyle/>
              <a:p>
                <a:endParaRPr lang="en-US" dirty="0"/>
              </a:p>
            </p:txBody>
          </p:sp>
          <p:sp>
            <p:nvSpPr>
              <p:cNvPr id="265" name="Rectangle 1471"/>
              <p:cNvSpPr>
                <a:spLocks noChangeAspect="1" noChangeArrowheads="1"/>
              </p:cNvSpPr>
              <p:nvPr/>
            </p:nvSpPr>
            <p:spPr bwMode="auto">
              <a:xfrm>
                <a:off x="-701" y="3280"/>
                <a:ext cx="39" cy="10"/>
              </a:xfrm>
              <a:prstGeom prst="rect">
                <a:avLst/>
              </a:prstGeom>
              <a:solidFill>
                <a:srgbClr val="FFFFFF"/>
              </a:solidFill>
              <a:ln w="9525">
                <a:noFill/>
                <a:miter lim="800000"/>
                <a:headEnd/>
                <a:tailEnd/>
              </a:ln>
            </p:spPr>
            <p:txBody>
              <a:bodyPr/>
              <a:lstStyle/>
              <a:p>
                <a:endParaRPr lang="en-US" dirty="0"/>
              </a:p>
            </p:txBody>
          </p:sp>
          <p:sp>
            <p:nvSpPr>
              <p:cNvPr id="266" name="Rectangle 1472"/>
              <p:cNvSpPr>
                <a:spLocks noChangeAspect="1" noChangeArrowheads="1"/>
              </p:cNvSpPr>
              <p:nvPr/>
            </p:nvSpPr>
            <p:spPr bwMode="auto">
              <a:xfrm>
                <a:off x="-642" y="3280"/>
                <a:ext cx="40" cy="10"/>
              </a:xfrm>
              <a:prstGeom prst="rect">
                <a:avLst/>
              </a:prstGeom>
              <a:solidFill>
                <a:srgbClr val="FFFFFF"/>
              </a:solidFill>
              <a:ln w="9525">
                <a:noFill/>
                <a:miter lim="800000"/>
                <a:headEnd/>
                <a:tailEnd/>
              </a:ln>
            </p:spPr>
            <p:txBody>
              <a:bodyPr/>
              <a:lstStyle/>
              <a:p>
                <a:endParaRPr lang="en-US" dirty="0"/>
              </a:p>
            </p:txBody>
          </p:sp>
          <p:sp>
            <p:nvSpPr>
              <p:cNvPr id="267" name="Rectangle 1473"/>
              <p:cNvSpPr>
                <a:spLocks noChangeAspect="1" noChangeArrowheads="1"/>
              </p:cNvSpPr>
              <p:nvPr/>
            </p:nvSpPr>
            <p:spPr bwMode="auto">
              <a:xfrm>
                <a:off x="-583" y="3280"/>
                <a:ext cx="40" cy="10"/>
              </a:xfrm>
              <a:prstGeom prst="rect">
                <a:avLst/>
              </a:prstGeom>
              <a:solidFill>
                <a:srgbClr val="FFFFFF"/>
              </a:solidFill>
              <a:ln w="9525">
                <a:noFill/>
                <a:miter lim="800000"/>
                <a:headEnd/>
                <a:tailEnd/>
              </a:ln>
            </p:spPr>
            <p:txBody>
              <a:bodyPr/>
              <a:lstStyle/>
              <a:p>
                <a:endParaRPr lang="en-US" dirty="0"/>
              </a:p>
            </p:txBody>
          </p:sp>
          <p:sp>
            <p:nvSpPr>
              <p:cNvPr id="268" name="Rectangle 1474"/>
              <p:cNvSpPr>
                <a:spLocks noChangeAspect="1" noChangeArrowheads="1"/>
              </p:cNvSpPr>
              <p:nvPr/>
            </p:nvSpPr>
            <p:spPr bwMode="auto">
              <a:xfrm>
                <a:off x="-436" y="3312"/>
                <a:ext cx="30" cy="67"/>
              </a:xfrm>
              <a:prstGeom prst="rect">
                <a:avLst/>
              </a:prstGeom>
              <a:solidFill>
                <a:srgbClr val="D8D8D8"/>
              </a:solidFill>
              <a:ln w="9525">
                <a:noFill/>
                <a:miter lim="800000"/>
                <a:headEnd/>
                <a:tailEnd/>
              </a:ln>
            </p:spPr>
            <p:txBody>
              <a:bodyPr/>
              <a:lstStyle/>
              <a:p>
                <a:endParaRPr lang="en-US" dirty="0"/>
              </a:p>
            </p:txBody>
          </p:sp>
        </p:grpSp>
        <p:sp>
          <p:nvSpPr>
            <p:cNvPr id="166" name="TextBox 165"/>
            <p:cNvSpPr txBox="1"/>
            <p:nvPr/>
          </p:nvSpPr>
          <p:spPr>
            <a:xfrm>
              <a:off x="1008948" y="4171424"/>
              <a:ext cx="1081089" cy="307777"/>
            </a:xfrm>
            <a:prstGeom prst="rect">
              <a:avLst/>
            </a:prstGeom>
            <a:noFill/>
          </p:spPr>
          <p:txBody>
            <a:bodyPr wrap="square" rtlCol="0">
              <a:spAutoFit/>
            </a:bodyPr>
            <a:lstStyle/>
            <a:p>
              <a:pPr algn="ctr"/>
              <a:endParaRPr lang="en-US" sz="1400" b="1" dirty="0">
                <a:latin typeface="Verdana" pitchFamily="34" charset="0"/>
                <a:ea typeface="Verdana" pitchFamily="34" charset="0"/>
                <a:cs typeface="Verdana" pitchFamily="34" charset="0"/>
              </a:endParaRPr>
            </a:p>
          </p:txBody>
        </p:sp>
        <p:pic>
          <p:nvPicPr>
            <p:cNvPr id="167" name="Picture 169" descr="j0437705"/>
            <p:cNvPicPr>
              <a:picLocks noChangeAspect="1" noChangeArrowheads="1"/>
            </p:cNvPicPr>
            <p:nvPr/>
          </p:nvPicPr>
          <p:blipFill>
            <a:blip r:embed="rId2" cstate="print"/>
            <a:srcRect/>
            <a:stretch>
              <a:fillRect/>
            </a:stretch>
          </p:blipFill>
          <p:spPr bwMode="auto">
            <a:xfrm>
              <a:off x="6797675" y="5373687"/>
              <a:ext cx="136525" cy="188913"/>
            </a:xfrm>
            <a:prstGeom prst="rect">
              <a:avLst/>
            </a:prstGeom>
            <a:noFill/>
            <a:ln w="9525">
              <a:noFill/>
              <a:miter lim="800000"/>
              <a:headEnd/>
              <a:tailEnd/>
            </a:ln>
          </p:spPr>
        </p:pic>
        <p:sp>
          <p:nvSpPr>
            <p:cNvPr id="168" name="Text Box 207"/>
            <p:cNvSpPr txBox="1">
              <a:spLocks noChangeAspect="1" noChangeArrowheads="1"/>
            </p:cNvSpPr>
            <p:nvPr/>
          </p:nvSpPr>
          <p:spPr bwMode="auto">
            <a:xfrm>
              <a:off x="6594224" y="5259620"/>
              <a:ext cx="492378" cy="89371"/>
            </a:xfrm>
            <a:prstGeom prst="rect">
              <a:avLst/>
            </a:prstGeom>
            <a:noFill/>
            <a:ln w="9525">
              <a:noFill/>
              <a:miter lim="800000"/>
              <a:headEnd/>
              <a:tailEnd/>
            </a:ln>
          </p:spPr>
          <p:txBody>
            <a:bodyPr wrap="square" lIns="0" tIns="0" rIns="0" bIns="12307">
              <a:spAutoFit/>
            </a:bodyPr>
            <a:lstStyle/>
            <a:p>
              <a:pPr algn="ctr" defTabSz="615950" eaLnBrk="0" hangingPunct="0">
                <a:spcBef>
                  <a:spcPct val="2000"/>
                </a:spcBef>
              </a:pPr>
              <a:r>
                <a:rPr lang="en-US" sz="500" dirty="0" smtClean="0"/>
                <a:t>Ocotillo</a:t>
              </a:r>
              <a:endParaRPr lang="en-US" sz="500" dirty="0"/>
            </a:p>
          </p:txBody>
        </p:sp>
        <p:sp>
          <p:nvSpPr>
            <p:cNvPr id="169" name="Freeform 198"/>
            <p:cNvSpPr>
              <a:spLocks/>
            </p:cNvSpPr>
            <p:nvPr/>
          </p:nvSpPr>
          <p:spPr bwMode="auto">
            <a:xfrm>
              <a:off x="2971800" y="4572000"/>
              <a:ext cx="1314450" cy="660400"/>
            </a:xfrm>
            <a:custGeom>
              <a:avLst/>
              <a:gdLst>
                <a:gd name="T0" fmla="*/ 0 w 1317"/>
                <a:gd name="T1" fmla="*/ 57118 h 587"/>
                <a:gd name="T2" fmla="*/ 119044 w 1317"/>
                <a:gd name="T3" fmla="*/ 64257 h 587"/>
                <a:gd name="T4" fmla="*/ 160710 w 1317"/>
                <a:gd name="T5" fmla="*/ 7140 h 587"/>
                <a:gd name="T6" fmla="*/ 261898 w 1317"/>
                <a:gd name="T7" fmla="*/ 0 h 587"/>
                <a:gd name="T8" fmla="*/ 374990 w 1317"/>
                <a:gd name="T9" fmla="*/ 242750 h 587"/>
                <a:gd name="T10" fmla="*/ 630936 w 1317"/>
                <a:gd name="T11" fmla="*/ 285588 h 587"/>
                <a:gd name="T12" fmla="*/ 714267 w 1317"/>
                <a:gd name="T13" fmla="*/ 271308 h 587"/>
                <a:gd name="T14" fmla="*/ 803550 w 1317"/>
                <a:gd name="T15" fmla="*/ 257029 h 587"/>
                <a:gd name="T16" fmla="*/ 940451 w 1317"/>
                <a:gd name="T17" fmla="*/ 299867 h 587"/>
                <a:gd name="T18" fmla="*/ 1017830 w 1317"/>
                <a:gd name="T19" fmla="*/ 356985 h 587"/>
                <a:gd name="T20" fmla="*/ 976164 w 1317"/>
                <a:gd name="T21" fmla="*/ 485499 h 587"/>
                <a:gd name="T22" fmla="*/ 1287664 w 1317"/>
                <a:gd name="T23" fmla="*/ 491449 h 587"/>
                <a:gd name="T24" fmla="*/ 1306513 w 1317"/>
                <a:gd name="T25" fmla="*/ 698500 h 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7"/>
                <a:gd name="T40" fmla="*/ 0 h 587"/>
                <a:gd name="T41" fmla="*/ 1317 w 1317"/>
                <a:gd name="T42" fmla="*/ 587 h 5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7" h="587">
                  <a:moveTo>
                    <a:pt x="0" y="48"/>
                  </a:moveTo>
                  <a:lnTo>
                    <a:pt x="120" y="54"/>
                  </a:lnTo>
                  <a:lnTo>
                    <a:pt x="162" y="6"/>
                  </a:lnTo>
                  <a:lnTo>
                    <a:pt x="264" y="0"/>
                  </a:lnTo>
                  <a:lnTo>
                    <a:pt x="378" y="204"/>
                  </a:lnTo>
                  <a:lnTo>
                    <a:pt x="636" y="240"/>
                  </a:lnTo>
                  <a:lnTo>
                    <a:pt x="720" y="228"/>
                  </a:lnTo>
                  <a:lnTo>
                    <a:pt x="810" y="216"/>
                  </a:lnTo>
                  <a:lnTo>
                    <a:pt x="948" y="252"/>
                  </a:lnTo>
                  <a:lnTo>
                    <a:pt x="1026" y="300"/>
                  </a:lnTo>
                  <a:lnTo>
                    <a:pt x="984" y="408"/>
                  </a:lnTo>
                  <a:lnTo>
                    <a:pt x="1298" y="413"/>
                  </a:lnTo>
                  <a:lnTo>
                    <a:pt x="1317" y="587"/>
                  </a:lnTo>
                </a:path>
              </a:pathLst>
            </a:custGeom>
            <a:noFill/>
            <a:ln w="25400" cap="flat">
              <a:solidFill>
                <a:srgbClr val="008000"/>
              </a:solidFill>
              <a:prstDash val="solid"/>
              <a:round/>
              <a:headEnd type="none" w="med" len="med"/>
              <a:tailEnd type="none" w="med" len="med"/>
            </a:ln>
          </p:spPr>
          <p:txBody>
            <a:bodyPr/>
            <a:lstStyle/>
            <a:p>
              <a:endParaRPr lang="en-US" dirty="0"/>
            </a:p>
          </p:txBody>
        </p:sp>
        <p:sp>
          <p:nvSpPr>
            <p:cNvPr id="170" name="Rectangle 212" descr="Outlined diamond"/>
            <p:cNvSpPr>
              <a:spLocks noChangeAspect="1" noChangeArrowheads="1"/>
            </p:cNvSpPr>
            <p:nvPr/>
          </p:nvSpPr>
          <p:spPr bwMode="auto">
            <a:xfrm>
              <a:off x="4267200" y="5143500"/>
              <a:ext cx="136525" cy="165100"/>
            </a:xfrm>
            <a:prstGeom prst="rect">
              <a:avLst/>
            </a:prstGeom>
            <a:pattFill prst="openDmnd">
              <a:fgClr>
                <a:srgbClr val="FF0000"/>
              </a:fgClr>
              <a:bgClr>
                <a:schemeClr val="folHlink"/>
              </a:bgClr>
            </a:pattFill>
            <a:ln w="9525">
              <a:solidFill>
                <a:srgbClr val="969696"/>
              </a:solidFill>
              <a:prstDash val="sysDot"/>
              <a:miter lim="800000"/>
              <a:headEnd/>
              <a:tailEnd/>
            </a:ln>
          </p:spPr>
          <p:txBody>
            <a:bodyPr lIns="731492" tIns="18287" rIns="18287" bIns="18287">
              <a:spAutoFit/>
            </a:bodyPr>
            <a:lstStyle/>
            <a:p>
              <a:endParaRPr lang="en-US" dirty="0"/>
            </a:p>
          </p:txBody>
        </p:sp>
        <p:sp>
          <p:nvSpPr>
            <p:cNvPr id="171" name="Freeform 31"/>
            <p:cNvSpPr>
              <a:spLocks noChangeAspect="1"/>
            </p:cNvSpPr>
            <p:nvPr/>
          </p:nvSpPr>
          <p:spPr bwMode="auto">
            <a:xfrm>
              <a:off x="4338849" y="5292281"/>
              <a:ext cx="3182589" cy="986704"/>
            </a:xfrm>
            <a:custGeom>
              <a:avLst/>
              <a:gdLst>
                <a:gd name="T0" fmla="*/ 0 w 4628"/>
                <a:gd name="T1" fmla="*/ 246459 h 532"/>
                <a:gd name="T2" fmla="*/ 690682 w 4628"/>
                <a:gd name="T3" fmla="*/ 288131 h 532"/>
                <a:gd name="T4" fmla="*/ 711521 w 4628"/>
                <a:gd name="T5" fmla="*/ 485775 h 532"/>
                <a:gd name="T6" fmla="*/ 1170983 w 4628"/>
                <a:gd name="T7" fmla="*/ 500062 h 532"/>
                <a:gd name="T8" fmla="*/ 1282128 w 4628"/>
                <a:gd name="T9" fmla="*/ 633412 h 532"/>
                <a:gd name="T10" fmla="*/ 2491813 w 4628"/>
                <a:gd name="T11" fmla="*/ 567928 h 532"/>
                <a:gd name="T12" fmla="*/ 3002878 w 4628"/>
                <a:gd name="T13" fmla="*/ 425053 h 532"/>
                <a:gd name="T14" fmla="*/ 3335318 w 4628"/>
                <a:gd name="T15" fmla="*/ 451246 h 532"/>
                <a:gd name="T16" fmla="*/ 3540736 w 4628"/>
                <a:gd name="T17" fmla="*/ 0 h 532"/>
                <a:gd name="T18" fmla="*/ 3935695 w 4628"/>
                <a:gd name="T19" fmla="*/ 36909 h 532"/>
                <a:gd name="T20" fmla="*/ 4286991 w 4628"/>
                <a:gd name="T21" fmla="*/ 471487 h 532"/>
                <a:gd name="T22" fmla="*/ 4592637 w 4628"/>
                <a:gd name="T23" fmla="*/ 467915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8"/>
                <a:gd name="T37" fmla="*/ 0 h 532"/>
                <a:gd name="T38" fmla="*/ 4628 w 4628"/>
                <a:gd name="T39" fmla="*/ 532 h 532"/>
                <a:gd name="connsiteX0" fmla="*/ 0 w 9353"/>
                <a:gd name="connsiteY0" fmla="*/ 3891 h 35898"/>
                <a:gd name="connsiteX1" fmla="*/ 1504 w 9353"/>
                <a:gd name="connsiteY1" fmla="*/ 4549 h 35898"/>
                <a:gd name="connsiteX2" fmla="*/ 1549 w 9353"/>
                <a:gd name="connsiteY2" fmla="*/ 7669 h 35898"/>
                <a:gd name="connsiteX3" fmla="*/ 2550 w 9353"/>
                <a:gd name="connsiteY3" fmla="*/ 7895 h 35898"/>
                <a:gd name="connsiteX4" fmla="*/ 2792 w 9353"/>
                <a:gd name="connsiteY4" fmla="*/ 10000 h 35898"/>
                <a:gd name="connsiteX5" fmla="*/ 5426 w 9353"/>
                <a:gd name="connsiteY5" fmla="*/ 8966 h 35898"/>
                <a:gd name="connsiteX6" fmla="*/ 6538 w 9353"/>
                <a:gd name="connsiteY6" fmla="*/ 6711 h 35898"/>
                <a:gd name="connsiteX7" fmla="*/ 7262 w 9353"/>
                <a:gd name="connsiteY7" fmla="*/ 7124 h 35898"/>
                <a:gd name="connsiteX8" fmla="*/ 7710 w 9353"/>
                <a:gd name="connsiteY8" fmla="*/ 0 h 35898"/>
                <a:gd name="connsiteX9" fmla="*/ 8570 w 9353"/>
                <a:gd name="connsiteY9" fmla="*/ 583 h 35898"/>
                <a:gd name="connsiteX10" fmla="*/ 9334 w 9353"/>
                <a:gd name="connsiteY10" fmla="*/ 7444 h 35898"/>
                <a:gd name="connsiteX11" fmla="*/ 8009 w 9353"/>
                <a:gd name="connsiteY11" fmla="*/ 35898 h 35898"/>
                <a:gd name="connsiteX0" fmla="*/ 0 w 10000"/>
                <a:gd name="connsiteY0" fmla="*/ 1084 h 10000"/>
                <a:gd name="connsiteX1" fmla="*/ 1608 w 10000"/>
                <a:gd name="connsiteY1" fmla="*/ 1267 h 10000"/>
                <a:gd name="connsiteX2" fmla="*/ 1656 w 10000"/>
                <a:gd name="connsiteY2" fmla="*/ 2136 h 10000"/>
                <a:gd name="connsiteX3" fmla="*/ 2726 w 10000"/>
                <a:gd name="connsiteY3" fmla="*/ 2199 h 10000"/>
                <a:gd name="connsiteX4" fmla="*/ 2985 w 10000"/>
                <a:gd name="connsiteY4" fmla="*/ 2786 h 10000"/>
                <a:gd name="connsiteX5" fmla="*/ 5801 w 10000"/>
                <a:gd name="connsiteY5" fmla="*/ 2498 h 10000"/>
                <a:gd name="connsiteX6" fmla="*/ 6990 w 10000"/>
                <a:gd name="connsiteY6" fmla="*/ 1869 h 10000"/>
                <a:gd name="connsiteX7" fmla="*/ 7764 w 10000"/>
                <a:gd name="connsiteY7" fmla="*/ 1985 h 10000"/>
                <a:gd name="connsiteX8" fmla="*/ 8243 w 10000"/>
                <a:gd name="connsiteY8" fmla="*/ 0 h 10000"/>
                <a:gd name="connsiteX9" fmla="*/ 9163 w 10000"/>
                <a:gd name="connsiteY9" fmla="*/ 162 h 10000"/>
                <a:gd name="connsiteX10" fmla="*/ 8018 w 10000"/>
                <a:gd name="connsiteY10" fmla="*/ 8301 h 10000"/>
                <a:gd name="connsiteX11" fmla="*/ 9980 w 10000"/>
                <a:gd name="connsiteY11" fmla="*/ 2074 h 10000"/>
                <a:gd name="connsiteX12" fmla="*/ 8563 w 10000"/>
                <a:gd name="connsiteY12" fmla="*/ 10000 h 10000"/>
                <a:gd name="connsiteX0" fmla="*/ 0 w 9190"/>
                <a:gd name="connsiteY0" fmla="*/ 1084 h 10000"/>
                <a:gd name="connsiteX1" fmla="*/ 1608 w 9190"/>
                <a:gd name="connsiteY1" fmla="*/ 1267 h 10000"/>
                <a:gd name="connsiteX2" fmla="*/ 1656 w 9190"/>
                <a:gd name="connsiteY2" fmla="*/ 2136 h 10000"/>
                <a:gd name="connsiteX3" fmla="*/ 2726 w 9190"/>
                <a:gd name="connsiteY3" fmla="*/ 2199 h 10000"/>
                <a:gd name="connsiteX4" fmla="*/ 2985 w 9190"/>
                <a:gd name="connsiteY4" fmla="*/ 2786 h 10000"/>
                <a:gd name="connsiteX5" fmla="*/ 5801 w 9190"/>
                <a:gd name="connsiteY5" fmla="*/ 2498 h 10000"/>
                <a:gd name="connsiteX6" fmla="*/ 6990 w 9190"/>
                <a:gd name="connsiteY6" fmla="*/ 1869 h 10000"/>
                <a:gd name="connsiteX7" fmla="*/ 7764 w 9190"/>
                <a:gd name="connsiteY7" fmla="*/ 1985 h 10000"/>
                <a:gd name="connsiteX8" fmla="*/ 8243 w 9190"/>
                <a:gd name="connsiteY8" fmla="*/ 0 h 10000"/>
                <a:gd name="connsiteX9" fmla="*/ 9163 w 9190"/>
                <a:gd name="connsiteY9" fmla="*/ 162 h 10000"/>
                <a:gd name="connsiteX10" fmla="*/ 8018 w 9190"/>
                <a:gd name="connsiteY10" fmla="*/ 8301 h 10000"/>
                <a:gd name="connsiteX11" fmla="*/ 8563 w 9190"/>
                <a:gd name="connsiteY11" fmla="*/ 10000 h 10000"/>
                <a:gd name="connsiteX0" fmla="*/ 0 w 10000"/>
                <a:gd name="connsiteY0" fmla="*/ 1084 h 10000"/>
                <a:gd name="connsiteX1" fmla="*/ 1750 w 10000"/>
                <a:gd name="connsiteY1" fmla="*/ 1267 h 10000"/>
                <a:gd name="connsiteX2" fmla="*/ 1802 w 10000"/>
                <a:gd name="connsiteY2" fmla="*/ 2136 h 10000"/>
                <a:gd name="connsiteX3" fmla="*/ 2966 w 10000"/>
                <a:gd name="connsiteY3" fmla="*/ 2199 h 10000"/>
                <a:gd name="connsiteX4" fmla="*/ 3248 w 10000"/>
                <a:gd name="connsiteY4" fmla="*/ 2786 h 10000"/>
                <a:gd name="connsiteX5" fmla="*/ 6312 w 10000"/>
                <a:gd name="connsiteY5" fmla="*/ 2498 h 10000"/>
                <a:gd name="connsiteX6" fmla="*/ 7606 w 10000"/>
                <a:gd name="connsiteY6" fmla="*/ 1869 h 10000"/>
                <a:gd name="connsiteX7" fmla="*/ 8448 w 10000"/>
                <a:gd name="connsiteY7" fmla="*/ 1985 h 10000"/>
                <a:gd name="connsiteX8" fmla="*/ 8970 w 10000"/>
                <a:gd name="connsiteY8" fmla="*/ 0 h 10000"/>
                <a:gd name="connsiteX9" fmla="*/ 9971 w 10000"/>
                <a:gd name="connsiteY9" fmla="*/ 162 h 10000"/>
                <a:gd name="connsiteX10" fmla="*/ 8725 w 10000"/>
                <a:gd name="connsiteY10" fmla="*/ 8301 h 10000"/>
                <a:gd name="connsiteX11" fmla="*/ 9318 w 10000"/>
                <a:gd name="connsiteY11" fmla="*/ 10000 h 10000"/>
                <a:gd name="connsiteX0" fmla="*/ 0 w 9979"/>
                <a:gd name="connsiteY0" fmla="*/ 1084 h 10000"/>
                <a:gd name="connsiteX1" fmla="*/ 1750 w 9979"/>
                <a:gd name="connsiteY1" fmla="*/ 1267 h 10000"/>
                <a:gd name="connsiteX2" fmla="*/ 1802 w 9979"/>
                <a:gd name="connsiteY2" fmla="*/ 2136 h 10000"/>
                <a:gd name="connsiteX3" fmla="*/ 2966 w 9979"/>
                <a:gd name="connsiteY3" fmla="*/ 2199 h 10000"/>
                <a:gd name="connsiteX4" fmla="*/ 3248 w 9979"/>
                <a:gd name="connsiteY4" fmla="*/ 2786 h 10000"/>
                <a:gd name="connsiteX5" fmla="*/ 6312 w 9979"/>
                <a:gd name="connsiteY5" fmla="*/ 2498 h 10000"/>
                <a:gd name="connsiteX6" fmla="*/ 7606 w 9979"/>
                <a:gd name="connsiteY6" fmla="*/ 1869 h 10000"/>
                <a:gd name="connsiteX7" fmla="*/ 8448 w 9979"/>
                <a:gd name="connsiteY7" fmla="*/ 1985 h 10000"/>
                <a:gd name="connsiteX8" fmla="*/ 8970 w 9979"/>
                <a:gd name="connsiteY8" fmla="*/ 0 h 10000"/>
                <a:gd name="connsiteX9" fmla="*/ 9971 w 9979"/>
                <a:gd name="connsiteY9" fmla="*/ 162 h 10000"/>
                <a:gd name="connsiteX10" fmla="*/ 7566 w 9979"/>
                <a:gd name="connsiteY10" fmla="*/ 7329 h 10000"/>
                <a:gd name="connsiteX11" fmla="*/ 8725 w 9979"/>
                <a:gd name="connsiteY11" fmla="*/ 8301 h 10000"/>
                <a:gd name="connsiteX12" fmla="*/ 9318 w 9979"/>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582 w 10000"/>
                <a:gd name="connsiteY10" fmla="*/ 7329 h 10000"/>
                <a:gd name="connsiteX11" fmla="*/ 8878 w 10000"/>
                <a:gd name="connsiteY11" fmla="*/ 8301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582 w 10000"/>
                <a:gd name="connsiteY10" fmla="*/ 7329 h 10000"/>
                <a:gd name="connsiteX11" fmla="*/ 8878 w 10000"/>
                <a:gd name="connsiteY11" fmla="*/ 8301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582 w 10000"/>
                <a:gd name="connsiteY10" fmla="*/ 7329 h 10000"/>
                <a:gd name="connsiteX11" fmla="*/ 8878 w 10000"/>
                <a:gd name="connsiteY11" fmla="*/ 8301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485 w 10000"/>
                <a:gd name="connsiteY10" fmla="*/ 7597 h 10000"/>
                <a:gd name="connsiteX11" fmla="*/ 8878 w 10000"/>
                <a:gd name="connsiteY11" fmla="*/ 8301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485 w 10000"/>
                <a:gd name="connsiteY10" fmla="*/ 7597 h 10000"/>
                <a:gd name="connsiteX11" fmla="*/ 8878 w 10000"/>
                <a:gd name="connsiteY11" fmla="*/ 8301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485 w 10000"/>
                <a:gd name="connsiteY10" fmla="*/ 7597 h 10000"/>
                <a:gd name="connsiteX11" fmla="*/ 8762 w 10000"/>
                <a:gd name="connsiteY11" fmla="*/ 8066 h 10000"/>
                <a:gd name="connsiteX12" fmla="*/ 9338 w 10000"/>
                <a:gd name="connsiteY12" fmla="*/ 10000 h 10000"/>
                <a:gd name="connsiteX0" fmla="*/ 0 w 10000"/>
                <a:gd name="connsiteY0" fmla="*/ 1084 h 10000"/>
                <a:gd name="connsiteX1" fmla="*/ 1754 w 10000"/>
                <a:gd name="connsiteY1" fmla="*/ 1267 h 10000"/>
                <a:gd name="connsiteX2" fmla="*/ 1806 w 10000"/>
                <a:gd name="connsiteY2" fmla="*/ 2136 h 10000"/>
                <a:gd name="connsiteX3" fmla="*/ 2972 w 10000"/>
                <a:gd name="connsiteY3" fmla="*/ 2199 h 10000"/>
                <a:gd name="connsiteX4" fmla="*/ 3255 w 10000"/>
                <a:gd name="connsiteY4" fmla="*/ 2786 h 10000"/>
                <a:gd name="connsiteX5" fmla="*/ 6325 w 10000"/>
                <a:gd name="connsiteY5" fmla="*/ 2498 h 10000"/>
                <a:gd name="connsiteX6" fmla="*/ 7622 w 10000"/>
                <a:gd name="connsiteY6" fmla="*/ 1869 h 10000"/>
                <a:gd name="connsiteX7" fmla="*/ 8466 w 10000"/>
                <a:gd name="connsiteY7" fmla="*/ 1985 h 10000"/>
                <a:gd name="connsiteX8" fmla="*/ 8989 w 10000"/>
                <a:gd name="connsiteY8" fmla="*/ 0 h 10000"/>
                <a:gd name="connsiteX9" fmla="*/ 9992 w 10000"/>
                <a:gd name="connsiteY9" fmla="*/ 162 h 10000"/>
                <a:gd name="connsiteX10" fmla="*/ 7485 w 10000"/>
                <a:gd name="connsiteY10" fmla="*/ 7597 h 10000"/>
                <a:gd name="connsiteX11" fmla="*/ 8762 w 10000"/>
                <a:gd name="connsiteY11" fmla="*/ 8066 h 10000"/>
                <a:gd name="connsiteX12" fmla="*/ 9338 w 10000"/>
                <a:gd name="connsiteY12" fmla="*/ 10000 h 10000"/>
                <a:gd name="connsiteX0" fmla="*/ 0 w 9338"/>
                <a:gd name="connsiteY0" fmla="*/ 1084 h 10000"/>
                <a:gd name="connsiteX1" fmla="*/ 1754 w 9338"/>
                <a:gd name="connsiteY1" fmla="*/ 1267 h 10000"/>
                <a:gd name="connsiteX2" fmla="*/ 1806 w 9338"/>
                <a:gd name="connsiteY2" fmla="*/ 2136 h 10000"/>
                <a:gd name="connsiteX3" fmla="*/ 2972 w 9338"/>
                <a:gd name="connsiteY3" fmla="*/ 2199 h 10000"/>
                <a:gd name="connsiteX4" fmla="*/ 3255 w 9338"/>
                <a:gd name="connsiteY4" fmla="*/ 2786 h 10000"/>
                <a:gd name="connsiteX5" fmla="*/ 6325 w 9338"/>
                <a:gd name="connsiteY5" fmla="*/ 2498 h 10000"/>
                <a:gd name="connsiteX6" fmla="*/ 7622 w 9338"/>
                <a:gd name="connsiteY6" fmla="*/ 1869 h 10000"/>
                <a:gd name="connsiteX7" fmla="*/ 8466 w 9338"/>
                <a:gd name="connsiteY7" fmla="*/ 1985 h 10000"/>
                <a:gd name="connsiteX8" fmla="*/ 8989 w 9338"/>
                <a:gd name="connsiteY8" fmla="*/ 0 h 10000"/>
                <a:gd name="connsiteX9" fmla="*/ 6820 w 9338"/>
                <a:gd name="connsiteY9" fmla="*/ 9646 h 10000"/>
                <a:gd name="connsiteX10" fmla="*/ 7485 w 9338"/>
                <a:gd name="connsiteY10" fmla="*/ 7597 h 10000"/>
                <a:gd name="connsiteX11" fmla="*/ 8762 w 9338"/>
                <a:gd name="connsiteY11" fmla="*/ 8066 h 10000"/>
                <a:gd name="connsiteX12" fmla="*/ 9338 w 9338"/>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1084 h 10000"/>
                <a:gd name="connsiteX1" fmla="*/ 1878 w 10000"/>
                <a:gd name="connsiteY1" fmla="*/ 1267 h 10000"/>
                <a:gd name="connsiteX2" fmla="*/ 1934 w 10000"/>
                <a:gd name="connsiteY2" fmla="*/ 2136 h 10000"/>
                <a:gd name="connsiteX3" fmla="*/ 3183 w 10000"/>
                <a:gd name="connsiteY3" fmla="*/ 2199 h 10000"/>
                <a:gd name="connsiteX4" fmla="*/ 3486 w 10000"/>
                <a:gd name="connsiteY4" fmla="*/ 2786 h 10000"/>
                <a:gd name="connsiteX5" fmla="*/ 6773 w 10000"/>
                <a:gd name="connsiteY5" fmla="*/ 2498 h 10000"/>
                <a:gd name="connsiteX6" fmla="*/ 8162 w 10000"/>
                <a:gd name="connsiteY6" fmla="*/ 1869 h 10000"/>
                <a:gd name="connsiteX7" fmla="*/ 9066 w 10000"/>
                <a:gd name="connsiteY7" fmla="*/ 1985 h 10000"/>
                <a:gd name="connsiteX8" fmla="*/ 9626 w 10000"/>
                <a:gd name="connsiteY8" fmla="*/ 0 h 10000"/>
                <a:gd name="connsiteX9" fmla="*/ 7303 w 10000"/>
                <a:gd name="connsiteY9" fmla="*/ 9646 h 10000"/>
                <a:gd name="connsiteX10" fmla="*/ 8016 w 10000"/>
                <a:gd name="connsiteY10" fmla="*/ 7597 h 10000"/>
                <a:gd name="connsiteX11" fmla="*/ 9383 w 10000"/>
                <a:gd name="connsiteY11" fmla="*/ 8066 h 10000"/>
                <a:gd name="connsiteX12" fmla="*/ 10000 w 10000"/>
                <a:gd name="connsiteY12" fmla="*/ 10000 h 10000"/>
                <a:gd name="connsiteX0" fmla="*/ 0 w 10000"/>
                <a:gd name="connsiteY0" fmla="*/ 0 h 8916"/>
                <a:gd name="connsiteX1" fmla="*/ 1878 w 10000"/>
                <a:gd name="connsiteY1" fmla="*/ 183 h 8916"/>
                <a:gd name="connsiteX2" fmla="*/ 1934 w 10000"/>
                <a:gd name="connsiteY2" fmla="*/ 1052 h 8916"/>
                <a:gd name="connsiteX3" fmla="*/ 3183 w 10000"/>
                <a:gd name="connsiteY3" fmla="*/ 1115 h 8916"/>
                <a:gd name="connsiteX4" fmla="*/ 3486 w 10000"/>
                <a:gd name="connsiteY4" fmla="*/ 1702 h 8916"/>
                <a:gd name="connsiteX5" fmla="*/ 6773 w 10000"/>
                <a:gd name="connsiteY5" fmla="*/ 1414 h 8916"/>
                <a:gd name="connsiteX6" fmla="*/ 8162 w 10000"/>
                <a:gd name="connsiteY6" fmla="*/ 785 h 8916"/>
                <a:gd name="connsiteX7" fmla="*/ 9066 w 10000"/>
                <a:gd name="connsiteY7" fmla="*/ 901 h 8916"/>
                <a:gd name="connsiteX8" fmla="*/ 7303 w 10000"/>
                <a:gd name="connsiteY8" fmla="*/ 8562 h 8916"/>
                <a:gd name="connsiteX9" fmla="*/ 8016 w 10000"/>
                <a:gd name="connsiteY9" fmla="*/ 6513 h 8916"/>
                <a:gd name="connsiteX10" fmla="*/ 9383 w 10000"/>
                <a:gd name="connsiteY10" fmla="*/ 6982 h 8916"/>
                <a:gd name="connsiteX11" fmla="*/ 10000 w 10000"/>
                <a:gd name="connsiteY11" fmla="*/ 8916 h 8916"/>
                <a:gd name="connsiteX0" fmla="*/ 0 w 10000"/>
                <a:gd name="connsiteY0" fmla="*/ 0 h 10000"/>
                <a:gd name="connsiteX1" fmla="*/ 1878 w 10000"/>
                <a:gd name="connsiteY1" fmla="*/ 205 h 10000"/>
                <a:gd name="connsiteX2" fmla="*/ 1934 w 10000"/>
                <a:gd name="connsiteY2" fmla="*/ 1180 h 10000"/>
                <a:gd name="connsiteX3" fmla="*/ 3183 w 10000"/>
                <a:gd name="connsiteY3" fmla="*/ 1251 h 10000"/>
                <a:gd name="connsiteX4" fmla="*/ 3486 w 10000"/>
                <a:gd name="connsiteY4" fmla="*/ 1909 h 10000"/>
                <a:gd name="connsiteX5" fmla="*/ 5137 w 10000"/>
                <a:gd name="connsiteY5" fmla="*/ 1743 h 10000"/>
                <a:gd name="connsiteX6" fmla="*/ 6773 w 10000"/>
                <a:gd name="connsiteY6" fmla="*/ 1586 h 10000"/>
                <a:gd name="connsiteX7" fmla="*/ 8162 w 10000"/>
                <a:gd name="connsiteY7" fmla="*/ 880 h 10000"/>
                <a:gd name="connsiteX8" fmla="*/ 9066 w 10000"/>
                <a:gd name="connsiteY8" fmla="*/ 1011 h 10000"/>
                <a:gd name="connsiteX9" fmla="*/ 7303 w 10000"/>
                <a:gd name="connsiteY9" fmla="*/ 9603 h 10000"/>
                <a:gd name="connsiteX10" fmla="*/ 8016 w 10000"/>
                <a:gd name="connsiteY10" fmla="*/ 7305 h 10000"/>
                <a:gd name="connsiteX11" fmla="*/ 9383 w 10000"/>
                <a:gd name="connsiteY11" fmla="*/ 7831 h 10000"/>
                <a:gd name="connsiteX12" fmla="*/ 10000 w 10000"/>
                <a:gd name="connsiteY12" fmla="*/ 10000 h 10000"/>
                <a:gd name="connsiteX0" fmla="*/ 0 w 10199"/>
                <a:gd name="connsiteY0" fmla="*/ 0 h 9603"/>
                <a:gd name="connsiteX1" fmla="*/ 1878 w 10199"/>
                <a:gd name="connsiteY1" fmla="*/ 205 h 9603"/>
                <a:gd name="connsiteX2" fmla="*/ 1934 w 10199"/>
                <a:gd name="connsiteY2" fmla="*/ 1180 h 9603"/>
                <a:gd name="connsiteX3" fmla="*/ 3183 w 10199"/>
                <a:gd name="connsiteY3" fmla="*/ 1251 h 9603"/>
                <a:gd name="connsiteX4" fmla="*/ 3486 w 10199"/>
                <a:gd name="connsiteY4" fmla="*/ 1909 h 9603"/>
                <a:gd name="connsiteX5" fmla="*/ 5137 w 10199"/>
                <a:gd name="connsiteY5" fmla="*/ 1743 h 9603"/>
                <a:gd name="connsiteX6" fmla="*/ 6773 w 10199"/>
                <a:gd name="connsiteY6" fmla="*/ 1586 h 9603"/>
                <a:gd name="connsiteX7" fmla="*/ 8162 w 10199"/>
                <a:gd name="connsiteY7" fmla="*/ 880 h 9603"/>
                <a:gd name="connsiteX8" fmla="*/ 9066 w 10199"/>
                <a:gd name="connsiteY8" fmla="*/ 1011 h 9603"/>
                <a:gd name="connsiteX9" fmla="*/ 7303 w 10199"/>
                <a:gd name="connsiteY9" fmla="*/ 9603 h 9603"/>
                <a:gd name="connsiteX10" fmla="*/ 8016 w 10199"/>
                <a:gd name="connsiteY10" fmla="*/ 7305 h 9603"/>
                <a:gd name="connsiteX11" fmla="*/ 9383 w 10199"/>
                <a:gd name="connsiteY11" fmla="*/ 7831 h 9603"/>
                <a:gd name="connsiteX12" fmla="*/ 10199 w 10199"/>
                <a:gd name="connsiteY12" fmla="*/ 9248 h 9603"/>
                <a:gd name="connsiteX0" fmla="*/ 0 w 10000"/>
                <a:gd name="connsiteY0" fmla="*/ 0 h 10000"/>
                <a:gd name="connsiteX1" fmla="*/ 1841 w 10000"/>
                <a:gd name="connsiteY1" fmla="*/ 213 h 10000"/>
                <a:gd name="connsiteX2" fmla="*/ 1896 w 10000"/>
                <a:gd name="connsiteY2" fmla="*/ 1229 h 10000"/>
                <a:gd name="connsiteX3" fmla="*/ 3121 w 10000"/>
                <a:gd name="connsiteY3" fmla="*/ 1303 h 10000"/>
                <a:gd name="connsiteX4" fmla="*/ 3418 w 10000"/>
                <a:gd name="connsiteY4" fmla="*/ 1988 h 10000"/>
                <a:gd name="connsiteX5" fmla="*/ 5037 w 10000"/>
                <a:gd name="connsiteY5" fmla="*/ 1815 h 10000"/>
                <a:gd name="connsiteX6" fmla="*/ 6641 w 10000"/>
                <a:gd name="connsiteY6" fmla="*/ 1652 h 10000"/>
                <a:gd name="connsiteX7" fmla="*/ 8003 w 10000"/>
                <a:gd name="connsiteY7" fmla="*/ 916 h 10000"/>
                <a:gd name="connsiteX8" fmla="*/ 8889 w 10000"/>
                <a:gd name="connsiteY8" fmla="*/ 1053 h 10000"/>
                <a:gd name="connsiteX9" fmla="*/ 7161 w 10000"/>
                <a:gd name="connsiteY9" fmla="*/ 10000 h 10000"/>
                <a:gd name="connsiteX10" fmla="*/ 7860 w 10000"/>
                <a:gd name="connsiteY10" fmla="*/ 7607 h 10000"/>
                <a:gd name="connsiteX11" fmla="*/ 9200 w 10000"/>
                <a:gd name="connsiteY11" fmla="*/ 8155 h 10000"/>
                <a:gd name="connsiteX12" fmla="*/ 10000 w 10000"/>
                <a:gd name="connsiteY12" fmla="*/ 9630 h 10000"/>
                <a:gd name="connsiteX0" fmla="*/ 0 w 10000"/>
                <a:gd name="connsiteY0" fmla="*/ 0 h 10000"/>
                <a:gd name="connsiteX1" fmla="*/ 1841 w 10000"/>
                <a:gd name="connsiteY1" fmla="*/ 213 h 10000"/>
                <a:gd name="connsiteX2" fmla="*/ 1896 w 10000"/>
                <a:gd name="connsiteY2" fmla="*/ 1229 h 10000"/>
                <a:gd name="connsiteX3" fmla="*/ 3121 w 10000"/>
                <a:gd name="connsiteY3" fmla="*/ 1303 h 10000"/>
                <a:gd name="connsiteX4" fmla="*/ 3418 w 10000"/>
                <a:gd name="connsiteY4" fmla="*/ 1988 h 10000"/>
                <a:gd name="connsiteX5" fmla="*/ 5037 w 10000"/>
                <a:gd name="connsiteY5" fmla="*/ 1815 h 10000"/>
                <a:gd name="connsiteX6" fmla="*/ 6641 w 10000"/>
                <a:gd name="connsiteY6" fmla="*/ 1652 h 10000"/>
                <a:gd name="connsiteX7" fmla="*/ 8003 w 10000"/>
                <a:gd name="connsiteY7" fmla="*/ 916 h 10000"/>
                <a:gd name="connsiteX8" fmla="*/ 8889 w 10000"/>
                <a:gd name="connsiteY8" fmla="*/ 1053 h 10000"/>
                <a:gd name="connsiteX9" fmla="*/ 7161 w 10000"/>
                <a:gd name="connsiteY9" fmla="*/ 10000 h 10000"/>
                <a:gd name="connsiteX10" fmla="*/ 7860 w 10000"/>
                <a:gd name="connsiteY10" fmla="*/ 7607 h 10000"/>
                <a:gd name="connsiteX11" fmla="*/ 9330 w 10000"/>
                <a:gd name="connsiteY11" fmla="*/ 7873 h 10000"/>
                <a:gd name="connsiteX12" fmla="*/ 10000 w 10000"/>
                <a:gd name="connsiteY12" fmla="*/ 9630 h 10000"/>
                <a:gd name="connsiteX0" fmla="*/ 0 w 9984"/>
                <a:gd name="connsiteY0" fmla="*/ 0 h 10257"/>
                <a:gd name="connsiteX1" fmla="*/ 1841 w 9984"/>
                <a:gd name="connsiteY1" fmla="*/ 213 h 10257"/>
                <a:gd name="connsiteX2" fmla="*/ 1896 w 9984"/>
                <a:gd name="connsiteY2" fmla="*/ 1229 h 10257"/>
                <a:gd name="connsiteX3" fmla="*/ 3121 w 9984"/>
                <a:gd name="connsiteY3" fmla="*/ 1303 h 10257"/>
                <a:gd name="connsiteX4" fmla="*/ 3418 w 9984"/>
                <a:gd name="connsiteY4" fmla="*/ 1988 h 10257"/>
                <a:gd name="connsiteX5" fmla="*/ 5037 w 9984"/>
                <a:gd name="connsiteY5" fmla="*/ 1815 h 10257"/>
                <a:gd name="connsiteX6" fmla="*/ 6641 w 9984"/>
                <a:gd name="connsiteY6" fmla="*/ 1652 h 10257"/>
                <a:gd name="connsiteX7" fmla="*/ 8003 w 9984"/>
                <a:gd name="connsiteY7" fmla="*/ 916 h 10257"/>
                <a:gd name="connsiteX8" fmla="*/ 8889 w 9984"/>
                <a:gd name="connsiteY8" fmla="*/ 1053 h 10257"/>
                <a:gd name="connsiteX9" fmla="*/ 7161 w 9984"/>
                <a:gd name="connsiteY9" fmla="*/ 10000 h 10257"/>
                <a:gd name="connsiteX10" fmla="*/ 7860 w 9984"/>
                <a:gd name="connsiteY10" fmla="*/ 7607 h 10257"/>
                <a:gd name="connsiteX11" fmla="*/ 9330 w 9984"/>
                <a:gd name="connsiteY11" fmla="*/ 7873 h 10257"/>
                <a:gd name="connsiteX12" fmla="*/ 9984 w 9984"/>
                <a:gd name="connsiteY12" fmla="*/ 10256 h 10257"/>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8903 w 10000"/>
                <a:gd name="connsiteY8" fmla="*/ 1027 h 10000"/>
                <a:gd name="connsiteX9" fmla="*/ 7074 w 10000"/>
                <a:gd name="connsiteY9" fmla="*/ 9688 h 10000"/>
                <a:gd name="connsiteX10" fmla="*/ 7873 w 10000"/>
                <a:gd name="connsiteY10" fmla="*/ 7416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8903 w 10000"/>
                <a:gd name="connsiteY8" fmla="*/ 1027 h 10000"/>
                <a:gd name="connsiteX9" fmla="*/ 7074 w 10000"/>
                <a:gd name="connsiteY9" fmla="*/ 9688 h 10000"/>
                <a:gd name="connsiteX10" fmla="*/ 7873 w 10000"/>
                <a:gd name="connsiteY10" fmla="*/ 7416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8903 w 10000"/>
                <a:gd name="connsiteY8" fmla="*/ 1027 h 10000"/>
                <a:gd name="connsiteX9" fmla="*/ 7074 w 10000"/>
                <a:gd name="connsiteY9" fmla="*/ 9688 h 10000"/>
                <a:gd name="connsiteX10" fmla="*/ 7710 w 10000"/>
                <a:gd name="connsiteY10" fmla="*/ 7477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8903 w 10000"/>
                <a:gd name="connsiteY8" fmla="*/ 1027 h 10000"/>
                <a:gd name="connsiteX9" fmla="*/ 6651 w 10000"/>
                <a:gd name="connsiteY9" fmla="*/ 9749 h 10000"/>
                <a:gd name="connsiteX10" fmla="*/ 7710 w 10000"/>
                <a:gd name="connsiteY10" fmla="*/ 7477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8903 w 10000"/>
                <a:gd name="connsiteY8" fmla="*/ 1027 h 10000"/>
                <a:gd name="connsiteX9" fmla="*/ 6911 w 10000"/>
                <a:gd name="connsiteY9" fmla="*/ 9810 h 10000"/>
                <a:gd name="connsiteX10" fmla="*/ 7710 w 10000"/>
                <a:gd name="connsiteY10" fmla="*/ 7477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911 w 10000"/>
                <a:gd name="connsiteY9" fmla="*/ 9810 h 10000"/>
                <a:gd name="connsiteX10" fmla="*/ 7710 w 10000"/>
                <a:gd name="connsiteY10" fmla="*/ 7477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7710 w 10000"/>
                <a:gd name="connsiteY10" fmla="*/ 7477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7661 w 10000"/>
                <a:gd name="connsiteY10" fmla="*/ 7813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7661 w 10000"/>
                <a:gd name="connsiteY10" fmla="*/ 7813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7319 w 10000"/>
                <a:gd name="connsiteY10" fmla="*/ 7782 h 10000"/>
                <a:gd name="connsiteX11" fmla="*/ 9345 w 10000"/>
                <a:gd name="connsiteY11" fmla="*/ 7676 h 10000"/>
                <a:gd name="connsiteX12" fmla="*/ 10000 w 10000"/>
                <a:gd name="connsiteY12"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6912 w 10000"/>
                <a:gd name="connsiteY10" fmla="*/ 6669 h 10000"/>
                <a:gd name="connsiteX11" fmla="*/ 7319 w 10000"/>
                <a:gd name="connsiteY11" fmla="*/ 7782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6912 w 10000"/>
                <a:gd name="connsiteY10" fmla="*/ 6669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602 w 10000"/>
                <a:gd name="connsiteY9" fmla="*/ 8589 h 10000"/>
                <a:gd name="connsiteX10" fmla="*/ 6912 w 10000"/>
                <a:gd name="connsiteY10" fmla="*/ 6669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374 w 10000"/>
                <a:gd name="connsiteY9" fmla="*/ 6238 h 10000"/>
                <a:gd name="connsiteX10" fmla="*/ 6912 w 10000"/>
                <a:gd name="connsiteY10" fmla="*/ 6669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374 w 10000"/>
                <a:gd name="connsiteY9" fmla="*/ 6238 h 10000"/>
                <a:gd name="connsiteX10" fmla="*/ 6538 w 10000"/>
                <a:gd name="connsiteY10" fmla="*/ 6516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374 w 10000"/>
                <a:gd name="connsiteY9" fmla="*/ 6238 h 10000"/>
                <a:gd name="connsiteX10" fmla="*/ 6538 w 10000"/>
                <a:gd name="connsiteY10" fmla="*/ 6516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374 w 10000"/>
                <a:gd name="connsiteY9" fmla="*/ 6238 h 10000"/>
                <a:gd name="connsiteX10" fmla="*/ 6701 w 10000"/>
                <a:gd name="connsiteY10" fmla="*/ 6547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6000 w 10000"/>
                <a:gd name="connsiteY9" fmla="*/ 4467 h 10000"/>
                <a:gd name="connsiteX10" fmla="*/ 6701 w 10000"/>
                <a:gd name="connsiteY10" fmla="*/ 6547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701 w 10000"/>
                <a:gd name="connsiteY10" fmla="*/ 6547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238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075 w 10000"/>
                <a:gd name="connsiteY11" fmla="*/ 9553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319 w 10000"/>
                <a:gd name="connsiteY11" fmla="*/ 9614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685 w 10000"/>
                <a:gd name="connsiteY10" fmla="*/ 5662 h 10000"/>
                <a:gd name="connsiteX11" fmla="*/ 7319 w 10000"/>
                <a:gd name="connsiteY11" fmla="*/ 9614 h 10000"/>
                <a:gd name="connsiteX12" fmla="*/ 9345 w 10000"/>
                <a:gd name="connsiteY12" fmla="*/ 7676 h 10000"/>
                <a:gd name="connsiteX13" fmla="*/ 10000 w 10000"/>
                <a:gd name="connsiteY13"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828 w 10000"/>
                <a:gd name="connsiteY9" fmla="*/ 4162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161 w 10000"/>
                <a:gd name="connsiteY9" fmla="*/ 5017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161 w 10000"/>
                <a:gd name="connsiteY9" fmla="*/ 5017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6820 w 10000"/>
                <a:gd name="connsiteY8" fmla="*/ 2492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3061 w 10000"/>
                <a:gd name="connsiteY8" fmla="*/ 1362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44 w 10000"/>
                <a:gd name="connsiteY8" fmla="*/ 5514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93 w 10000"/>
                <a:gd name="connsiteY8" fmla="*/ 4507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93 w 10000"/>
                <a:gd name="connsiteY8" fmla="*/ 4507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1844 w 10000"/>
                <a:gd name="connsiteY1" fmla="*/ 208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93 w 10000"/>
                <a:gd name="connsiteY8" fmla="*/ 4507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2820 w 10000"/>
                <a:gd name="connsiteY1" fmla="*/ 1154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93 w 10000"/>
                <a:gd name="connsiteY8" fmla="*/ 4507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10000"/>
                <a:gd name="connsiteY0" fmla="*/ 0 h 10000"/>
                <a:gd name="connsiteX1" fmla="*/ 2608 w 10000"/>
                <a:gd name="connsiteY1" fmla="*/ 5703 h 10000"/>
                <a:gd name="connsiteX2" fmla="*/ 1899 w 10000"/>
                <a:gd name="connsiteY2" fmla="*/ 1198 h 10000"/>
                <a:gd name="connsiteX3" fmla="*/ 3126 w 10000"/>
                <a:gd name="connsiteY3" fmla="*/ 1270 h 10000"/>
                <a:gd name="connsiteX4" fmla="*/ 3423 w 10000"/>
                <a:gd name="connsiteY4" fmla="*/ 1938 h 10000"/>
                <a:gd name="connsiteX5" fmla="*/ 5045 w 10000"/>
                <a:gd name="connsiteY5" fmla="*/ 1770 h 10000"/>
                <a:gd name="connsiteX6" fmla="*/ 6652 w 10000"/>
                <a:gd name="connsiteY6" fmla="*/ 1611 h 10000"/>
                <a:gd name="connsiteX7" fmla="*/ 8016 w 10000"/>
                <a:gd name="connsiteY7" fmla="*/ 893 h 10000"/>
                <a:gd name="connsiteX8" fmla="*/ 4493 w 10000"/>
                <a:gd name="connsiteY8" fmla="*/ 4507 h 10000"/>
                <a:gd name="connsiteX9" fmla="*/ 4145 w 10000"/>
                <a:gd name="connsiteY9" fmla="*/ 5048 h 10000"/>
                <a:gd name="connsiteX10" fmla="*/ 6538 w 10000"/>
                <a:gd name="connsiteY10" fmla="*/ 5478 h 10000"/>
                <a:gd name="connsiteX11" fmla="*/ 6685 w 10000"/>
                <a:gd name="connsiteY11" fmla="*/ 5662 h 10000"/>
                <a:gd name="connsiteX12" fmla="*/ 7319 w 10000"/>
                <a:gd name="connsiteY12" fmla="*/ 9614 h 10000"/>
                <a:gd name="connsiteX13" fmla="*/ 9345 w 10000"/>
                <a:gd name="connsiteY13" fmla="*/ 7676 h 10000"/>
                <a:gd name="connsiteX14" fmla="*/ 10000 w 10000"/>
                <a:gd name="connsiteY14" fmla="*/ 9999 h 10000"/>
                <a:gd name="connsiteX0" fmla="*/ 0 w 8649"/>
                <a:gd name="connsiteY0" fmla="*/ 0 h 9573"/>
                <a:gd name="connsiteX1" fmla="*/ 1257 w 8649"/>
                <a:gd name="connsiteY1" fmla="*/ 5276 h 9573"/>
                <a:gd name="connsiteX2" fmla="*/ 548 w 8649"/>
                <a:gd name="connsiteY2" fmla="*/ 771 h 9573"/>
                <a:gd name="connsiteX3" fmla="*/ 1775 w 8649"/>
                <a:gd name="connsiteY3" fmla="*/ 843 h 9573"/>
                <a:gd name="connsiteX4" fmla="*/ 2072 w 8649"/>
                <a:gd name="connsiteY4" fmla="*/ 1511 h 9573"/>
                <a:gd name="connsiteX5" fmla="*/ 3694 w 8649"/>
                <a:gd name="connsiteY5" fmla="*/ 1343 h 9573"/>
                <a:gd name="connsiteX6" fmla="*/ 5301 w 8649"/>
                <a:gd name="connsiteY6" fmla="*/ 1184 h 9573"/>
                <a:gd name="connsiteX7" fmla="*/ 6665 w 8649"/>
                <a:gd name="connsiteY7" fmla="*/ 466 h 9573"/>
                <a:gd name="connsiteX8" fmla="*/ 3142 w 8649"/>
                <a:gd name="connsiteY8" fmla="*/ 4080 h 9573"/>
                <a:gd name="connsiteX9" fmla="*/ 2794 w 8649"/>
                <a:gd name="connsiteY9" fmla="*/ 4621 h 9573"/>
                <a:gd name="connsiteX10" fmla="*/ 5187 w 8649"/>
                <a:gd name="connsiteY10" fmla="*/ 5051 h 9573"/>
                <a:gd name="connsiteX11" fmla="*/ 5334 w 8649"/>
                <a:gd name="connsiteY11" fmla="*/ 5235 h 9573"/>
                <a:gd name="connsiteX12" fmla="*/ 5968 w 8649"/>
                <a:gd name="connsiteY12" fmla="*/ 9187 h 9573"/>
                <a:gd name="connsiteX13" fmla="*/ 7994 w 8649"/>
                <a:gd name="connsiteY13" fmla="*/ 7249 h 9573"/>
                <a:gd name="connsiteX14" fmla="*/ 8649 w 8649"/>
                <a:gd name="connsiteY14" fmla="*/ 9572 h 9573"/>
                <a:gd name="connsiteX0" fmla="*/ 0 w 10000"/>
                <a:gd name="connsiteY0" fmla="*/ 0 h 10000"/>
                <a:gd name="connsiteX1" fmla="*/ 945 w 10000"/>
                <a:gd name="connsiteY1" fmla="*/ 6627 h 10000"/>
                <a:gd name="connsiteX2" fmla="*/ 634 w 10000"/>
                <a:gd name="connsiteY2" fmla="*/ 805 h 10000"/>
                <a:gd name="connsiteX3" fmla="*/ 2052 w 10000"/>
                <a:gd name="connsiteY3" fmla="*/ 881 h 10000"/>
                <a:gd name="connsiteX4" fmla="*/ 2396 w 10000"/>
                <a:gd name="connsiteY4" fmla="*/ 1578 h 10000"/>
                <a:gd name="connsiteX5" fmla="*/ 4271 w 10000"/>
                <a:gd name="connsiteY5" fmla="*/ 1403 h 10000"/>
                <a:gd name="connsiteX6" fmla="*/ 6129 w 10000"/>
                <a:gd name="connsiteY6" fmla="*/ 1237 h 10000"/>
                <a:gd name="connsiteX7" fmla="*/ 7706 w 10000"/>
                <a:gd name="connsiteY7" fmla="*/ 487 h 10000"/>
                <a:gd name="connsiteX8" fmla="*/ 3633 w 10000"/>
                <a:gd name="connsiteY8" fmla="*/ 4262 h 10000"/>
                <a:gd name="connsiteX9" fmla="*/ 3230 w 10000"/>
                <a:gd name="connsiteY9" fmla="*/ 4827 h 10000"/>
                <a:gd name="connsiteX10" fmla="*/ 5997 w 10000"/>
                <a:gd name="connsiteY10" fmla="*/ 5276 h 10000"/>
                <a:gd name="connsiteX11" fmla="*/ 6167 w 10000"/>
                <a:gd name="connsiteY11" fmla="*/ 5469 h 10000"/>
                <a:gd name="connsiteX12" fmla="*/ 6900 w 10000"/>
                <a:gd name="connsiteY12" fmla="*/ 9597 h 10000"/>
                <a:gd name="connsiteX13" fmla="*/ 9243 w 10000"/>
                <a:gd name="connsiteY13" fmla="*/ 7572 h 10000"/>
                <a:gd name="connsiteX14" fmla="*/ 10000 w 10000"/>
                <a:gd name="connsiteY14" fmla="*/ 9999 h 10000"/>
                <a:gd name="connsiteX0" fmla="*/ 0 w 10000"/>
                <a:gd name="connsiteY0" fmla="*/ 0 h 10000"/>
                <a:gd name="connsiteX1" fmla="*/ 945 w 10000"/>
                <a:gd name="connsiteY1" fmla="*/ 6627 h 10000"/>
                <a:gd name="connsiteX2" fmla="*/ 1744 w 10000"/>
                <a:gd name="connsiteY2" fmla="*/ 1092 h 10000"/>
                <a:gd name="connsiteX3" fmla="*/ 2052 w 10000"/>
                <a:gd name="connsiteY3" fmla="*/ 881 h 10000"/>
                <a:gd name="connsiteX4" fmla="*/ 2396 w 10000"/>
                <a:gd name="connsiteY4" fmla="*/ 1578 h 10000"/>
                <a:gd name="connsiteX5" fmla="*/ 4271 w 10000"/>
                <a:gd name="connsiteY5" fmla="*/ 1403 h 10000"/>
                <a:gd name="connsiteX6" fmla="*/ 6129 w 10000"/>
                <a:gd name="connsiteY6" fmla="*/ 1237 h 10000"/>
                <a:gd name="connsiteX7" fmla="*/ 7706 w 10000"/>
                <a:gd name="connsiteY7" fmla="*/ 487 h 10000"/>
                <a:gd name="connsiteX8" fmla="*/ 3633 w 10000"/>
                <a:gd name="connsiteY8" fmla="*/ 4262 h 10000"/>
                <a:gd name="connsiteX9" fmla="*/ 3230 w 10000"/>
                <a:gd name="connsiteY9" fmla="*/ 4827 h 10000"/>
                <a:gd name="connsiteX10" fmla="*/ 5997 w 10000"/>
                <a:gd name="connsiteY10" fmla="*/ 5276 h 10000"/>
                <a:gd name="connsiteX11" fmla="*/ 6167 w 10000"/>
                <a:gd name="connsiteY11" fmla="*/ 5469 h 10000"/>
                <a:gd name="connsiteX12" fmla="*/ 6900 w 10000"/>
                <a:gd name="connsiteY12" fmla="*/ 9597 h 10000"/>
                <a:gd name="connsiteX13" fmla="*/ 9243 w 10000"/>
                <a:gd name="connsiteY13" fmla="*/ 7572 h 10000"/>
                <a:gd name="connsiteX14" fmla="*/ 10000 w 10000"/>
                <a:gd name="connsiteY14" fmla="*/ 9999 h 10000"/>
                <a:gd name="connsiteX0" fmla="*/ 0 w 10000"/>
                <a:gd name="connsiteY0" fmla="*/ 0 h 10000"/>
                <a:gd name="connsiteX1" fmla="*/ 418 w 10000"/>
                <a:gd name="connsiteY1" fmla="*/ 4012 h 10000"/>
                <a:gd name="connsiteX2" fmla="*/ 1744 w 10000"/>
                <a:gd name="connsiteY2" fmla="*/ 1092 h 10000"/>
                <a:gd name="connsiteX3" fmla="*/ 2052 w 10000"/>
                <a:gd name="connsiteY3" fmla="*/ 881 h 10000"/>
                <a:gd name="connsiteX4" fmla="*/ 2396 w 10000"/>
                <a:gd name="connsiteY4" fmla="*/ 1578 h 10000"/>
                <a:gd name="connsiteX5" fmla="*/ 4271 w 10000"/>
                <a:gd name="connsiteY5" fmla="*/ 1403 h 10000"/>
                <a:gd name="connsiteX6" fmla="*/ 6129 w 10000"/>
                <a:gd name="connsiteY6" fmla="*/ 1237 h 10000"/>
                <a:gd name="connsiteX7" fmla="*/ 7706 w 10000"/>
                <a:gd name="connsiteY7" fmla="*/ 487 h 10000"/>
                <a:gd name="connsiteX8" fmla="*/ 3633 w 10000"/>
                <a:gd name="connsiteY8" fmla="*/ 4262 h 10000"/>
                <a:gd name="connsiteX9" fmla="*/ 3230 w 10000"/>
                <a:gd name="connsiteY9" fmla="*/ 4827 h 10000"/>
                <a:gd name="connsiteX10" fmla="*/ 5997 w 10000"/>
                <a:gd name="connsiteY10" fmla="*/ 5276 h 10000"/>
                <a:gd name="connsiteX11" fmla="*/ 6167 w 10000"/>
                <a:gd name="connsiteY11" fmla="*/ 5469 h 10000"/>
                <a:gd name="connsiteX12" fmla="*/ 6900 w 10000"/>
                <a:gd name="connsiteY12" fmla="*/ 9597 h 10000"/>
                <a:gd name="connsiteX13" fmla="*/ 9243 w 10000"/>
                <a:gd name="connsiteY13" fmla="*/ 7572 h 10000"/>
                <a:gd name="connsiteX14" fmla="*/ 10000 w 10000"/>
                <a:gd name="connsiteY14" fmla="*/ 9999 h 10000"/>
                <a:gd name="connsiteX0" fmla="*/ 0 w 10000"/>
                <a:gd name="connsiteY0" fmla="*/ 0 h 10000"/>
                <a:gd name="connsiteX1" fmla="*/ 267 w 10000"/>
                <a:gd name="connsiteY1" fmla="*/ 4044 h 10000"/>
                <a:gd name="connsiteX2" fmla="*/ 1744 w 10000"/>
                <a:gd name="connsiteY2" fmla="*/ 1092 h 10000"/>
                <a:gd name="connsiteX3" fmla="*/ 2052 w 10000"/>
                <a:gd name="connsiteY3" fmla="*/ 881 h 10000"/>
                <a:gd name="connsiteX4" fmla="*/ 2396 w 10000"/>
                <a:gd name="connsiteY4" fmla="*/ 1578 h 10000"/>
                <a:gd name="connsiteX5" fmla="*/ 4271 w 10000"/>
                <a:gd name="connsiteY5" fmla="*/ 1403 h 10000"/>
                <a:gd name="connsiteX6" fmla="*/ 6129 w 10000"/>
                <a:gd name="connsiteY6" fmla="*/ 1237 h 10000"/>
                <a:gd name="connsiteX7" fmla="*/ 7706 w 10000"/>
                <a:gd name="connsiteY7" fmla="*/ 487 h 10000"/>
                <a:gd name="connsiteX8" fmla="*/ 3633 w 10000"/>
                <a:gd name="connsiteY8" fmla="*/ 4262 h 10000"/>
                <a:gd name="connsiteX9" fmla="*/ 3230 w 10000"/>
                <a:gd name="connsiteY9" fmla="*/ 4827 h 10000"/>
                <a:gd name="connsiteX10" fmla="*/ 5997 w 10000"/>
                <a:gd name="connsiteY10" fmla="*/ 5276 h 10000"/>
                <a:gd name="connsiteX11" fmla="*/ 6167 w 10000"/>
                <a:gd name="connsiteY11" fmla="*/ 5469 h 10000"/>
                <a:gd name="connsiteX12" fmla="*/ 6900 w 10000"/>
                <a:gd name="connsiteY12" fmla="*/ 9597 h 10000"/>
                <a:gd name="connsiteX13" fmla="*/ 9243 w 10000"/>
                <a:gd name="connsiteY13" fmla="*/ 7572 h 10000"/>
                <a:gd name="connsiteX14" fmla="*/ 10000 w 10000"/>
                <a:gd name="connsiteY14" fmla="*/ 9999 h 10000"/>
                <a:gd name="connsiteX0" fmla="*/ 0 w 10000"/>
                <a:gd name="connsiteY0" fmla="*/ 0 h 10000"/>
                <a:gd name="connsiteX1" fmla="*/ 267 w 10000"/>
                <a:gd name="connsiteY1" fmla="*/ 4044 h 10000"/>
                <a:gd name="connsiteX2" fmla="*/ 3042 w 10000"/>
                <a:gd name="connsiteY2" fmla="*/ 4887 h 10000"/>
                <a:gd name="connsiteX3" fmla="*/ 2052 w 10000"/>
                <a:gd name="connsiteY3" fmla="*/ 881 h 10000"/>
                <a:gd name="connsiteX4" fmla="*/ 2396 w 10000"/>
                <a:gd name="connsiteY4" fmla="*/ 1578 h 10000"/>
                <a:gd name="connsiteX5" fmla="*/ 4271 w 10000"/>
                <a:gd name="connsiteY5" fmla="*/ 1403 h 10000"/>
                <a:gd name="connsiteX6" fmla="*/ 6129 w 10000"/>
                <a:gd name="connsiteY6" fmla="*/ 1237 h 10000"/>
                <a:gd name="connsiteX7" fmla="*/ 7706 w 10000"/>
                <a:gd name="connsiteY7" fmla="*/ 487 h 10000"/>
                <a:gd name="connsiteX8" fmla="*/ 3633 w 10000"/>
                <a:gd name="connsiteY8" fmla="*/ 4262 h 10000"/>
                <a:gd name="connsiteX9" fmla="*/ 3230 w 10000"/>
                <a:gd name="connsiteY9" fmla="*/ 4827 h 10000"/>
                <a:gd name="connsiteX10" fmla="*/ 5997 w 10000"/>
                <a:gd name="connsiteY10" fmla="*/ 5276 h 10000"/>
                <a:gd name="connsiteX11" fmla="*/ 6167 w 10000"/>
                <a:gd name="connsiteY11" fmla="*/ 5469 h 10000"/>
                <a:gd name="connsiteX12" fmla="*/ 6900 w 10000"/>
                <a:gd name="connsiteY12" fmla="*/ 9597 h 10000"/>
                <a:gd name="connsiteX13" fmla="*/ 9243 w 10000"/>
                <a:gd name="connsiteY13" fmla="*/ 7572 h 10000"/>
                <a:gd name="connsiteX14" fmla="*/ 10000 w 10000"/>
                <a:gd name="connsiteY14" fmla="*/ 9999 h 10000"/>
                <a:gd name="connsiteX0" fmla="*/ 0 w 10000"/>
                <a:gd name="connsiteY0" fmla="*/ 941 h 10941"/>
                <a:gd name="connsiteX1" fmla="*/ 267 w 10000"/>
                <a:gd name="connsiteY1" fmla="*/ 4985 h 10941"/>
                <a:gd name="connsiteX2" fmla="*/ 3042 w 10000"/>
                <a:gd name="connsiteY2" fmla="*/ 5828 h 10941"/>
                <a:gd name="connsiteX3" fmla="*/ 2052 w 10000"/>
                <a:gd name="connsiteY3" fmla="*/ 1822 h 10941"/>
                <a:gd name="connsiteX4" fmla="*/ 3883 w 10000"/>
                <a:gd name="connsiteY4" fmla="*/ 0 h 10941"/>
                <a:gd name="connsiteX5" fmla="*/ 4271 w 10000"/>
                <a:gd name="connsiteY5" fmla="*/ 2344 h 10941"/>
                <a:gd name="connsiteX6" fmla="*/ 6129 w 10000"/>
                <a:gd name="connsiteY6" fmla="*/ 2178 h 10941"/>
                <a:gd name="connsiteX7" fmla="*/ 7706 w 10000"/>
                <a:gd name="connsiteY7" fmla="*/ 1428 h 10941"/>
                <a:gd name="connsiteX8" fmla="*/ 3633 w 10000"/>
                <a:gd name="connsiteY8" fmla="*/ 5203 h 10941"/>
                <a:gd name="connsiteX9" fmla="*/ 3230 w 10000"/>
                <a:gd name="connsiteY9" fmla="*/ 5768 h 10941"/>
                <a:gd name="connsiteX10" fmla="*/ 5997 w 10000"/>
                <a:gd name="connsiteY10" fmla="*/ 6217 h 10941"/>
                <a:gd name="connsiteX11" fmla="*/ 6167 w 10000"/>
                <a:gd name="connsiteY11" fmla="*/ 6410 h 10941"/>
                <a:gd name="connsiteX12" fmla="*/ 6900 w 10000"/>
                <a:gd name="connsiteY12" fmla="*/ 10538 h 10941"/>
                <a:gd name="connsiteX13" fmla="*/ 9243 w 10000"/>
                <a:gd name="connsiteY13" fmla="*/ 8513 h 10941"/>
                <a:gd name="connsiteX14" fmla="*/ 10000 w 10000"/>
                <a:gd name="connsiteY14" fmla="*/ 10940 h 10941"/>
                <a:gd name="connsiteX0" fmla="*/ 0 w 10000"/>
                <a:gd name="connsiteY0" fmla="*/ 941 h 10941"/>
                <a:gd name="connsiteX1" fmla="*/ 267 w 10000"/>
                <a:gd name="connsiteY1" fmla="*/ 4985 h 10941"/>
                <a:gd name="connsiteX2" fmla="*/ 3042 w 10000"/>
                <a:gd name="connsiteY2" fmla="*/ 5828 h 10941"/>
                <a:gd name="connsiteX3" fmla="*/ 3012 w 10000"/>
                <a:gd name="connsiteY3" fmla="*/ 1854 h 10941"/>
                <a:gd name="connsiteX4" fmla="*/ 3883 w 10000"/>
                <a:gd name="connsiteY4" fmla="*/ 0 h 10941"/>
                <a:gd name="connsiteX5" fmla="*/ 4271 w 10000"/>
                <a:gd name="connsiteY5" fmla="*/ 2344 h 10941"/>
                <a:gd name="connsiteX6" fmla="*/ 6129 w 10000"/>
                <a:gd name="connsiteY6" fmla="*/ 2178 h 10941"/>
                <a:gd name="connsiteX7" fmla="*/ 7706 w 10000"/>
                <a:gd name="connsiteY7" fmla="*/ 1428 h 10941"/>
                <a:gd name="connsiteX8" fmla="*/ 3633 w 10000"/>
                <a:gd name="connsiteY8" fmla="*/ 5203 h 10941"/>
                <a:gd name="connsiteX9" fmla="*/ 3230 w 10000"/>
                <a:gd name="connsiteY9" fmla="*/ 5768 h 10941"/>
                <a:gd name="connsiteX10" fmla="*/ 5997 w 10000"/>
                <a:gd name="connsiteY10" fmla="*/ 6217 h 10941"/>
                <a:gd name="connsiteX11" fmla="*/ 6167 w 10000"/>
                <a:gd name="connsiteY11" fmla="*/ 6410 h 10941"/>
                <a:gd name="connsiteX12" fmla="*/ 6900 w 10000"/>
                <a:gd name="connsiteY12" fmla="*/ 10538 h 10941"/>
                <a:gd name="connsiteX13" fmla="*/ 9243 w 10000"/>
                <a:gd name="connsiteY13" fmla="*/ 8513 h 10941"/>
                <a:gd name="connsiteX14" fmla="*/ 10000 w 10000"/>
                <a:gd name="connsiteY14" fmla="*/ 10940 h 10941"/>
                <a:gd name="connsiteX0" fmla="*/ 0 w 10000"/>
                <a:gd name="connsiteY0" fmla="*/ 941 h 10941"/>
                <a:gd name="connsiteX1" fmla="*/ 267 w 10000"/>
                <a:gd name="connsiteY1" fmla="*/ 4985 h 10941"/>
                <a:gd name="connsiteX2" fmla="*/ 3042 w 10000"/>
                <a:gd name="connsiteY2" fmla="*/ 5828 h 10941"/>
                <a:gd name="connsiteX3" fmla="*/ 3219 w 10000"/>
                <a:gd name="connsiteY3" fmla="*/ 1950 h 10941"/>
                <a:gd name="connsiteX4" fmla="*/ 3883 w 10000"/>
                <a:gd name="connsiteY4" fmla="*/ 0 h 10941"/>
                <a:gd name="connsiteX5" fmla="*/ 4271 w 10000"/>
                <a:gd name="connsiteY5" fmla="*/ 2344 h 10941"/>
                <a:gd name="connsiteX6" fmla="*/ 6129 w 10000"/>
                <a:gd name="connsiteY6" fmla="*/ 2178 h 10941"/>
                <a:gd name="connsiteX7" fmla="*/ 7706 w 10000"/>
                <a:gd name="connsiteY7" fmla="*/ 1428 h 10941"/>
                <a:gd name="connsiteX8" fmla="*/ 3633 w 10000"/>
                <a:gd name="connsiteY8" fmla="*/ 5203 h 10941"/>
                <a:gd name="connsiteX9" fmla="*/ 3230 w 10000"/>
                <a:gd name="connsiteY9" fmla="*/ 5768 h 10941"/>
                <a:gd name="connsiteX10" fmla="*/ 5997 w 10000"/>
                <a:gd name="connsiteY10" fmla="*/ 6217 h 10941"/>
                <a:gd name="connsiteX11" fmla="*/ 6167 w 10000"/>
                <a:gd name="connsiteY11" fmla="*/ 6410 h 10941"/>
                <a:gd name="connsiteX12" fmla="*/ 6900 w 10000"/>
                <a:gd name="connsiteY12" fmla="*/ 10538 h 10941"/>
                <a:gd name="connsiteX13" fmla="*/ 9243 w 10000"/>
                <a:gd name="connsiteY13" fmla="*/ 8513 h 10941"/>
                <a:gd name="connsiteX14" fmla="*/ 10000 w 10000"/>
                <a:gd name="connsiteY14" fmla="*/ 10940 h 10941"/>
                <a:gd name="connsiteX0" fmla="*/ 0 w 10000"/>
                <a:gd name="connsiteY0" fmla="*/ 941 h 10941"/>
                <a:gd name="connsiteX1" fmla="*/ 267 w 10000"/>
                <a:gd name="connsiteY1" fmla="*/ 4985 h 10941"/>
                <a:gd name="connsiteX2" fmla="*/ 3042 w 10000"/>
                <a:gd name="connsiteY2" fmla="*/ 5828 h 10941"/>
                <a:gd name="connsiteX3" fmla="*/ 3219 w 10000"/>
                <a:gd name="connsiteY3" fmla="*/ 1950 h 10941"/>
                <a:gd name="connsiteX4" fmla="*/ 3883 w 10000"/>
                <a:gd name="connsiteY4" fmla="*/ 0 h 10941"/>
                <a:gd name="connsiteX5" fmla="*/ 4271 w 10000"/>
                <a:gd name="connsiteY5" fmla="*/ 2344 h 10941"/>
                <a:gd name="connsiteX6" fmla="*/ 6129 w 10000"/>
                <a:gd name="connsiteY6" fmla="*/ 2178 h 10941"/>
                <a:gd name="connsiteX7" fmla="*/ 7706 w 10000"/>
                <a:gd name="connsiteY7" fmla="*/ 1428 h 10941"/>
                <a:gd name="connsiteX8" fmla="*/ 3633 w 10000"/>
                <a:gd name="connsiteY8" fmla="*/ 5203 h 10941"/>
                <a:gd name="connsiteX9" fmla="*/ 3230 w 10000"/>
                <a:gd name="connsiteY9" fmla="*/ 5768 h 10941"/>
                <a:gd name="connsiteX10" fmla="*/ 5997 w 10000"/>
                <a:gd name="connsiteY10" fmla="*/ 6217 h 10941"/>
                <a:gd name="connsiteX11" fmla="*/ 6167 w 10000"/>
                <a:gd name="connsiteY11" fmla="*/ 6410 h 10941"/>
                <a:gd name="connsiteX12" fmla="*/ 6900 w 10000"/>
                <a:gd name="connsiteY12" fmla="*/ 10538 h 10941"/>
                <a:gd name="connsiteX13" fmla="*/ 9243 w 10000"/>
                <a:gd name="connsiteY13" fmla="*/ 8513 h 10941"/>
                <a:gd name="connsiteX14" fmla="*/ 10000 w 10000"/>
                <a:gd name="connsiteY14" fmla="*/ 10940 h 10941"/>
                <a:gd name="connsiteX0" fmla="*/ 0 w 10000"/>
                <a:gd name="connsiteY0" fmla="*/ 941 h 10941"/>
                <a:gd name="connsiteX1" fmla="*/ 267 w 10000"/>
                <a:gd name="connsiteY1" fmla="*/ 4985 h 10941"/>
                <a:gd name="connsiteX2" fmla="*/ 3042 w 10000"/>
                <a:gd name="connsiteY2" fmla="*/ 5828 h 10941"/>
                <a:gd name="connsiteX3" fmla="*/ 3219 w 10000"/>
                <a:gd name="connsiteY3" fmla="*/ 1950 h 10941"/>
                <a:gd name="connsiteX4" fmla="*/ 3883 w 10000"/>
                <a:gd name="connsiteY4" fmla="*/ 0 h 10941"/>
                <a:gd name="connsiteX5" fmla="*/ 5118 w 10000"/>
                <a:gd name="connsiteY5" fmla="*/ 654 h 10941"/>
                <a:gd name="connsiteX6" fmla="*/ 6129 w 10000"/>
                <a:gd name="connsiteY6" fmla="*/ 2178 h 10941"/>
                <a:gd name="connsiteX7" fmla="*/ 7706 w 10000"/>
                <a:gd name="connsiteY7" fmla="*/ 1428 h 10941"/>
                <a:gd name="connsiteX8" fmla="*/ 3633 w 10000"/>
                <a:gd name="connsiteY8" fmla="*/ 5203 h 10941"/>
                <a:gd name="connsiteX9" fmla="*/ 3230 w 10000"/>
                <a:gd name="connsiteY9" fmla="*/ 5768 h 10941"/>
                <a:gd name="connsiteX10" fmla="*/ 5997 w 10000"/>
                <a:gd name="connsiteY10" fmla="*/ 6217 h 10941"/>
                <a:gd name="connsiteX11" fmla="*/ 6167 w 10000"/>
                <a:gd name="connsiteY11" fmla="*/ 6410 h 10941"/>
                <a:gd name="connsiteX12" fmla="*/ 6900 w 10000"/>
                <a:gd name="connsiteY12" fmla="*/ 10538 h 10941"/>
                <a:gd name="connsiteX13" fmla="*/ 9243 w 10000"/>
                <a:gd name="connsiteY13" fmla="*/ 8513 h 10941"/>
                <a:gd name="connsiteX14" fmla="*/ 10000 w 10000"/>
                <a:gd name="connsiteY14" fmla="*/ 10940 h 10941"/>
                <a:gd name="connsiteX0" fmla="*/ 0 w 10000"/>
                <a:gd name="connsiteY0" fmla="*/ 622 h 10622"/>
                <a:gd name="connsiteX1" fmla="*/ 267 w 10000"/>
                <a:gd name="connsiteY1" fmla="*/ 4666 h 10622"/>
                <a:gd name="connsiteX2" fmla="*/ 3042 w 10000"/>
                <a:gd name="connsiteY2" fmla="*/ 5509 h 10622"/>
                <a:gd name="connsiteX3" fmla="*/ 3219 w 10000"/>
                <a:gd name="connsiteY3" fmla="*/ 1631 h 10622"/>
                <a:gd name="connsiteX4" fmla="*/ 3883 w 10000"/>
                <a:gd name="connsiteY4" fmla="*/ 0 h 10622"/>
                <a:gd name="connsiteX5" fmla="*/ 5118 w 10000"/>
                <a:gd name="connsiteY5" fmla="*/ 335 h 10622"/>
                <a:gd name="connsiteX6" fmla="*/ 6129 w 10000"/>
                <a:gd name="connsiteY6" fmla="*/ 1859 h 10622"/>
                <a:gd name="connsiteX7" fmla="*/ 7706 w 10000"/>
                <a:gd name="connsiteY7" fmla="*/ 1109 h 10622"/>
                <a:gd name="connsiteX8" fmla="*/ 3633 w 10000"/>
                <a:gd name="connsiteY8" fmla="*/ 4884 h 10622"/>
                <a:gd name="connsiteX9" fmla="*/ 3230 w 10000"/>
                <a:gd name="connsiteY9" fmla="*/ 5449 h 10622"/>
                <a:gd name="connsiteX10" fmla="*/ 5997 w 10000"/>
                <a:gd name="connsiteY10" fmla="*/ 5898 h 10622"/>
                <a:gd name="connsiteX11" fmla="*/ 6167 w 10000"/>
                <a:gd name="connsiteY11" fmla="*/ 6091 h 10622"/>
                <a:gd name="connsiteX12" fmla="*/ 6900 w 10000"/>
                <a:gd name="connsiteY12" fmla="*/ 10219 h 10622"/>
                <a:gd name="connsiteX13" fmla="*/ 9243 w 10000"/>
                <a:gd name="connsiteY13" fmla="*/ 8194 h 10622"/>
                <a:gd name="connsiteX14" fmla="*/ 10000 w 10000"/>
                <a:gd name="connsiteY14" fmla="*/ 10621 h 10622"/>
                <a:gd name="connsiteX0" fmla="*/ 0 w 10000"/>
                <a:gd name="connsiteY0" fmla="*/ 732 h 10732"/>
                <a:gd name="connsiteX1" fmla="*/ 267 w 10000"/>
                <a:gd name="connsiteY1" fmla="*/ 4776 h 10732"/>
                <a:gd name="connsiteX2" fmla="*/ 3042 w 10000"/>
                <a:gd name="connsiteY2" fmla="*/ 5619 h 10732"/>
                <a:gd name="connsiteX3" fmla="*/ 3219 w 10000"/>
                <a:gd name="connsiteY3" fmla="*/ 1741 h 10732"/>
                <a:gd name="connsiteX4" fmla="*/ 3883 w 10000"/>
                <a:gd name="connsiteY4" fmla="*/ 110 h 10732"/>
                <a:gd name="connsiteX5" fmla="*/ 5118 w 10000"/>
                <a:gd name="connsiteY5" fmla="*/ 445 h 10732"/>
                <a:gd name="connsiteX6" fmla="*/ 6129 w 10000"/>
                <a:gd name="connsiteY6" fmla="*/ 1969 h 10732"/>
                <a:gd name="connsiteX7" fmla="*/ 7706 w 10000"/>
                <a:gd name="connsiteY7" fmla="*/ 1219 h 10732"/>
                <a:gd name="connsiteX8" fmla="*/ 3633 w 10000"/>
                <a:gd name="connsiteY8" fmla="*/ 4994 h 10732"/>
                <a:gd name="connsiteX9" fmla="*/ 3230 w 10000"/>
                <a:gd name="connsiteY9" fmla="*/ 5559 h 10732"/>
                <a:gd name="connsiteX10" fmla="*/ 5997 w 10000"/>
                <a:gd name="connsiteY10" fmla="*/ 6008 h 10732"/>
                <a:gd name="connsiteX11" fmla="*/ 6167 w 10000"/>
                <a:gd name="connsiteY11" fmla="*/ 6201 h 10732"/>
                <a:gd name="connsiteX12" fmla="*/ 6900 w 10000"/>
                <a:gd name="connsiteY12" fmla="*/ 10329 h 10732"/>
                <a:gd name="connsiteX13" fmla="*/ 9243 w 10000"/>
                <a:gd name="connsiteY13" fmla="*/ 8304 h 10732"/>
                <a:gd name="connsiteX14" fmla="*/ 10000 w 10000"/>
                <a:gd name="connsiteY14" fmla="*/ 10731 h 10732"/>
                <a:gd name="connsiteX0" fmla="*/ 0 w 10000"/>
                <a:gd name="connsiteY0" fmla="*/ 732 h 10732"/>
                <a:gd name="connsiteX1" fmla="*/ 267 w 10000"/>
                <a:gd name="connsiteY1" fmla="*/ 4776 h 10732"/>
                <a:gd name="connsiteX2" fmla="*/ 3042 w 10000"/>
                <a:gd name="connsiteY2" fmla="*/ 5619 h 10732"/>
                <a:gd name="connsiteX3" fmla="*/ 3219 w 10000"/>
                <a:gd name="connsiteY3" fmla="*/ 1741 h 10732"/>
                <a:gd name="connsiteX4" fmla="*/ 3883 w 10000"/>
                <a:gd name="connsiteY4" fmla="*/ 110 h 10732"/>
                <a:gd name="connsiteX5" fmla="*/ 5118 w 10000"/>
                <a:gd name="connsiteY5" fmla="*/ 445 h 10732"/>
                <a:gd name="connsiteX6" fmla="*/ 6129 w 10000"/>
                <a:gd name="connsiteY6" fmla="*/ 1969 h 10732"/>
                <a:gd name="connsiteX7" fmla="*/ 7706 w 10000"/>
                <a:gd name="connsiteY7" fmla="*/ 1219 h 10732"/>
                <a:gd name="connsiteX8" fmla="*/ 3633 w 10000"/>
                <a:gd name="connsiteY8" fmla="*/ 4994 h 10732"/>
                <a:gd name="connsiteX9" fmla="*/ 3230 w 10000"/>
                <a:gd name="connsiteY9" fmla="*/ 5559 h 10732"/>
                <a:gd name="connsiteX10" fmla="*/ 5997 w 10000"/>
                <a:gd name="connsiteY10" fmla="*/ 6008 h 10732"/>
                <a:gd name="connsiteX11" fmla="*/ 6167 w 10000"/>
                <a:gd name="connsiteY11" fmla="*/ 6201 h 10732"/>
                <a:gd name="connsiteX12" fmla="*/ 6900 w 10000"/>
                <a:gd name="connsiteY12" fmla="*/ 10329 h 10732"/>
                <a:gd name="connsiteX13" fmla="*/ 9243 w 10000"/>
                <a:gd name="connsiteY13" fmla="*/ 8304 h 10732"/>
                <a:gd name="connsiteX14" fmla="*/ 10000 w 10000"/>
                <a:gd name="connsiteY14" fmla="*/ 10731 h 10732"/>
                <a:gd name="connsiteX0" fmla="*/ 0 w 10000"/>
                <a:gd name="connsiteY0" fmla="*/ 622 h 10622"/>
                <a:gd name="connsiteX1" fmla="*/ 267 w 10000"/>
                <a:gd name="connsiteY1" fmla="*/ 4666 h 10622"/>
                <a:gd name="connsiteX2" fmla="*/ 3042 w 10000"/>
                <a:gd name="connsiteY2" fmla="*/ 5509 h 10622"/>
                <a:gd name="connsiteX3" fmla="*/ 3219 w 10000"/>
                <a:gd name="connsiteY3" fmla="*/ 1631 h 10622"/>
                <a:gd name="connsiteX4" fmla="*/ 3883 w 10000"/>
                <a:gd name="connsiteY4" fmla="*/ 0 h 10622"/>
                <a:gd name="connsiteX5" fmla="*/ 5250 w 10000"/>
                <a:gd name="connsiteY5" fmla="*/ 1228 h 10622"/>
                <a:gd name="connsiteX6" fmla="*/ 6129 w 10000"/>
                <a:gd name="connsiteY6" fmla="*/ 1859 h 10622"/>
                <a:gd name="connsiteX7" fmla="*/ 7706 w 10000"/>
                <a:gd name="connsiteY7" fmla="*/ 1109 h 10622"/>
                <a:gd name="connsiteX8" fmla="*/ 3633 w 10000"/>
                <a:gd name="connsiteY8" fmla="*/ 4884 h 10622"/>
                <a:gd name="connsiteX9" fmla="*/ 3230 w 10000"/>
                <a:gd name="connsiteY9" fmla="*/ 5449 h 10622"/>
                <a:gd name="connsiteX10" fmla="*/ 5997 w 10000"/>
                <a:gd name="connsiteY10" fmla="*/ 5898 h 10622"/>
                <a:gd name="connsiteX11" fmla="*/ 6167 w 10000"/>
                <a:gd name="connsiteY11" fmla="*/ 6091 h 10622"/>
                <a:gd name="connsiteX12" fmla="*/ 6900 w 10000"/>
                <a:gd name="connsiteY12" fmla="*/ 10219 h 10622"/>
                <a:gd name="connsiteX13" fmla="*/ 9243 w 10000"/>
                <a:gd name="connsiteY13" fmla="*/ 8194 h 10622"/>
                <a:gd name="connsiteX14" fmla="*/ 10000 w 10000"/>
                <a:gd name="connsiteY14" fmla="*/ 10621 h 10622"/>
                <a:gd name="connsiteX0" fmla="*/ 0 w 10000"/>
                <a:gd name="connsiteY0" fmla="*/ 622 h 10622"/>
                <a:gd name="connsiteX1" fmla="*/ 267 w 10000"/>
                <a:gd name="connsiteY1" fmla="*/ 4666 h 10622"/>
                <a:gd name="connsiteX2" fmla="*/ 3042 w 10000"/>
                <a:gd name="connsiteY2" fmla="*/ 5509 h 10622"/>
                <a:gd name="connsiteX3" fmla="*/ 3219 w 10000"/>
                <a:gd name="connsiteY3" fmla="*/ 1631 h 10622"/>
                <a:gd name="connsiteX4" fmla="*/ 3883 w 10000"/>
                <a:gd name="connsiteY4" fmla="*/ 0 h 10622"/>
                <a:gd name="connsiteX5" fmla="*/ 5250 w 10000"/>
                <a:gd name="connsiteY5" fmla="*/ 1228 h 10622"/>
                <a:gd name="connsiteX6" fmla="*/ 6129 w 10000"/>
                <a:gd name="connsiteY6" fmla="*/ 1859 h 10622"/>
                <a:gd name="connsiteX7" fmla="*/ 7706 w 10000"/>
                <a:gd name="connsiteY7" fmla="*/ 1109 h 10622"/>
                <a:gd name="connsiteX8" fmla="*/ 3633 w 10000"/>
                <a:gd name="connsiteY8" fmla="*/ 4884 h 10622"/>
                <a:gd name="connsiteX9" fmla="*/ 8679 w 10000"/>
                <a:gd name="connsiteY9" fmla="*/ 2302 h 10622"/>
                <a:gd name="connsiteX10" fmla="*/ 3230 w 10000"/>
                <a:gd name="connsiteY10" fmla="*/ 5449 h 10622"/>
                <a:gd name="connsiteX11" fmla="*/ 5997 w 10000"/>
                <a:gd name="connsiteY11" fmla="*/ 5898 h 10622"/>
                <a:gd name="connsiteX12" fmla="*/ 6167 w 10000"/>
                <a:gd name="connsiteY12" fmla="*/ 6091 h 10622"/>
                <a:gd name="connsiteX13" fmla="*/ 6900 w 10000"/>
                <a:gd name="connsiteY13" fmla="*/ 10219 h 10622"/>
                <a:gd name="connsiteX14" fmla="*/ 9243 w 10000"/>
                <a:gd name="connsiteY14" fmla="*/ 8194 h 10622"/>
                <a:gd name="connsiteX15" fmla="*/ 10000 w 10000"/>
                <a:gd name="connsiteY15" fmla="*/ 10621 h 10622"/>
                <a:gd name="connsiteX0" fmla="*/ 0 w 10050"/>
                <a:gd name="connsiteY0" fmla="*/ 2211 h 12211"/>
                <a:gd name="connsiteX1" fmla="*/ 267 w 10050"/>
                <a:gd name="connsiteY1" fmla="*/ 6255 h 12211"/>
                <a:gd name="connsiteX2" fmla="*/ 3042 w 10050"/>
                <a:gd name="connsiteY2" fmla="*/ 7098 h 12211"/>
                <a:gd name="connsiteX3" fmla="*/ 3219 w 10050"/>
                <a:gd name="connsiteY3" fmla="*/ 3220 h 12211"/>
                <a:gd name="connsiteX4" fmla="*/ 3883 w 10050"/>
                <a:gd name="connsiteY4" fmla="*/ 1589 h 12211"/>
                <a:gd name="connsiteX5" fmla="*/ 5250 w 10050"/>
                <a:gd name="connsiteY5" fmla="*/ 2817 h 12211"/>
                <a:gd name="connsiteX6" fmla="*/ 6129 w 10050"/>
                <a:gd name="connsiteY6" fmla="*/ 3448 h 12211"/>
                <a:gd name="connsiteX7" fmla="*/ 7706 w 10050"/>
                <a:gd name="connsiteY7" fmla="*/ 2698 h 12211"/>
                <a:gd name="connsiteX8" fmla="*/ 10050 w 10050"/>
                <a:gd name="connsiteY8" fmla="*/ 0 h 12211"/>
                <a:gd name="connsiteX9" fmla="*/ 8679 w 10050"/>
                <a:gd name="connsiteY9" fmla="*/ 3891 h 12211"/>
                <a:gd name="connsiteX10" fmla="*/ 3230 w 10050"/>
                <a:gd name="connsiteY10" fmla="*/ 7038 h 12211"/>
                <a:gd name="connsiteX11" fmla="*/ 5997 w 10050"/>
                <a:gd name="connsiteY11" fmla="*/ 7487 h 12211"/>
                <a:gd name="connsiteX12" fmla="*/ 6167 w 10050"/>
                <a:gd name="connsiteY12" fmla="*/ 7680 h 12211"/>
                <a:gd name="connsiteX13" fmla="*/ 6900 w 10050"/>
                <a:gd name="connsiteY13" fmla="*/ 11808 h 12211"/>
                <a:gd name="connsiteX14" fmla="*/ 9243 w 10050"/>
                <a:gd name="connsiteY14" fmla="*/ 9783 h 12211"/>
                <a:gd name="connsiteX15" fmla="*/ 10000 w 10050"/>
                <a:gd name="connsiteY15" fmla="*/ 12210 h 12211"/>
                <a:gd name="connsiteX0" fmla="*/ 0 w 12227"/>
                <a:gd name="connsiteY0" fmla="*/ 2211 h 12211"/>
                <a:gd name="connsiteX1" fmla="*/ 267 w 12227"/>
                <a:gd name="connsiteY1" fmla="*/ 6255 h 12211"/>
                <a:gd name="connsiteX2" fmla="*/ 3042 w 12227"/>
                <a:gd name="connsiteY2" fmla="*/ 7098 h 12211"/>
                <a:gd name="connsiteX3" fmla="*/ 3219 w 12227"/>
                <a:gd name="connsiteY3" fmla="*/ 3220 h 12211"/>
                <a:gd name="connsiteX4" fmla="*/ 3883 w 12227"/>
                <a:gd name="connsiteY4" fmla="*/ 1589 h 12211"/>
                <a:gd name="connsiteX5" fmla="*/ 5250 w 12227"/>
                <a:gd name="connsiteY5" fmla="*/ 2817 h 12211"/>
                <a:gd name="connsiteX6" fmla="*/ 6129 w 12227"/>
                <a:gd name="connsiteY6" fmla="*/ 3448 h 12211"/>
                <a:gd name="connsiteX7" fmla="*/ 7706 w 12227"/>
                <a:gd name="connsiteY7" fmla="*/ 2698 h 12211"/>
                <a:gd name="connsiteX8" fmla="*/ 10050 w 12227"/>
                <a:gd name="connsiteY8" fmla="*/ 0 h 12211"/>
                <a:gd name="connsiteX9" fmla="*/ 8679 w 12227"/>
                <a:gd name="connsiteY9" fmla="*/ 3891 h 12211"/>
                <a:gd name="connsiteX10" fmla="*/ 12224 w 12227"/>
                <a:gd name="connsiteY10" fmla="*/ 373 h 12211"/>
                <a:gd name="connsiteX11" fmla="*/ 5997 w 12227"/>
                <a:gd name="connsiteY11" fmla="*/ 7487 h 12211"/>
                <a:gd name="connsiteX12" fmla="*/ 6167 w 12227"/>
                <a:gd name="connsiteY12" fmla="*/ 7680 h 12211"/>
                <a:gd name="connsiteX13" fmla="*/ 6900 w 12227"/>
                <a:gd name="connsiteY13" fmla="*/ 11808 h 12211"/>
                <a:gd name="connsiteX14" fmla="*/ 9243 w 12227"/>
                <a:gd name="connsiteY14" fmla="*/ 9783 h 12211"/>
                <a:gd name="connsiteX15" fmla="*/ 10000 w 12227"/>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250 w 13103"/>
                <a:gd name="connsiteY5" fmla="*/ 2817 h 12211"/>
                <a:gd name="connsiteX6" fmla="*/ 6129 w 13103"/>
                <a:gd name="connsiteY6" fmla="*/ 3448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250 w 13103"/>
                <a:gd name="connsiteY5" fmla="*/ 2817 h 12211"/>
                <a:gd name="connsiteX6" fmla="*/ 5997 w 13103"/>
                <a:gd name="connsiteY6" fmla="*/ 5393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997 w 13103"/>
                <a:gd name="connsiteY6" fmla="*/ 5393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677 w 13103"/>
                <a:gd name="connsiteY6" fmla="*/ 6126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677 w 13103"/>
                <a:gd name="connsiteY6" fmla="*/ 6126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677 w 13103"/>
                <a:gd name="connsiteY6" fmla="*/ 6126 h 12211"/>
                <a:gd name="connsiteX7" fmla="*/ 7706 w 13103"/>
                <a:gd name="connsiteY7" fmla="*/ 2698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677 w 13103"/>
                <a:gd name="connsiteY6" fmla="*/ 6126 h 12211"/>
                <a:gd name="connsiteX7" fmla="*/ 7029 w 13103"/>
                <a:gd name="connsiteY7" fmla="*/ 3814 h 12211"/>
                <a:gd name="connsiteX8" fmla="*/ 10050 w 13103"/>
                <a:gd name="connsiteY8" fmla="*/ 0 h 12211"/>
                <a:gd name="connsiteX9" fmla="*/ 8679 w 13103"/>
                <a:gd name="connsiteY9" fmla="*/ 3891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2211 h 12211"/>
                <a:gd name="connsiteX1" fmla="*/ 267 w 13103"/>
                <a:gd name="connsiteY1" fmla="*/ 6255 h 12211"/>
                <a:gd name="connsiteX2" fmla="*/ 3042 w 13103"/>
                <a:gd name="connsiteY2" fmla="*/ 7098 h 12211"/>
                <a:gd name="connsiteX3" fmla="*/ 3219 w 13103"/>
                <a:gd name="connsiteY3" fmla="*/ 3220 h 12211"/>
                <a:gd name="connsiteX4" fmla="*/ 3883 w 13103"/>
                <a:gd name="connsiteY4" fmla="*/ 1589 h 12211"/>
                <a:gd name="connsiteX5" fmla="*/ 5419 w 13103"/>
                <a:gd name="connsiteY5" fmla="*/ 2594 h 12211"/>
                <a:gd name="connsiteX6" fmla="*/ 5677 w 13103"/>
                <a:gd name="connsiteY6" fmla="*/ 6126 h 12211"/>
                <a:gd name="connsiteX7" fmla="*/ 7029 w 13103"/>
                <a:gd name="connsiteY7" fmla="*/ 3814 h 12211"/>
                <a:gd name="connsiteX8" fmla="*/ 10050 w 13103"/>
                <a:gd name="connsiteY8" fmla="*/ 0 h 12211"/>
                <a:gd name="connsiteX9" fmla="*/ 10843 w 13103"/>
                <a:gd name="connsiteY9" fmla="*/ 5262 h 12211"/>
                <a:gd name="connsiteX10" fmla="*/ 12224 w 13103"/>
                <a:gd name="connsiteY10" fmla="*/ 373 h 12211"/>
                <a:gd name="connsiteX11" fmla="*/ 13091 w 13103"/>
                <a:gd name="connsiteY11" fmla="*/ 3660 h 12211"/>
                <a:gd name="connsiteX12" fmla="*/ 6167 w 13103"/>
                <a:gd name="connsiteY12" fmla="*/ 7680 h 12211"/>
                <a:gd name="connsiteX13" fmla="*/ 6900 w 13103"/>
                <a:gd name="connsiteY13" fmla="*/ 11808 h 12211"/>
                <a:gd name="connsiteX14" fmla="*/ 9243 w 13103"/>
                <a:gd name="connsiteY14" fmla="*/ 9783 h 12211"/>
                <a:gd name="connsiteX15" fmla="*/ 10000 w 13103"/>
                <a:gd name="connsiteY15" fmla="*/ 12210 h 12211"/>
                <a:gd name="connsiteX0" fmla="*/ 0 w 13103"/>
                <a:gd name="connsiteY0" fmla="*/ 1842 h 11842"/>
                <a:gd name="connsiteX1" fmla="*/ 267 w 13103"/>
                <a:gd name="connsiteY1" fmla="*/ 5886 h 11842"/>
                <a:gd name="connsiteX2" fmla="*/ 3042 w 13103"/>
                <a:gd name="connsiteY2" fmla="*/ 6729 h 11842"/>
                <a:gd name="connsiteX3" fmla="*/ 3219 w 13103"/>
                <a:gd name="connsiteY3" fmla="*/ 2851 h 11842"/>
                <a:gd name="connsiteX4" fmla="*/ 3883 w 13103"/>
                <a:gd name="connsiteY4" fmla="*/ 1220 h 11842"/>
                <a:gd name="connsiteX5" fmla="*/ 5419 w 13103"/>
                <a:gd name="connsiteY5" fmla="*/ 2225 h 11842"/>
                <a:gd name="connsiteX6" fmla="*/ 5677 w 13103"/>
                <a:gd name="connsiteY6" fmla="*/ 5757 h 11842"/>
                <a:gd name="connsiteX7" fmla="*/ 7029 w 13103"/>
                <a:gd name="connsiteY7" fmla="*/ 3445 h 11842"/>
                <a:gd name="connsiteX8" fmla="*/ 9072 w 13103"/>
                <a:gd name="connsiteY8" fmla="*/ 2629 h 11842"/>
                <a:gd name="connsiteX9" fmla="*/ 10843 w 13103"/>
                <a:gd name="connsiteY9" fmla="*/ 4893 h 11842"/>
                <a:gd name="connsiteX10" fmla="*/ 12224 w 13103"/>
                <a:gd name="connsiteY10" fmla="*/ 4 h 11842"/>
                <a:gd name="connsiteX11" fmla="*/ 13091 w 13103"/>
                <a:gd name="connsiteY11" fmla="*/ 3291 h 11842"/>
                <a:gd name="connsiteX12" fmla="*/ 6167 w 13103"/>
                <a:gd name="connsiteY12" fmla="*/ 7311 h 11842"/>
                <a:gd name="connsiteX13" fmla="*/ 6900 w 13103"/>
                <a:gd name="connsiteY13" fmla="*/ 11439 h 11842"/>
                <a:gd name="connsiteX14" fmla="*/ 9243 w 13103"/>
                <a:gd name="connsiteY14" fmla="*/ 9414 h 11842"/>
                <a:gd name="connsiteX15" fmla="*/ 10000 w 13103"/>
                <a:gd name="connsiteY15" fmla="*/ 11841 h 11842"/>
                <a:gd name="connsiteX0" fmla="*/ 0 w 13103"/>
                <a:gd name="connsiteY0" fmla="*/ 1842 h 11842"/>
                <a:gd name="connsiteX1" fmla="*/ 267 w 13103"/>
                <a:gd name="connsiteY1" fmla="*/ 5886 h 11842"/>
                <a:gd name="connsiteX2" fmla="*/ 3042 w 13103"/>
                <a:gd name="connsiteY2" fmla="*/ 6729 h 11842"/>
                <a:gd name="connsiteX3" fmla="*/ 3219 w 13103"/>
                <a:gd name="connsiteY3" fmla="*/ 2851 h 11842"/>
                <a:gd name="connsiteX4" fmla="*/ 3883 w 13103"/>
                <a:gd name="connsiteY4" fmla="*/ 1220 h 11842"/>
                <a:gd name="connsiteX5" fmla="*/ 5419 w 13103"/>
                <a:gd name="connsiteY5" fmla="*/ 2225 h 11842"/>
                <a:gd name="connsiteX6" fmla="*/ 5677 w 13103"/>
                <a:gd name="connsiteY6" fmla="*/ 5757 h 11842"/>
                <a:gd name="connsiteX7" fmla="*/ 7029 w 13103"/>
                <a:gd name="connsiteY7" fmla="*/ 3445 h 11842"/>
                <a:gd name="connsiteX8" fmla="*/ 9072 w 13103"/>
                <a:gd name="connsiteY8" fmla="*/ 2629 h 11842"/>
                <a:gd name="connsiteX9" fmla="*/ 10843 w 13103"/>
                <a:gd name="connsiteY9" fmla="*/ 4893 h 11842"/>
                <a:gd name="connsiteX10" fmla="*/ 12224 w 13103"/>
                <a:gd name="connsiteY10" fmla="*/ 4 h 11842"/>
                <a:gd name="connsiteX11" fmla="*/ 13091 w 13103"/>
                <a:gd name="connsiteY11" fmla="*/ 3291 h 11842"/>
                <a:gd name="connsiteX12" fmla="*/ 6167 w 13103"/>
                <a:gd name="connsiteY12" fmla="*/ 7311 h 11842"/>
                <a:gd name="connsiteX13" fmla="*/ 6900 w 13103"/>
                <a:gd name="connsiteY13" fmla="*/ 11439 h 11842"/>
                <a:gd name="connsiteX14" fmla="*/ 9243 w 13103"/>
                <a:gd name="connsiteY14" fmla="*/ 9414 h 11842"/>
                <a:gd name="connsiteX15" fmla="*/ 10000 w 13103"/>
                <a:gd name="connsiteY15" fmla="*/ 11841 h 11842"/>
                <a:gd name="connsiteX0" fmla="*/ 0 w 13103"/>
                <a:gd name="connsiteY0" fmla="*/ 1842 h 11842"/>
                <a:gd name="connsiteX1" fmla="*/ 267 w 13103"/>
                <a:gd name="connsiteY1" fmla="*/ 5886 h 11842"/>
                <a:gd name="connsiteX2" fmla="*/ 3042 w 13103"/>
                <a:gd name="connsiteY2" fmla="*/ 6729 h 11842"/>
                <a:gd name="connsiteX3" fmla="*/ 3219 w 13103"/>
                <a:gd name="connsiteY3" fmla="*/ 2851 h 11842"/>
                <a:gd name="connsiteX4" fmla="*/ 3883 w 13103"/>
                <a:gd name="connsiteY4" fmla="*/ 1220 h 11842"/>
                <a:gd name="connsiteX5" fmla="*/ 5419 w 13103"/>
                <a:gd name="connsiteY5" fmla="*/ 2225 h 11842"/>
                <a:gd name="connsiteX6" fmla="*/ 5677 w 13103"/>
                <a:gd name="connsiteY6" fmla="*/ 5757 h 11842"/>
                <a:gd name="connsiteX7" fmla="*/ 7029 w 13103"/>
                <a:gd name="connsiteY7" fmla="*/ 3445 h 11842"/>
                <a:gd name="connsiteX8" fmla="*/ 9241 w 13103"/>
                <a:gd name="connsiteY8" fmla="*/ 3905 h 11842"/>
                <a:gd name="connsiteX9" fmla="*/ 10843 w 13103"/>
                <a:gd name="connsiteY9" fmla="*/ 4893 h 11842"/>
                <a:gd name="connsiteX10" fmla="*/ 12224 w 13103"/>
                <a:gd name="connsiteY10" fmla="*/ 4 h 11842"/>
                <a:gd name="connsiteX11" fmla="*/ 13091 w 13103"/>
                <a:gd name="connsiteY11" fmla="*/ 3291 h 11842"/>
                <a:gd name="connsiteX12" fmla="*/ 6167 w 13103"/>
                <a:gd name="connsiteY12" fmla="*/ 7311 h 11842"/>
                <a:gd name="connsiteX13" fmla="*/ 6900 w 13103"/>
                <a:gd name="connsiteY13" fmla="*/ 11439 h 11842"/>
                <a:gd name="connsiteX14" fmla="*/ 9243 w 13103"/>
                <a:gd name="connsiteY14" fmla="*/ 9414 h 11842"/>
                <a:gd name="connsiteX15" fmla="*/ 10000 w 13103"/>
                <a:gd name="connsiteY15" fmla="*/ 11841 h 11842"/>
                <a:gd name="connsiteX0" fmla="*/ 0 w 13103"/>
                <a:gd name="connsiteY0" fmla="*/ 1842 h 11842"/>
                <a:gd name="connsiteX1" fmla="*/ 267 w 13103"/>
                <a:gd name="connsiteY1" fmla="*/ 5886 h 11842"/>
                <a:gd name="connsiteX2" fmla="*/ 3042 w 13103"/>
                <a:gd name="connsiteY2" fmla="*/ 6729 h 11842"/>
                <a:gd name="connsiteX3" fmla="*/ 3219 w 13103"/>
                <a:gd name="connsiteY3" fmla="*/ 2851 h 11842"/>
                <a:gd name="connsiteX4" fmla="*/ 3883 w 13103"/>
                <a:gd name="connsiteY4" fmla="*/ 1220 h 11842"/>
                <a:gd name="connsiteX5" fmla="*/ 5419 w 13103"/>
                <a:gd name="connsiteY5" fmla="*/ 2225 h 11842"/>
                <a:gd name="connsiteX6" fmla="*/ 5677 w 13103"/>
                <a:gd name="connsiteY6" fmla="*/ 5757 h 11842"/>
                <a:gd name="connsiteX7" fmla="*/ 7217 w 13103"/>
                <a:gd name="connsiteY7" fmla="*/ 3668 h 11842"/>
                <a:gd name="connsiteX8" fmla="*/ 9241 w 13103"/>
                <a:gd name="connsiteY8" fmla="*/ 3905 h 11842"/>
                <a:gd name="connsiteX9" fmla="*/ 10843 w 13103"/>
                <a:gd name="connsiteY9" fmla="*/ 4893 h 11842"/>
                <a:gd name="connsiteX10" fmla="*/ 12224 w 13103"/>
                <a:gd name="connsiteY10" fmla="*/ 4 h 11842"/>
                <a:gd name="connsiteX11" fmla="*/ 13091 w 13103"/>
                <a:gd name="connsiteY11" fmla="*/ 3291 h 11842"/>
                <a:gd name="connsiteX12" fmla="*/ 6167 w 13103"/>
                <a:gd name="connsiteY12" fmla="*/ 7311 h 11842"/>
                <a:gd name="connsiteX13" fmla="*/ 6900 w 13103"/>
                <a:gd name="connsiteY13" fmla="*/ 11439 h 11842"/>
                <a:gd name="connsiteX14" fmla="*/ 9243 w 13103"/>
                <a:gd name="connsiteY14" fmla="*/ 9414 h 11842"/>
                <a:gd name="connsiteX15" fmla="*/ 10000 w 13103"/>
                <a:gd name="connsiteY15" fmla="*/ 11841 h 11842"/>
                <a:gd name="connsiteX0" fmla="*/ 0 w 13103"/>
                <a:gd name="connsiteY0" fmla="*/ 1842 h 11891"/>
                <a:gd name="connsiteX1" fmla="*/ 267 w 13103"/>
                <a:gd name="connsiteY1" fmla="*/ 5886 h 11891"/>
                <a:gd name="connsiteX2" fmla="*/ 3042 w 13103"/>
                <a:gd name="connsiteY2" fmla="*/ 6729 h 11891"/>
                <a:gd name="connsiteX3" fmla="*/ 3219 w 13103"/>
                <a:gd name="connsiteY3" fmla="*/ 2851 h 11891"/>
                <a:gd name="connsiteX4" fmla="*/ 3883 w 13103"/>
                <a:gd name="connsiteY4" fmla="*/ 1220 h 11891"/>
                <a:gd name="connsiteX5" fmla="*/ 5419 w 13103"/>
                <a:gd name="connsiteY5" fmla="*/ 2225 h 11891"/>
                <a:gd name="connsiteX6" fmla="*/ 5677 w 13103"/>
                <a:gd name="connsiteY6" fmla="*/ 5757 h 11891"/>
                <a:gd name="connsiteX7" fmla="*/ 7217 w 13103"/>
                <a:gd name="connsiteY7" fmla="*/ 3668 h 11891"/>
                <a:gd name="connsiteX8" fmla="*/ 9241 w 13103"/>
                <a:gd name="connsiteY8" fmla="*/ 3905 h 11891"/>
                <a:gd name="connsiteX9" fmla="*/ 10843 w 13103"/>
                <a:gd name="connsiteY9" fmla="*/ 4893 h 11891"/>
                <a:gd name="connsiteX10" fmla="*/ 12224 w 13103"/>
                <a:gd name="connsiteY10" fmla="*/ 4 h 11891"/>
                <a:gd name="connsiteX11" fmla="*/ 13091 w 13103"/>
                <a:gd name="connsiteY11" fmla="*/ 3291 h 11891"/>
                <a:gd name="connsiteX12" fmla="*/ 6167 w 13103"/>
                <a:gd name="connsiteY12" fmla="*/ 7311 h 11891"/>
                <a:gd name="connsiteX13" fmla="*/ 6900 w 13103"/>
                <a:gd name="connsiteY13" fmla="*/ 11439 h 11891"/>
                <a:gd name="connsiteX14" fmla="*/ 10000 w 13103"/>
                <a:gd name="connsiteY14" fmla="*/ 11841 h 11891"/>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17 w 13122"/>
                <a:gd name="connsiteY7" fmla="*/ 3668 h 12588"/>
                <a:gd name="connsiteX8" fmla="*/ 9241 w 13122"/>
                <a:gd name="connsiteY8" fmla="*/ 3905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6991 w 13122"/>
                <a:gd name="connsiteY7" fmla="*/ 3445 h 12588"/>
                <a:gd name="connsiteX8" fmla="*/ 9241 w 13122"/>
                <a:gd name="connsiteY8" fmla="*/ 3905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41 w 13122"/>
                <a:gd name="connsiteY8" fmla="*/ 3905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28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28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68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010 w 13122"/>
                <a:gd name="connsiteY7" fmla="*/ 3477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55 w 13122"/>
                <a:gd name="connsiteY7" fmla="*/ 3892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142 w 13122"/>
                <a:gd name="connsiteY7" fmla="*/ 3605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349 w 13122"/>
                <a:gd name="connsiteY7" fmla="*/ 3637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93 w 13122"/>
                <a:gd name="connsiteY7" fmla="*/ 3478 h 12588"/>
                <a:gd name="connsiteX8" fmla="*/ 9222 w 13122"/>
                <a:gd name="connsiteY8" fmla="*/ 4798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93 w 13122"/>
                <a:gd name="connsiteY7" fmla="*/ 3478 h 12588"/>
                <a:gd name="connsiteX8" fmla="*/ 9636 w 13122"/>
                <a:gd name="connsiteY8" fmla="*/ 6552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93 w 13122"/>
                <a:gd name="connsiteY7" fmla="*/ 3478 h 12588"/>
                <a:gd name="connsiteX8" fmla="*/ 9109 w 13122"/>
                <a:gd name="connsiteY8" fmla="*/ 4607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2 h 12588"/>
                <a:gd name="connsiteX1" fmla="*/ 267 w 13122"/>
                <a:gd name="connsiteY1" fmla="*/ 5886 h 12588"/>
                <a:gd name="connsiteX2" fmla="*/ 3042 w 13122"/>
                <a:gd name="connsiteY2" fmla="*/ 6729 h 12588"/>
                <a:gd name="connsiteX3" fmla="*/ 3219 w 13122"/>
                <a:gd name="connsiteY3" fmla="*/ 2851 h 12588"/>
                <a:gd name="connsiteX4" fmla="*/ 3883 w 13122"/>
                <a:gd name="connsiteY4" fmla="*/ 1220 h 12588"/>
                <a:gd name="connsiteX5" fmla="*/ 5419 w 13122"/>
                <a:gd name="connsiteY5" fmla="*/ 2225 h 12588"/>
                <a:gd name="connsiteX6" fmla="*/ 5677 w 13122"/>
                <a:gd name="connsiteY6" fmla="*/ 5757 h 12588"/>
                <a:gd name="connsiteX7" fmla="*/ 7293 w 13122"/>
                <a:gd name="connsiteY7" fmla="*/ 3478 h 12588"/>
                <a:gd name="connsiteX8" fmla="*/ 9109 w 13122"/>
                <a:gd name="connsiteY8" fmla="*/ 4607 h 12588"/>
                <a:gd name="connsiteX9" fmla="*/ 10843 w 13122"/>
                <a:gd name="connsiteY9" fmla="*/ 4893 h 12588"/>
                <a:gd name="connsiteX10" fmla="*/ 12224 w 13122"/>
                <a:gd name="connsiteY10" fmla="*/ 4 h 12588"/>
                <a:gd name="connsiteX11" fmla="*/ 13091 w 13122"/>
                <a:gd name="connsiteY11" fmla="*/ 3291 h 12588"/>
                <a:gd name="connsiteX12" fmla="*/ 10758 w 13122"/>
                <a:gd name="connsiteY12" fmla="*/ 11201 h 12588"/>
                <a:gd name="connsiteX13" fmla="*/ 6900 w 13122"/>
                <a:gd name="connsiteY13" fmla="*/ 11439 h 12588"/>
                <a:gd name="connsiteX14" fmla="*/ 10000 w 13122"/>
                <a:gd name="connsiteY14" fmla="*/ 11841 h 12588"/>
                <a:gd name="connsiteX0" fmla="*/ 0 w 13122"/>
                <a:gd name="connsiteY0" fmla="*/ 1841 h 12587"/>
                <a:gd name="connsiteX1" fmla="*/ 267 w 13122"/>
                <a:gd name="connsiteY1" fmla="*/ 5885 h 12587"/>
                <a:gd name="connsiteX2" fmla="*/ 3042 w 13122"/>
                <a:gd name="connsiteY2" fmla="*/ 6728 h 12587"/>
                <a:gd name="connsiteX3" fmla="*/ 3219 w 13122"/>
                <a:gd name="connsiteY3" fmla="*/ 2850 h 12587"/>
                <a:gd name="connsiteX4" fmla="*/ 3883 w 13122"/>
                <a:gd name="connsiteY4" fmla="*/ 1219 h 12587"/>
                <a:gd name="connsiteX5" fmla="*/ 5419 w 13122"/>
                <a:gd name="connsiteY5" fmla="*/ 2224 h 12587"/>
                <a:gd name="connsiteX6" fmla="*/ 5677 w 13122"/>
                <a:gd name="connsiteY6" fmla="*/ 5756 h 12587"/>
                <a:gd name="connsiteX7" fmla="*/ 7293 w 13122"/>
                <a:gd name="connsiteY7" fmla="*/ 3477 h 12587"/>
                <a:gd name="connsiteX8" fmla="*/ 9109 w 13122"/>
                <a:gd name="connsiteY8" fmla="*/ 4606 h 12587"/>
                <a:gd name="connsiteX9" fmla="*/ 9507 w 13122"/>
                <a:gd name="connsiteY9" fmla="*/ 6359 h 12587"/>
                <a:gd name="connsiteX10" fmla="*/ 12224 w 13122"/>
                <a:gd name="connsiteY10" fmla="*/ 3 h 12587"/>
                <a:gd name="connsiteX11" fmla="*/ 13091 w 13122"/>
                <a:gd name="connsiteY11" fmla="*/ 3290 h 12587"/>
                <a:gd name="connsiteX12" fmla="*/ 10758 w 13122"/>
                <a:gd name="connsiteY12" fmla="*/ 11200 h 12587"/>
                <a:gd name="connsiteX13" fmla="*/ 6900 w 13122"/>
                <a:gd name="connsiteY13" fmla="*/ 11438 h 12587"/>
                <a:gd name="connsiteX14" fmla="*/ 10000 w 13122"/>
                <a:gd name="connsiteY14" fmla="*/ 11840 h 12587"/>
                <a:gd name="connsiteX0" fmla="*/ 0 w 13141"/>
                <a:gd name="connsiteY0" fmla="*/ 2160 h 12587"/>
                <a:gd name="connsiteX1" fmla="*/ 286 w 13141"/>
                <a:gd name="connsiteY1" fmla="*/ 5885 h 12587"/>
                <a:gd name="connsiteX2" fmla="*/ 3061 w 13141"/>
                <a:gd name="connsiteY2" fmla="*/ 6728 h 12587"/>
                <a:gd name="connsiteX3" fmla="*/ 3238 w 13141"/>
                <a:gd name="connsiteY3" fmla="*/ 2850 h 12587"/>
                <a:gd name="connsiteX4" fmla="*/ 3902 w 13141"/>
                <a:gd name="connsiteY4" fmla="*/ 1219 h 12587"/>
                <a:gd name="connsiteX5" fmla="*/ 5438 w 13141"/>
                <a:gd name="connsiteY5" fmla="*/ 2224 h 12587"/>
                <a:gd name="connsiteX6" fmla="*/ 5696 w 13141"/>
                <a:gd name="connsiteY6" fmla="*/ 5756 h 12587"/>
                <a:gd name="connsiteX7" fmla="*/ 7312 w 13141"/>
                <a:gd name="connsiteY7" fmla="*/ 3477 h 12587"/>
                <a:gd name="connsiteX8" fmla="*/ 9128 w 13141"/>
                <a:gd name="connsiteY8" fmla="*/ 4606 h 12587"/>
                <a:gd name="connsiteX9" fmla="*/ 9526 w 13141"/>
                <a:gd name="connsiteY9" fmla="*/ 6359 h 12587"/>
                <a:gd name="connsiteX10" fmla="*/ 12243 w 13141"/>
                <a:gd name="connsiteY10" fmla="*/ 3 h 12587"/>
                <a:gd name="connsiteX11" fmla="*/ 13110 w 13141"/>
                <a:gd name="connsiteY11" fmla="*/ 3290 h 12587"/>
                <a:gd name="connsiteX12" fmla="*/ 10777 w 13141"/>
                <a:gd name="connsiteY12" fmla="*/ 11200 h 12587"/>
                <a:gd name="connsiteX13" fmla="*/ 6919 w 13141"/>
                <a:gd name="connsiteY13" fmla="*/ 11438 h 12587"/>
                <a:gd name="connsiteX14" fmla="*/ 10019 w 13141"/>
                <a:gd name="connsiteY14" fmla="*/ 11840 h 12587"/>
                <a:gd name="connsiteX0" fmla="*/ 0 w 13197"/>
                <a:gd name="connsiteY0" fmla="*/ 1905 h 12587"/>
                <a:gd name="connsiteX1" fmla="*/ 342 w 13197"/>
                <a:gd name="connsiteY1" fmla="*/ 5885 h 12587"/>
                <a:gd name="connsiteX2" fmla="*/ 3117 w 13197"/>
                <a:gd name="connsiteY2" fmla="*/ 6728 h 12587"/>
                <a:gd name="connsiteX3" fmla="*/ 3294 w 13197"/>
                <a:gd name="connsiteY3" fmla="*/ 2850 h 12587"/>
                <a:gd name="connsiteX4" fmla="*/ 3958 w 13197"/>
                <a:gd name="connsiteY4" fmla="*/ 1219 h 12587"/>
                <a:gd name="connsiteX5" fmla="*/ 5494 w 13197"/>
                <a:gd name="connsiteY5" fmla="*/ 2224 h 12587"/>
                <a:gd name="connsiteX6" fmla="*/ 5752 w 13197"/>
                <a:gd name="connsiteY6" fmla="*/ 5756 h 12587"/>
                <a:gd name="connsiteX7" fmla="*/ 7368 w 13197"/>
                <a:gd name="connsiteY7" fmla="*/ 3477 h 12587"/>
                <a:gd name="connsiteX8" fmla="*/ 9184 w 13197"/>
                <a:gd name="connsiteY8" fmla="*/ 4606 h 12587"/>
                <a:gd name="connsiteX9" fmla="*/ 9582 w 13197"/>
                <a:gd name="connsiteY9" fmla="*/ 6359 h 12587"/>
                <a:gd name="connsiteX10" fmla="*/ 12299 w 13197"/>
                <a:gd name="connsiteY10" fmla="*/ 3 h 12587"/>
                <a:gd name="connsiteX11" fmla="*/ 13166 w 13197"/>
                <a:gd name="connsiteY11" fmla="*/ 3290 h 12587"/>
                <a:gd name="connsiteX12" fmla="*/ 10833 w 13197"/>
                <a:gd name="connsiteY12" fmla="*/ 11200 h 12587"/>
                <a:gd name="connsiteX13" fmla="*/ 6975 w 13197"/>
                <a:gd name="connsiteY13" fmla="*/ 11438 h 12587"/>
                <a:gd name="connsiteX14" fmla="*/ 10075 w 13197"/>
                <a:gd name="connsiteY14" fmla="*/ 11840 h 12587"/>
                <a:gd name="connsiteX0" fmla="*/ 0 w 13216"/>
                <a:gd name="connsiteY0" fmla="*/ 2160 h 12587"/>
                <a:gd name="connsiteX1" fmla="*/ 361 w 13216"/>
                <a:gd name="connsiteY1" fmla="*/ 5885 h 12587"/>
                <a:gd name="connsiteX2" fmla="*/ 3136 w 13216"/>
                <a:gd name="connsiteY2" fmla="*/ 6728 h 12587"/>
                <a:gd name="connsiteX3" fmla="*/ 3313 w 13216"/>
                <a:gd name="connsiteY3" fmla="*/ 2850 h 12587"/>
                <a:gd name="connsiteX4" fmla="*/ 3977 w 13216"/>
                <a:gd name="connsiteY4" fmla="*/ 1219 h 12587"/>
                <a:gd name="connsiteX5" fmla="*/ 5513 w 13216"/>
                <a:gd name="connsiteY5" fmla="*/ 2224 h 12587"/>
                <a:gd name="connsiteX6" fmla="*/ 5771 w 13216"/>
                <a:gd name="connsiteY6" fmla="*/ 5756 h 12587"/>
                <a:gd name="connsiteX7" fmla="*/ 7387 w 13216"/>
                <a:gd name="connsiteY7" fmla="*/ 3477 h 12587"/>
                <a:gd name="connsiteX8" fmla="*/ 9203 w 13216"/>
                <a:gd name="connsiteY8" fmla="*/ 4606 h 12587"/>
                <a:gd name="connsiteX9" fmla="*/ 9601 w 13216"/>
                <a:gd name="connsiteY9" fmla="*/ 6359 h 12587"/>
                <a:gd name="connsiteX10" fmla="*/ 12318 w 13216"/>
                <a:gd name="connsiteY10" fmla="*/ 3 h 12587"/>
                <a:gd name="connsiteX11" fmla="*/ 13185 w 13216"/>
                <a:gd name="connsiteY11" fmla="*/ 3290 h 12587"/>
                <a:gd name="connsiteX12" fmla="*/ 10852 w 13216"/>
                <a:gd name="connsiteY12" fmla="*/ 11200 h 12587"/>
                <a:gd name="connsiteX13" fmla="*/ 6994 w 13216"/>
                <a:gd name="connsiteY13" fmla="*/ 11438 h 12587"/>
                <a:gd name="connsiteX14" fmla="*/ 10094 w 13216"/>
                <a:gd name="connsiteY14" fmla="*/ 11840 h 12587"/>
                <a:gd name="connsiteX0" fmla="*/ 0 w 13160"/>
                <a:gd name="connsiteY0" fmla="*/ 1969 h 12587"/>
                <a:gd name="connsiteX1" fmla="*/ 305 w 13160"/>
                <a:gd name="connsiteY1" fmla="*/ 5885 h 12587"/>
                <a:gd name="connsiteX2" fmla="*/ 3080 w 13160"/>
                <a:gd name="connsiteY2" fmla="*/ 6728 h 12587"/>
                <a:gd name="connsiteX3" fmla="*/ 3257 w 13160"/>
                <a:gd name="connsiteY3" fmla="*/ 2850 h 12587"/>
                <a:gd name="connsiteX4" fmla="*/ 3921 w 13160"/>
                <a:gd name="connsiteY4" fmla="*/ 1219 h 12587"/>
                <a:gd name="connsiteX5" fmla="*/ 5457 w 13160"/>
                <a:gd name="connsiteY5" fmla="*/ 2224 h 12587"/>
                <a:gd name="connsiteX6" fmla="*/ 5715 w 13160"/>
                <a:gd name="connsiteY6" fmla="*/ 5756 h 12587"/>
                <a:gd name="connsiteX7" fmla="*/ 7331 w 13160"/>
                <a:gd name="connsiteY7" fmla="*/ 3477 h 12587"/>
                <a:gd name="connsiteX8" fmla="*/ 9147 w 13160"/>
                <a:gd name="connsiteY8" fmla="*/ 4606 h 12587"/>
                <a:gd name="connsiteX9" fmla="*/ 9545 w 13160"/>
                <a:gd name="connsiteY9" fmla="*/ 6359 h 12587"/>
                <a:gd name="connsiteX10" fmla="*/ 12262 w 13160"/>
                <a:gd name="connsiteY10" fmla="*/ 3 h 12587"/>
                <a:gd name="connsiteX11" fmla="*/ 13129 w 13160"/>
                <a:gd name="connsiteY11" fmla="*/ 3290 h 12587"/>
                <a:gd name="connsiteX12" fmla="*/ 10796 w 13160"/>
                <a:gd name="connsiteY12" fmla="*/ 11200 h 12587"/>
                <a:gd name="connsiteX13" fmla="*/ 6938 w 13160"/>
                <a:gd name="connsiteY13" fmla="*/ 11438 h 12587"/>
                <a:gd name="connsiteX14" fmla="*/ 10038 w 13160"/>
                <a:gd name="connsiteY14" fmla="*/ 11840 h 12587"/>
                <a:gd name="connsiteX0" fmla="*/ 0 w 13160"/>
                <a:gd name="connsiteY0" fmla="*/ 1969 h 12587"/>
                <a:gd name="connsiteX1" fmla="*/ 305 w 13160"/>
                <a:gd name="connsiteY1" fmla="*/ 5885 h 12587"/>
                <a:gd name="connsiteX2" fmla="*/ 3080 w 13160"/>
                <a:gd name="connsiteY2" fmla="*/ 6728 h 12587"/>
                <a:gd name="connsiteX3" fmla="*/ 3257 w 13160"/>
                <a:gd name="connsiteY3" fmla="*/ 2850 h 12587"/>
                <a:gd name="connsiteX4" fmla="*/ 3921 w 13160"/>
                <a:gd name="connsiteY4" fmla="*/ 1219 h 12587"/>
                <a:gd name="connsiteX5" fmla="*/ 5626 w 13160"/>
                <a:gd name="connsiteY5" fmla="*/ 2224 h 12587"/>
                <a:gd name="connsiteX6" fmla="*/ 5715 w 13160"/>
                <a:gd name="connsiteY6" fmla="*/ 5756 h 12587"/>
                <a:gd name="connsiteX7" fmla="*/ 7331 w 13160"/>
                <a:gd name="connsiteY7" fmla="*/ 3477 h 12587"/>
                <a:gd name="connsiteX8" fmla="*/ 9147 w 13160"/>
                <a:gd name="connsiteY8" fmla="*/ 4606 h 12587"/>
                <a:gd name="connsiteX9" fmla="*/ 9545 w 13160"/>
                <a:gd name="connsiteY9" fmla="*/ 6359 h 12587"/>
                <a:gd name="connsiteX10" fmla="*/ 12262 w 13160"/>
                <a:gd name="connsiteY10" fmla="*/ 3 h 12587"/>
                <a:gd name="connsiteX11" fmla="*/ 13129 w 13160"/>
                <a:gd name="connsiteY11" fmla="*/ 3290 h 12587"/>
                <a:gd name="connsiteX12" fmla="*/ 10796 w 13160"/>
                <a:gd name="connsiteY12" fmla="*/ 11200 h 12587"/>
                <a:gd name="connsiteX13" fmla="*/ 6938 w 13160"/>
                <a:gd name="connsiteY13" fmla="*/ 11438 h 12587"/>
                <a:gd name="connsiteX14" fmla="*/ 10038 w 13160"/>
                <a:gd name="connsiteY14" fmla="*/ 11840 h 12587"/>
                <a:gd name="connsiteX0" fmla="*/ 0 w 13160"/>
                <a:gd name="connsiteY0" fmla="*/ 1969 h 12587"/>
                <a:gd name="connsiteX1" fmla="*/ 305 w 13160"/>
                <a:gd name="connsiteY1" fmla="*/ 5885 h 12587"/>
                <a:gd name="connsiteX2" fmla="*/ 3080 w 13160"/>
                <a:gd name="connsiteY2" fmla="*/ 6728 h 12587"/>
                <a:gd name="connsiteX3" fmla="*/ 3257 w 13160"/>
                <a:gd name="connsiteY3" fmla="*/ 2850 h 12587"/>
                <a:gd name="connsiteX4" fmla="*/ 3921 w 13160"/>
                <a:gd name="connsiteY4" fmla="*/ 1219 h 12587"/>
                <a:gd name="connsiteX5" fmla="*/ 5626 w 13160"/>
                <a:gd name="connsiteY5" fmla="*/ 2224 h 12587"/>
                <a:gd name="connsiteX6" fmla="*/ 5866 w 13160"/>
                <a:gd name="connsiteY6" fmla="*/ 5692 h 12587"/>
                <a:gd name="connsiteX7" fmla="*/ 7331 w 13160"/>
                <a:gd name="connsiteY7" fmla="*/ 3477 h 12587"/>
                <a:gd name="connsiteX8" fmla="*/ 9147 w 13160"/>
                <a:gd name="connsiteY8" fmla="*/ 4606 h 12587"/>
                <a:gd name="connsiteX9" fmla="*/ 9545 w 13160"/>
                <a:gd name="connsiteY9" fmla="*/ 6359 h 12587"/>
                <a:gd name="connsiteX10" fmla="*/ 12262 w 13160"/>
                <a:gd name="connsiteY10" fmla="*/ 3 h 12587"/>
                <a:gd name="connsiteX11" fmla="*/ 13129 w 13160"/>
                <a:gd name="connsiteY11" fmla="*/ 3290 h 12587"/>
                <a:gd name="connsiteX12" fmla="*/ 10796 w 13160"/>
                <a:gd name="connsiteY12" fmla="*/ 11200 h 12587"/>
                <a:gd name="connsiteX13" fmla="*/ 6938 w 13160"/>
                <a:gd name="connsiteY13" fmla="*/ 11438 h 12587"/>
                <a:gd name="connsiteX14" fmla="*/ 10038 w 13160"/>
                <a:gd name="connsiteY14" fmla="*/ 11840 h 12587"/>
                <a:gd name="connsiteX0" fmla="*/ 0 w 12295"/>
                <a:gd name="connsiteY0" fmla="*/ 1969 h 12587"/>
                <a:gd name="connsiteX1" fmla="*/ 305 w 12295"/>
                <a:gd name="connsiteY1" fmla="*/ 5885 h 12587"/>
                <a:gd name="connsiteX2" fmla="*/ 3080 w 12295"/>
                <a:gd name="connsiteY2" fmla="*/ 6728 h 12587"/>
                <a:gd name="connsiteX3" fmla="*/ 3257 w 12295"/>
                <a:gd name="connsiteY3" fmla="*/ 2850 h 12587"/>
                <a:gd name="connsiteX4" fmla="*/ 3921 w 12295"/>
                <a:gd name="connsiteY4" fmla="*/ 1219 h 12587"/>
                <a:gd name="connsiteX5" fmla="*/ 5626 w 12295"/>
                <a:gd name="connsiteY5" fmla="*/ 2224 h 12587"/>
                <a:gd name="connsiteX6" fmla="*/ 5866 w 12295"/>
                <a:gd name="connsiteY6" fmla="*/ 5692 h 12587"/>
                <a:gd name="connsiteX7" fmla="*/ 7331 w 12295"/>
                <a:gd name="connsiteY7" fmla="*/ 3477 h 12587"/>
                <a:gd name="connsiteX8" fmla="*/ 9147 w 12295"/>
                <a:gd name="connsiteY8" fmla="*/ 4606 h 12587"/>
                <a:gd name="connsiteX9" fmla="*/ 9545 w 12295"/>
                <a:gd name="connsiteY9" fmla="*/ 6359 h 12587"/>
                <a:gd name="connsiteX10" fmla="*/ 12262 w 12295"/>
                <a:gd name="connsiteY10" fmla="*/ 3 h 12587"/>
                <a:gd name="connsiteX11" fmla="*/ 10796 w 12295"/>
                <a:gd name="connsiteY11" fmla="*/ 11200 h 12587"/>
                <a:gd name="connsiteX12" fmla="*/ 6938 w 12295"/>
                <a:gd name="connsiteY12" fmla="*/ 11438 h 12587"/>
                <a:gd name="connsiteX13" fmla="*/ 10038 w 12295"/>
                <a:gd name="connsiteY13" fmla="*/ 11840 h 12587"/>
                <a:gd name="connsiteX0" fmla="*/ 0 w 12262"/>
                <a:gd name="connsiteY0" fmla="*/ 1969 h 11890"/>
                <a:gd name="connsiteX1" fmla="*/ 305 w 12262"/>
                <a:gd name="connsiteY1" fmla="*/ 5885 h 11890"/>
                <a:gd name="connsiteX2" fmla="*/ 3080 w 12262"/>
                <a:gd name="connsiteY2" fmla="*/ 6728 h 11890"/>
                <a:gd name="connsiteX3" fmla="*/ 3257 w 12262"/>
                <a:gd name="connsiteY3" fmla="*/ 2850 h 11890"/>
                <a:gd name="connsiteX4" fmla="*/ 3921 w 12262"/>
                <a:gd name="connsiteY4" fmla="*/ 1219 h 11890"/>
                <a:gd name="connsiteX5" fmla="*/ 5626 w 12262"/>
                <a:gd name="connsiteY5" fmla="*/ 2224 h 11890"/>
                <a:gd name="connsiteX6" fmla="*/ 5866 w 12262"/>
                <a:gd name="connsiteY6" fmla="*/ 5692 h 11890"/>
                <a:gd name="connsiteX7" fmla="*/ 7331 w 12262"/>
                <a:gd name="connsiteY7" fmla="*/ 3477 h 11890"/>
                <a:gd name="connsiteX8" fmla="*/ 9147 w 12262"/>
                <a:gd name="connsiteY8" fmla="*/ 4606 h 11890"/>
                <a:gd name="connsiteX9" fmla="*/ 9545 w 12262"/>
                <a:gd name="connsiteY9" fmla="*/ 6359 h 11890"/>
                <a:gd name="connsiteX10" fmla="*/ 12262 w 12262"/>
                <a:gd name="connsiteY10" fmla="*/ 3 h 11890"/>
                <a:gd name="connsiteX11" fmla="*/ 6938 w 12262"/>
                <a:gd name="connsiteY11" fmla="*/ 11438 h 11890"/>
                <a:gd name="connsiteX12" fmla="*/ 10038 w 12262"/>
                <a:gd name="connsiteY12" fmla="*/ 11840 h 11890"/>
                <a:gd name="connsiteX0" fmla="*/ 0 w 12262"/>
                <a:gd name="connsiteY0" fmla="*/ 1969 h 11890"/>
                <a:gd name="connsiteX1" fmla="*/ 305 w 12262"/>
                <a:gd name="connsiteY1" fmla="*/ 5885 h 11890"/>
                <a:gd name="connsiteX2" fmla="*/ 3080 w 12262"/>
                <a:gd name="connsiteY2" fmla="*/ 6728 h 11890"/>
                <a:gd name="connsiteX3" fmla="*/ 3257 w 12262"/>
                <a:gd name="connsiteY3" fmla="*/ 2850 h 11890"/>
                <a:gd name="connsiteX4" fmla="*/ 3921 w 12262"/>
                <a:gd name="connsiteY4" fmla="*/ 1219 h 11890"/>
                <a:gd name="connsiteX5" fmla="*/ 5626 w 12262"/>
                <a:gd name="connsiteY5" fmla="*/ 2224 h 11890"/>
                <a:gd name="connsiteX6" fmla="*/ 5866 w 12262"/>
                <a:gd name="connsiteY6" fmla="*/ 5692 h 11890"/>
                <a:gd name="connsiteX7" fmla="*/ 7331 w 12262"/>
                <a:gd name="connsiteY7" fmla="*/ 3477 h 11890"/>
                <a:gd name="connsiteX8" fmla="*/ 9147 w 12262"/>
                <a:gd name="connsiteY8" fmla="*/ 4606 h 11890"/>
                <a:gd name="connsiteX9" fmla="*/ 9545 w 12262"/>
                <a:gd name="connsiteY9" fmla="*/ 6359 h 11890"/>
                <a:gd name="connsiteX10" fmla="*/ 12262 w 12262"/>
                <a:gd name="connsiteY10" fmla="*/ 3 h 11890"/>
                <a:gd name="connsiteX11" fmla="*/ 6938 w 12262"/>
                <a:gd name="connsiteY11" fmla="*/ 11438 h 11890"/>
                <a:gd name="connsiteX12" fmla="*/ 10038 w 12262"/>
                <a:gd name="connsiteY12" fmla="*/ 11840 h 11890"/>
                <a:gd name="connsiteX0" fmla="*/ 0 w 12264"/>
                <a:gd name="connsiteY0" fmla="*/ 1969 h 11840"/>
                <a:gd name="connsiteX1" fmla="*/ 305 w 12264"/>
                <a:gd name="connsiteY1" fmla="*/ 5885 h 11840"/>
                <a:gd name="connsiteX2" fmla="*/ 3080 w 12264"/>
                <a:gd name="connsiteY2" fmla="*/ 6728 h 11840"/>
                <a:gd name="connsiteX3" fmla="*/ 3257 w 12264"/>
                <a:gd name="connsiteY3" fmla="*/ 2850 h 11840"/>
                <a:gd name="connsiteX4" fmla="*/ 3921 w 12264"/>
                <a:gd name="connsiteY4" fmla="*/ 1219 h 11840"/>
                <a:gd name="connsiteX5" fmla="*/ 5626 w 12264"/>
                <a:gd name="connsiteY5" fmla="*/ 2224 h 11840"/>
                <a:gd name="connsiteX6" fmla="*/ 5866 w 12264"/>
                <a:gd name="connsiteY6" fmla="*/ 5692 h 11840"/>
                <a:gd name="connsiteX7" fmla="*/ 7331 w 12264"/>
                <a:gd name="connsiteY7" fmla="*/ 3477 h 11840"/>
                <a:gd name="connsiteX8" fmla="*/ 9147 w 12264"/>
                <a:gd name="connsiteY8" fmla="*/ 4606 h 11840"/>
                <a:gd name="connsiteX9" fmla="*/ 9545 w 12264"/>
                <a:gd name="connsiteY9" fmla="*/ 6359 h 11840"/>
                <a:gd name="connsiteX10" fmla="*/ 12262 w 12264"/>
                <a:gd name="connsiteY10" fmla="*/ 3 h 11840"/>
                <a:gd name="connsiteX11" fmla="*/ 10038 w 12264"/>
                <a:gd name="connsiteY11" fmla="*/ 11840 h 11840"/>
                <a:gd name="connsiteX0" fmla="*/ 0 w 12319"/>
                <a:gd name="connsiteY0" fmla="*/ 1970 h 11841"/>
                <a:gd name="connsiteX1" fmla="*/ 305 w 12319"/>
                <a:gd name="connsiteY1" fmla="*/ 5886 h 11841"/>
                <a:gd name="connsiteX2" fmla="*/ 3080 w 12319"/>
                <a:gd name="connsiteY2" fmla="*/ 6729 h 11841"/>
                <a:gd name="connsiteX3" fmla="*/ 3257 w 12319"/>
                <a:gd name="connsiteY3" fmla="*/ 2851 h 11841"/>
                <a:gd name="connsiteX4" fmla="*/ 3921 w 12319"/>
                <a:gd name="connsiteY4" fmla="*/ 1220 h 11841"/>
                <a:gd name="connsiteX5" fmla="*/ 5626 w 12319"/>
                <a:gd name="connsiteY5" fmla="*/ 2225 h 11841"/>
                <a:gd name="connsiteX6" fmla="*/ 5866 w 12319"/>
                <a:gd name="connsiteY6" fmla="*/ 5693 h 11841"/>
                <a:gd name="connsiteX7" fmla="*/ 7331 w 12319"/>
                <a:gd name="connsiteY7" fmla="*/ 3478 h 11841"/>
                <a:gd name="connsiteX8" fmla="*/ 9147 w 12319"/>
                <a:gd name="connsiteY8" fmla="*/ 4607 h 11841"/>
                <a:gd name="connsiteX9" fmla="*/ 9545 w 12319"/>
                <a:gd name="connsiteY9" fmla="*/ 6360 h 11841"/>
                <a:gd name="connsiteX10" fmla="*/ 12262 w 12319"/>
                <a:gd name="connsiteY10" fmla="*/ 4 h 11841"/>
                <a:gd name="connsiteX11" fmla="*/ 11295 w 12319"/>
                <a:gd name="connsiteY11" fmla="*/ 5499 h 11841"/>
                <a:gd name="connsiteX12" fmla="*/ 10038 w 12319"/>
                <a:gd name="connsiteY12" fmla="*/ 11841 h 11841"/>
                <a:gd name="connsiteX0" fmla="*/ 0 w 12264"/>
                <a:gd name="connsiteY0" fmla="*/ 2044 h 11915"/>
                <a:gd name="connsiteX1" fmla="*/ 305 w 12264"/>
                <a:gd name="connsiteY1" fmla="*/ 5960 h 11915"/>
                <a:gd name="connsiteX2" fmla="*/ 3080 w 12264"/>
                <a:gd name="connsiteY2" fmla="*/ 6803 h 11915"/>
                <a:gd name="connsiteX3" fmla="*/ 3257 w 12264"/>
                <a:gd name="connsiteY3" fmla="*/ 2925 h 11915"/>
                <a:gd name="connsiteX4" fmla="*/ 3921 w 12264"/>
                <a:gd name="connsiteY4" fmla="*/ 1294 h 11915"/>
                <a:gd name="connsiteX5" fmla="*/ 5626 w 12264"/>
                <a:gd name="connsiteY5" fmla="*/ 2299 h 11915"/>
                <a:gd name="connsiteX6" fmla="*/ 5866 w 12264"/>
                <a:gd name="connsiteY6" fmla="*/ 5767 h 11915"/>
                <a:gd name="connsiteX7" fmla="*/ 7331 w 12264"/>
                <a:gd name="connsiteY7" fmla="*/ 3552 h 11915"/>
                <a:gd name="connsiteX8" fmla="*/ 9147 w 12264"/>
                <a:gd name="connsiteY8" fmla="*/ 4681 h 11915"/>
                <a:gd name="connsiteX9" fmla="*/ 9545 w 12264"/>
                <a:gd name="connsiteY9" fmla="*/ 6434 h 11915"/>
                <a:gd name="connsiteX10" fmla="*/ 12262 w 12264"/>
                <a:gd name="connsiteY10" fmla="*/ 78 h 11915"/>
                <a:gd name="connsiteX11" fmla="*/ 10038 w 12264"/>
                <a:gd name="connsiteY11" fmla="*/ 11915 h 11915"/>
                <a:gd name="connsiteX0" fmla="*/ 0 w 12264"/>
                <a:gd name="connsiteY0" fmla="*/ 2044 h 11915"/>
                <a:gd name="connsiteX1" fmla="*/ 305 w 12264"/>
                <a:gd name="connsiteY1" fmla="*/ 5960 h 11915"/>
                <a:gd name="connsiteX2" fmla="*/ 3080 w 12264"/>
                <a:gd name="connsiteY2" fmla="*/ 6803 h 11915"/>
                <a:gd name="connsiteX3" fmla="*/ 3257 w 12264"/>
                <a:gd name="connsiteY3" fmla="*/ 2925 h 11915"/>
                <a:gd name="connsiteX4" fmla="*/ 3921 w 12264"/>
                <a:gd name="connsiteY4" fmla="*/ 1294 h 11915"/>
                <a:gd name="connsiteX5" fmla="*/ 5626 w 12264"/>
                <a:gd name="connsiteY5" fmla="*/ 2299 h 11915"/>
                <a:gd name="connsiteX6" fmla="*/ 5866 w 12264"/>
                <a:gd name="connsiteY6" fmla="*/ 5767 h 11915"/>
                <a:gd name="connsiteX7" fmla="*/ 7331 w 12264"/>
                <a:gd name="connsiteY7" fmla="*/ 3552 h 11915"/>
                <a:gd name="connsiteX8" fmla="*/ 9147 w 12264"/>
                <a:gd name="connsiteY8" fmla="*/ 4681 h 11915"/>
                <a:gd name="connsiteX9" fmla="*/ 9545 w 12264"/>
                <a:gd name="connsiteY9" fmla="*/ 6434 h 11915"/>
                <a:gd name="connsiteX10" fmla="*/ 12262 w 12264"/>
                <a:gd name="connsiteY10" fmla="*/ 78 h 11915"/>
                <a:gd name="connsiteX11" fmla="*/ 10038 w 12264"/>
                <a:gd name="connsiteY11" fmla="*/ 11915 h 11915"/>
                <a:gd name="connsiteX0" fmla="*/ 0 w 10038"/>
                <a:gd name="connsiteY0" fmla="*/ 750 h 10621"/>
                <a:gd name="connsiteX1" fmla="*/ 305 w 10038"/>
                <a:gd name="connsiteY1" fmla="*/ 4666 h 10621"/>
                <a:gd name="connsiteX2" fmla="*/ 3080 w 10038"/>
                <a:gd name="connsiteY2" fmla="*/ 5509 h 10621"/>
                <a:gd name="connsiteX3" fmla="*/ 3257 w 10038"/>
                <a:gd name="connsiteY3" fmla="*/ 1631 h 10621"/>
                <a:gd name="connsiteX4" fmla="*/ 3921 w 10038"/>
                <a:gd name="connsiteY4" fmla="*/ 0 h 10621"/>
                <a:gd name="connsiteX5" fmla="*/ 5626 w 10038"/>
                <a:gd name="connsiteY5" fmla="*/ 1005 h 10621"/>
                <a:gd name="connsiteX6" fmla="*/ 5866 w 10038"/>
                <a:gd name="connsiteY6" fmla="*/ 4473 h 10621"/>
                <a:gd name="connsiteX7" fmla="*/ 7331 w 10038"/>
                <a:gd name="connsiteY7" fmla="*/ 2258 h 10621"/>
                <a:gd name="connsiteX8" fmla="*/ 9147 w 10038"/>
                <a:gd name="connsiteY8" fmla="*/ 3387 h 10621"/>
                <a:gd name="connsiteX9" fmla="*/ 9545 w 10038"/>
                <a:gd name="connsiteY9" fmla="*/ 5140 h 10621"/>
                <a:gd name="connsiteX10" fmla="*/ 10038 w 10038"/>
                <a:gd name="connsiteY10" fmla="*/ 10621 h 10621"/>
                <a:gd name="connsiteX0" fmla="*/ 0 w 9593"/>
                <a:gd name="connsiteY0" fmla="*/ 750 h 5509"/>
                <a:gd name="connsiteX1" fmla="*/ 305 w 9593"/>
                <a:gd name="connsiteY1" fmla="*/ 4666 h 5509"/>
                <a:gd name="connsiteX2" fmla="*/ 3080 w 9593"/>
                <a:gd name="connsiteY2" fmla="*/ 5509 h 5509"/>
                <a:gd name="connsiteX3" fmla="*/ 3257 w 9593"/>
                <a:gd name="connsiteY3" fmla="*/ 1631 h 5509"/>
                <a:gd name="connsiteX4" fmla="*/ 3921 w 9593"/>
                <a:gd name="connsiteY4" fmla="*/ 0 h 5509"/>
                <a:gd name="connsiteX5" fmla="*/ 5626 w 9593"/>
                <a:gd name="connsiteY5" fmla="*/ 1005 h 5509"/>
                <a:gd name="connsiteX6" fmla="*/ 5866 w 9593"/>
                <a:gd name="connsiteY6" fmla="*/ 4473 h 5509"/>
                <a:gd name="connsiteX7" fmla="*/ 7331 w 9593"/>
                <a:gd name="connsiteY7" fmla="*/ 2258 h 5509"/>
                <a:gd name="connsiteX8" fmla="*/ 9147 w 9593"/>
                <a:gd name="connsiteY8" fmla="*/ 3387 h 5509"/>
                <a:gd name="connsiteX9" fmla="*/ 9545 w 9593"/>
                <a:gd name="connsiteY9" fmla="*/ 5140 h 5509"/>
                <a:gd name="connsiteX10" fmla="*/ 9549 w 9593"/>
                <a:gd name="connsiteY10" fmla="*/ 4530 h 5509"/>
                <a:gd name="connsiteX0" fmla="*/ 0 w 10000"/>
                <a:gd name="connsiteY0" fmla="*/ 1361 h 10000"/>
                <a:gd name="connsiteX1" fmla="*/ 318 w 10000"/>
                <a:gd name="connsiteY1" fmla="*/ 8470 h 10000"/>
                <a:gd name="connsiteX2" fmla="*/ 3211 w 10000"/>
                <a:gd name="connsiteY2" fmla="*/ 10000 h 10000"/>
                <a:gd name="connsiteX3" fmla="*/ 3395 w 10000"/>
                <a:gd name="connsiteY3" fmla="*/ 2961 h 10000"/>
                <a:gd name="connsiteX4" fmla="*/ 4087 w 10000"/>
                <a:gd name="connsiteY4" fmla="*/ 0 h 10000"/>
                <a:gd name="connsiteX5" fmla="*/ 5865 w 10000"/>
                <a:gd name="connsiteY5" fmla="*/ 1824 h 10000"/>
                <a:gd name="connsiteX6" fmla="*/ 6115 w 10000"/>
                <a:gd name="connsiteY6" fmla="*/ 8119 h 10000"/>
                <a:gd name="connsiteX7" fmla="*/ 7642 w 10000"/>
                <a:gd name="connsiteY7" fmla="*/ 4099 h 10000"/>
                <a:gd name="connsiteX8" fmla="*/ 9555 w 10000"/>
                <a:gd name="connsiteY8" fmla="*/ 5627 h 10000"/>
                <a:gd name="connsiteX9" fmla="*/ 9950 w 10000"/>
                <a:gd name="connsiteY9" fmla="*/ 9330 h 10000"/>
                <a:gd name="connsiteX10" fmla="*/ 9954 w 10000"/>
                <a:gd name="connsiteY10" fmla="*/ 8223 h 10000"/>
                <a:gd name="connsiteX0" fmla="*/ 0 w 10000"/>
                <a:gd name="connsiteY0" fmla="*/ 1361 h 10000"/>
                <a:gd name="connsiteX1" fmla="*/ 318 w 10000"/>
                <a:gd name="connsiteY1" fmla="*/ 8470 h 10000"/>
                <a:gd name="connsiteX2" fmla="*/ 3211 w 10000"/>
                <a:gd name="connsiteY2" fmla="*/ 10000 h 10000"/>
                <a:gd name="connsiteX3" fmla="*/ 3395 w 10000"/>
                <a:gd name="connsiteY3" fmla="*/ 2961 h 10000"/>
                <a:gd name="connsiteX4" fmla="*/ 4087 w 10000"/>
                <a:gd name="connsiteY4" fmla="*/ 0 h 10000"/>
                <a:gd name="connsiteX5" fmla="*/ 5865 w 10000"/>
                <a:gd name="connsiteY5" fmla="*/ 1824 h 10000"/>
                <a:gd name="connsiteX6" fmla="*/ 6115 w 10000"/>
                <a:gd name="connsiteY6" fmla="*/ 8119 h 10000"/>
                <a:gd name="connsiteX7" fmla="*/ 7642 w 10000"/>
                <a:gd name="connsiteY7" fmla="*/ 4099 h 10000"/>
                <a:gd name="connsiteX8" fmla="*/ 9555 w 10000"/>
                <a:gd name="connsiteY8" fmla="*/ 5627 h 10000"/>
                <a:gd name="connsiteX9" fmla="*/ 9950 w 10000"/>
                <a:gd name="connsiteY9" fmla="*/ 9330 h 10000"/>
                <a:gd name="connsiteX10" fmla="*/ 9954 w 10000"/>
                <a:gd name="connsiteY10" fmla="*/ 8223 h 10000"/>
                <a:gd name="connsiteX0" fmla="*/ 0 w 10000"/>
                <a:gd name="connsiteY0" fmla="*/ 1361 h 10289"/>
                <a:gd name="connsiteX1" fmla="*/ 318 w 10000"/>
                <a:gd name="connsiteY1" fmla="*/ 8470 h 10289"/>
                <a:gd name="connsiteX2" fmla="*/ 3368 w 10000"/>
                <a:gd name="connsiteY2" fmla="*/ 10289 h 10289"/>
                <a:gd name="connsiteX3" fmla="*/ 3395 w 10000"/>
                <a:gd name="connsiteY3" fmla="*/ 2961 h 10289"/>
                <a:gd name="connsiteX4" fmla="*/ 4087 w 10000"/>
                <a:gd name="connsiteY4" fmla="*/ 0 h 10289"/>
                <a:gd name="connsiteX5" fmla="*/ 5865 w 10000"/>
                <a:gd name="connsiteY5" fmla="*/ 1824 h 10289"/>
                <a:gd name="connsiteX6" fmla="*/ 6115 w 10000"/>
                <a:gd name="connsiteY6" fmla="*/ 8119 h 10289"/>
                <a:gd name="connsiteX7" fmla="*/ 7642 w 10000"/>
                <a:gd name="connsiteY7" fmla="*/ 4099 h 10289"/>
                <a:gd name="connsiteX8" fmla="*/ 9555 w 10000"/>
                <a:gd name="connsiteY8" fmla="*/ 5627 h 10289"/>
                <a:gd name="connsiteX9" fmla="*/ 9950 w 10000"/>
                <a:gd name="connsiteY9" fmla="*/ 9330 h 10289"/>
                <a:gd name="connsiteX10" fmla="*/ 9954 w 10000"/>
                <a:gd name="connsiteY10" fmla="*/ 8223 h 10289"/>
                <a:gd name="connsiteX0" fmla="*/ 0 w 10000"/>
                <a:gd name="connsiteY0" fmla="*/ 1361 h 9864"/>
                <a:gd name="connsiteX1" fmla="*/ 318 w 10000"/>
                <a:gd name="connsiteY1" fmla="*/ 8470 h 9864"/>
                <a:gd name="connsiteX2" fmla="*/ 3486 w 10000"/>
                <a:gd name="connsiteY2" fmla="*/ 9768 h 9864"/>
                <a:gd name="connsiteX3" fmla="*/ 3395 w 10000"/>
                <a:gd name="connsiteY3" fmla="*/ 2961 h 9864"/>
                <a:gd name="connsiteX4" fmla="*/ 4087 w 10000"/>
                <a:gd name="connsiteY4" fmla="*/ 0 h 9864"/>
                <a:gd name="connsiteX5" fmla="*/ 5865 w 10000"/>
                <a:gd name="connsiteY5" fmla="*/ 1824 h 9864"/>
                <a:gd name="connsiteX6" fmla="*/ 6115 w 10000"/>
                <a:gd name="connsiteY6" fmla="*/ 8119 h 9864"/>
                <a:gd name="connsiteX7" fmla="*/ 7642 w 10000"/>
                <a:gd name="connsiteY7" fmla="*/ 4099 h 9864"/>
                <a:gd name="connsiteX8" fmla="*/ 9555 w 10000"/>
                <a:gd name="connsiteY8" fmla="*/ 5627 h 9864"/>
                <a:gd name="connsiteX9" fmla="*/ 9950 w 10000"/>
                <a:gd name="connsiteY9" fmla="*/ 9330 h 9864"/>
                <a:gd name="connsiteX10" fmla="*/ 9954 w 10000"/>
                <a:gd name="connsiteY10" fmla="*/ 8223 h 9864"/>
                <a:gd name="connsiteX0" fmla="*/ 0 w 10000"/>
                <a:gd name="connsiteY0" fmla="*/ 1380 h 10196"/>
                <a:gd name="connsiteX1" fmla="*/ 318 w 10000"/>
                <a:gd name="connsiteY1" fmla="*/ 8587 h 10196"/>
                <a:gd name="connsiteX2" fmla="*/ 3486 w 10000"/>
                <a:gd name="connsiteY2" fmla="*/ 10196 h 10196"/>
                <a:gd name="connsiteX3" fmla="*/ 3395 w 10000"/>
                <a:gd name="connsiteY3" fmla="*/ 3002 h 10196"/>
                <a:gd name="connsiteX4" fmla="*/ 4087 w 10000"/>
                <a:gd name="connsiteY4" fmla="*/ 0 h 10196"/>
                <a:gd name="connsiteX5" fmla="*/ 5865 w 10000"/>
                <a:gd name="connsiteY5" fmla="*/ 1849 h 10196"/>
                <a:gd name="connsiteX6" fmla="*/ 6115 w 10000"/>
                <a:gd name="connsiteY6" fmla="*/ 8231 h 10196"/>
                <a:gd name="connsiteX7" fmla="*/ 7642 w 10000"/>
                <a:gd name="connsiteY7" fmla="*/ 4156 h 10196"/>
                <a:gd name="connsiteX8" fmla="*/ 9555 w 10000"/>
                <a:gd name="connsiteY8" fmla="*/ 5705 h 10196"/>
                <a:gd name="connsiteX9" fmla="*/ 9950 w 10000"/>
                <a:gd name="connsiteY9" fmla="*/ 9459 h 10196"/>
                <a:gd name="connsiteX10" fmla="*/ 9954 w 10000"/>
                <a:gd name="connsiteY10" fmla="*/ 8336 h 10196"/>
                <a:gd name="connsiteX0" fmla="*/ 0 w 10000"/>
                <a:gd name="connsiteY0" fmla="*/ 1380 h 10196"/>
                <a:gd name="connsiteX1" fmla="*/ 318 w 10000"/>
                <a:gd name="connsiteY1" fmla="*/ 9056 h 10196"/>
                <a:gd name="connsiteX2" fmla="*/ 3486 w 10000"/>
                <a:gd name="connsiteY2" fmla="*/ 10196 h 10196"/>
                <a:gd name="connsiteX3" fmla="*/ 3395 w 10000"/>
                <a:gd name="connsiteY3" fmla="*/ 3002 h 10196"/>
                <a:gd name="connsiteX4" fmla="*/ 4087 w 10000"/>
                <a:gd name="connsiteY4" fmla="*/ 0 h 10196"/>
                <a:gd name="connsiteX5" fmla="*/ 5865 w 10000"/>
                <a:gd name="connsiteY5" fmla="*/ 1849 h 10196"/>
                <a:gd name="connsiteX6" fmla="*/ 6115 w 10000"/>
                <a:gd name="connsiteY6" fmla="*/ 8231 h 10196"/>
                <a:gd name="connsiteX7" fmla="*/ 7642 w 10000"/>
                <a:gd name="connsiteY7" fmla="*/ 4156 h 10196"/>
                <a:gd name="connsiteX8" fmla="*/ 9555 w 10000"/>
                <a:gd name="connsiteY8" fmla="*/ 5705 h 10196"/>
                <a:gd name="connsiteX9" fmla="*/ 9950 w 10000"/>
                <a:gd name="connsiteY9" fmla="*/ 9459 h 10196"/>
                <a:gd name="connsiteX10" fmla="*/ 9954 w 10000"/>
                <a:gd name="connsiteY10" fmla="*/ 8336 h 10196"/>
                <a:gd name="connsiteX0" fmla="*/ 0 w 10000"/>
                <a:gd name="connsiteY0" fmla="*/ 1380 h 10196"/>
                <a:gd name="connsiteX1" fmla="*/ 318 w 10000"/>
                <a:gd name="connsiteY1" fmla="*/ 9056 h 10196"/>
                <a:gd name="connsiteX2" fmla="*/ 3486 w 10000"/>
                <a:gd name="connsiteY2" fmla="*/ 10196 h 10196"/>
                <a:gd name="connsiteX3" fmla="*/ 3395 w 10000"/>
                <a:gd name="connsiteY3" fmla="*/ 3002 h 10196"/>
                <a:gd name="connsiteX4" fmla="*/ 4087 w 10000"/>
                <a:gd name="connsiteY4" fmla="*/ 0 h 10196"/>
                <a:gd name="connsiteX5" fmla="*/ 5865 w 10000"/>
                <a:gd name="connsiteY5" fmla="*/ 1849 h 10196"/>
                <a:gd name="connsiteX6" fmla="*/ 6115 w 10000"/>
                <a:gd name="connsiteY6" fmla="*/ 8231 h 10196"/>
                <a:gd name="connsiteX7" fmla="*/ 7250 w 10000"/>
                <a:gd name="connsiteY7" fmla="*/ 4156 h 10196"/>
                <a:gd name="connsiteX8" fmla="*/ 9555 w 10000"/>
                <a:gd name="connsiteY8" fmla="*/ 5705 h 10196"/>
                <a:gd name="connsiteX9" fmla="*/ 9950 w 10000"/>
                <a:gd name="connsiteY9" fmla="*/ 9459 h 10196"/>
                <a:gd name="connsiteX10" fmla="*/ 9954 w 10000"/>
                <a:gd name="connsiteY10" fmla="*/ 8336 h 10196"/>
                <a:gd name="connsiteX0" fmla="*/ 0 w 10000"/>
                <a:gd name="connsiteY0" fmla="*/ 1380 h 10196"/>
                <a:gd name="connsiteX1" fmla="*/ 318 w 10000"/>
                <a:gd name="connsiteY1" fmla="*/ 9056 h 10196"/>
                <a:gd name="connsiteX2" fmla="*/ 3486 w 10000"/>
                <a:gd name="connsiteY2" fmla="*/ 10196 h 10196"/>
                <a:gd name="connsiteX3" fmla="*/ 3395 w 10000"/>
                <a:gd name="connsiteY3" fmla="*/ 3002 h 10196"/>
                <a:gd name="connsiteX4" fmla="*/ 4087 w 10000"/>
                <a:gd name="connsiteY4" fmla="*/ 0 h 10196"/>
                <a:gd name="connsiteX5" fmla="*/ 5865 w 10000"/>
                <a:gd name="connsiteY5" fmla="*/ 1849 h 10196"/>
                <a:gd name="connsiteX6" fmla="*/ 6115 w 10000"/>
                <a:gd name="connsiteY6" fmla="*/ 8231 h 10196"/>
                <a:gd name="connsiteX7" fmla="*/ 7250 w 10000"/>
                <a:gd name="connsiteY7" fmla="*/ 4156 h 10196"/>
                <a:gd name="connsiteX8" fmla="*/ 9477 w 10000"/>
                <a:gd name="connsiteY8" fmla="*/ 5998 h 10196"/>
                <a:gd name="connsiteX9" fmla="*/ 9950 w 10000"/>
                <a:gd name="connsiteY9" fmla="*/ 9459 h 10196"/>
                <a:gd name="connsiteX10" fmla="*/ 9954 w 10000"/>
                <a:gd name="connsiteY10" fmla="*/ 8336 h 10196"/>
                <a:gd name="connsiteX0" fmla="*/ 0 w 10000"/>
                <a:gd name="connsiteY0" fmla="*/ 1380 h 10196"/>
                <a:gd name="connsiteX1" fmla="*/ 318 w 10000"/>
                <a:gd name="connsiteY1" fmla="*/ 9056 h 10196"/>
                <a:gd name="connsiteX2" fmla="*/ 3486 w 10000"/>
                <a:gd name="connsiteY2" fmla="*/ 10196 h 10196"/>
                <a:gd name="connsiteX3" fmla="*/ 3395 w 10000"/>
                <a:gd name="connsiteY3" fmla="*/ 3002 h 10196"/>
                <a:gd name="connsiteX4" fmla="*/ 4087 w 10000"/>
                <a:gd name="connsiteY4" fmla="*/ 0 h 10196"/>
                <a:gd name="connsiteX5" fmla="*/ 5865 w 10000"/>
                <a:gd name="connsiteY5" fmla="*/ 1849 h 10196"/>
                <a:gd name="connsiteX6" fmla="*/ 6115 w 10000"/>
                <a:gd name="connsiteY6" fmla="*/ 8231 h 10196"/>
                <a:gd name="connsiteX7" fmla="*/ 7348 w 10000"/>
                <a:gd name="connsiteY7" fmla="*/ 4743 h 10196"/>
                <a:gd name="connsiteX8" fmla="*/ 9477 w 10000"/>
                <a:gd name="connsiteY8" fmla="*/ 5998 h 10196"/>
                <a:gd name="connsiteX9" fmla="*/ 9950 w 10000"/>
                <a:gd name="connsiteY9" fmla="*/ 9459 h 10196"/>
                <a:gd name="connsiteX10" fmla="*/ 9954 w 10000"/>
                <a:gd name="connsiteY10" fmla="*/ 8336 h 10196"/>
                <a:gd name="connsiteX0" fmla="*/ 0 w 10000"/>
                <a:gd name="connsiteY0" fmla="*/ 465 h 9281"/>
                <a:gd name="connsiteX1" fmla="*/ 318 w 10000"/>
                <a:gd name="connsiteY1" fmla="*/ 8141 h 9281"/>
                <a:gd name="connsiteX2" fmla="*/ 3486 w 10000"/>
                <a:gd name="connsiteY2" fmla="*/ 9281 h 9281"/>
                <a:gd name="connsiteX3" fmla="*/ 3395 w 10000"/>
                <a:gd name="connsiteY3" fmla="*/ 2087 h 9281"/>
                <a:gd name="connsiteX4" fmla="*/ 4146 w 10000"/>
                <a:gd name="connsiteY4" fmla="*/ 83 h 9281"/>
                <a:gd name="connsiteX5" fmla="*/ 5865 w 10000"/>
                <a:gd name="connsiteY5" fmla="*/ 934 h 9281"/>
                <a:gd name="connsiteX6" fmla="*/ 6115 w 10000"/>
                <a:gd name="connsiteY6" fmla="*/ 7316 h 9281"/>
                <a:gd name="connsiteX7" fmla="*/ 7348 w 10000"/>
                <a:gd name="connsiteY7" fmla="*/ 3828 h 9281"/>
                <a:gd name="connsiteX8" fmla="*/ 9477 w 10000"/>
                <a:gd name="connsiteY8" fmla="*/ 5083 h 9281"/>
                <a:gd name="connsiteX9" fmla="*/ 9950 w 10000"/>
                <a:gd name="connsiteY9" fmla="*/ 8544 h 9281"/>
                <a:gd name="connsiteX10" fmla="*/ 9954 w 10000"/>
                <a:gd name="connsiteY10" fmla="*/ 7421 h 9281"/>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6115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6115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6115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6115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7348 w 10000"/>
                <a:gd name="connsiteY7" fmla="*/ 4255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661 w 10000"/>
                <a:gd name="connsiteY7" fmla="*/ 3939 h 10130"/>
                <a:gd name="connsiteX8" fmla="*/ 9477 w 10000"/>
                <a:gd name="connsiteY8" fmla="*/ 5607 h 10130"/>
                <a:gd name="connsiteX9" fmla="*/ 9950 w 10000"/>
                <a:gd name="connsiteY9" fmla="*/ 9336 h 10130"/>
                <a:gd name="connsiteX10" fmla="*/ 9954 w 10000"/>
                <a:gd name="connsiteY10"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6661 w 10000"/>
                <a:gd name="connsiteY8" fmla="*/ 3939 h 10130"/>
                <a:gd name="connsiteX9" fmla="*/ 9477 w 10000"/>
                <a:gd name="connsiteY9" fmla="*/ 5607 h 10130"/>
                <a:gd name="connsiteX10" fmla="*/ 9950 w 10000"/>
                <a:gd name="connsiteY10" fmla="*/ 9336 h 10130"/>
                <a:gd name="connsiteX11" fmla="*/ 9954 w 10000"/>
                <a:gd name="connsiteY11"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24 w 10000"/>
                <a:gd name="connsiteY8" fmla="*/ 3370 h 10130"/>
                <a:gd name="connsiteX9" fmla="*/ 9477 w 10000"/>
                <a:gd name="connsiteY9" fmla="*/ 5607 h 10130"/>
                <a:gd name="connsiteX10" fmla="*/ 9950 w 10000"/>
                <a:gd name="connsiteY10" fmla="*/ 9336 h 10130"/>
                <a:gd name="connsiteX11" fmla="*/ 9954 w 10000"/>
                <a:gd name="connsiteY11"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63 w 10000"/>
                <a:gd name="connsiteY8" fmla="*/ 4129 h 10130"/>
                <a:gd name="connsiteX9" fmla="*/ 9477 w 10000"/>
                <a:gd name="connsiteY9" fmla="*/ 5607 h 10130"/>
                <a:gd name="connsiteX10" fmla="*/ 9950 w 10000"/>
                <a:gd name="connsiteY10" fmla="*/ 9336 h 10130"/>
                <a:gd name="connsiteX11" fmla="*/ 9954 w 10000"/>
                <a:gd name="connsiteY11"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63 w 10000"/>
                <a:gd name="connsiteY8" fmla="*/ 4129 h 10130"/>
                <a:gd name="connsiteX9" fmla="*/ 9477 w 10000"/>
                <a:gd name="connsiteY9" fmla="*/ 5607 h 10130"/>
                <a:gd name="connsiteX10" fmla="*/ 9950 w 10000"/>
                <a:gd name="connsiteY10" fmla="*/ 9336 h 10130"/>
                <a:gd name="connsiteX11" fmla="*/ 9954 w 10000"/>
                <a:gd name="connsiteY11"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63 w 10000"/>
                <a:gd name="connsiteY8" fmla="*/ 4129 h 10130"/>
                <a:gd name="connsiteX9" fmla="*/ 9477 w 10000"/>
                <a:gd name="connsiteY9" fmla="*/ 5607 h 10130"/>
                <a:gd name="connsiteX10" fmla="*/ 9950 w 10000"/>
                <a:gd name="connsiteY10" fmla="*/ 9336 h 10130"/>
                <a:gd name="connsiteX11" fmla="*/ 9954 w 10000"/>
                <a:gd name="connsiteY11"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63 w 10000"/>
                <a:gd name="connsiteY8" fmla="*/ 4129 h 10130"/>
                <a:gd name="connsiteX9" fmla="*/ 9185 w 10000"/>
                <a:gd name="connsiteY9" fmla="*/ 4467 h 10130"/>
                <a:gd name="connsiteX10" fmla="*/ 9477 w 10000"/>
                <a:gd name="connsiteY10" fmla="*/ 5607 h 10130"/>
                <a:gd name="connsiteX11" fmla="*/ 9950 w 10000"/>
                <a:gd name="connsiteY11" fmla="*/ 9336 h 10130"/>
                <a:gd name="connsiteX12" fmla="*/ 9954 w 10000"/>
                <a:gd name="connsiteY12"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563 w 10000"/>
                <a:gd name="connsiteY8" fmla="*/ 4129 h 10130"/>
                <a:gd name="connsiteX9" fmla="*/ 9185 w 10000"/>
                <a:gd name="connsiteY9" fmla="*/ 4467 h 10130"/>
                <a:gd name="connsiteX10" fmla="*/ 9477 w 10000"/>
                <a:gd name="connsiteY10" fmla="*/ 5607 h 10130"/>
                <a:gd name="connsiteX11" fmla="*/ 9950 w 10000"/>
                <a:gd name="connsiteY11" fmla="*/ 9336 h 10130"/>
                <a:gd name="connsiteX12" fmla="*/ 9954 w 10000"/>
                <a:gd name="connsiteY12"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347 w 10000"/>
                <a:gd name="connsiteY8" fmla="*/ 3750 h 10130"/>
                <a:gd name="connsiteX9" fmla="*/ 9185 w 10000"/>
                <a:gd name="connsiteY9" fmla="*/ 4467 h 10130"/>
                <a:gd name="connsiteX10" fmla="*/ 9477 w 10000"/>
                <a:gd name="connsiteY10" fmla="*/ 5607 h 10130"/>
                <a:gd name="connsiteX11" fmla="*/ 9950 w 10000"/>
                <a:gd name="connsiteY11" fmla="*/ 9336 h 10130"/>
                <a:gd name="connsiteX12" fmla="*/ 9954 w 10000"/>
                <a:gd name="connsiteY12"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484 w 10000"/>
                <a:gd name="connsiteY8" fmla="*/ 4193 h 10130"/>
                <a:gd name="connsiteX9" fmla="*/ 9185 w 10000"/>
                <a:gd name="connsiteY9" fmla="*/ 4467 h 10130"/>
                <a:gd name="connsiteX10" fmla="*/ 9477 w 10000"/>
                <a:gd name="connsiteY10" fmla="*/ 5607 h 10130"/>
                <a:gd name="connsiteX11" fmla="*/ 9950 w 10000"/>
                <a:gd name="connsiteY11" fmla="*/ 9336 h 10130"/>
                <a:gd name="connsiteX12" fmla="*/ 9954 w 10000"/>
                <a:gd name="connsiteY12"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484 w 10000"/>
                <a:gd name="connsiteY8" fmla="*/ 4193 h 10130"/>
                <a:gd name="connsiteX9" fmla="*/ 9185 w 10000"/>
                <a:gd name="connsiteY9" fmla="*/ 4467 h 10130"/>
                <a:gd name="connsiteX10" fmla="*/ 9477 w 10000"/>
                <a:gd name="connsiteY10" fmla="*/ 5607 h 10130"/>
                <a:gd name="connsiteX11" fmla="*/ 9852 w 10000"/>
                <a:gd name="connsiteY11" fmla="*/ 7502 h 10130"/>
                <a:gd name="connsiteX12" fmla="*/ 9950 w 10000"/>
                <a:gd name="connsiteY12" fmla="*/ 9336 h 10130"/>
                <a:gd name="connsiteX13" fmla="*/ 9954 w 10000"/>
                <a:gd name="connsiteY13" fmla="*/ 8126 h 10130"/>
                <a:gd name="connsiteX0" fmla="*/ 0 w 10000"/>
                <a:gd name="connsiteY0" fmla="*/ 631 h 10130"/>
                <a:gd name="connsiteX1" fmla="*/ 318 w 10000"/>
                <a:gd name="connsiteY1" fmla="*/ 8902 h 10130"/>
                <a:gd name="connsiteX2" fmla="*/ 3486 w 10000"/>
                <a:gd name="connsiteY2" fmla="*/ 10130 h 10130"/>
                <a:gd name="connsiteX3" fmla="*/ 3395 w 10000"/>
                <a:gd name="connsiteY3" fmla="*/ 2379 h 10130"/>
                <a:gd name="connsiteX4" fmla="*/ 4146 w 10000"/>
                <a:gd name="connsiteY4" fmla="*/ 219 h 10130"/>
                <a:gd name="connsiteX5" fmla="*/ 5865 w 10000"/>
                <a:gd name="connsiteY5" fmla="*/ 1136 h 10130"/>
                <a:gd name="connsiteX6" fmla="*/ 5821 w 10000"/>
                <a:gd name="connsiteY6" fmla="*/ 8013 h 10130"/>
                <a:gd name="connsiteX7" fmla="*/ 6753 w 10000"/>
                <a:gd name="connsiteY7" fmla="*/ 8071 h 10130"/>
                <a:gd name="connsiteX8" fmla="*/ 7386 w 10000"/>
                <a:gd name="connsiteY8" fmla="*/ 4193 h 10130"/>
                <a:gd name="connsiteX9" fmla="*/ 9185 w 10000"/>
                <a:gd name="connsiteY9" fmla="*/ 4467 h 10130"/>
                <a:gd name="connsiteX10" fmla="*/ 9477 w 10000"/>
                <a:gd name="connsiteY10" fmla="*/ 5607 h 10130"/>
                <a:gd name="connsiteX11" fmla="*/ 9852 w 10000"/>
                <a:gd name="connsiteY11" fmla="*/ 7502 h 10130"/>
                <a:gd name="connsiteX12" fmla="*/ 9950 w 10000"/>
                <a:gd name="connsiteY12" fmla="*/ 9336 h 10130"/>
                <a:gd name="connsiteX13" fmla="*/ 9954 w 10000"/>
                <a:gd name="connsiteY13" fmla="*/ 8126 h 10130"/>
                <a:gd name="connsiteX0" fmla="*/ 0 w 10000"/>
                <a:gd name="connsiteY0" fmla="*/ 501 h 10000"/>
                <a:gd name="connsiteX1" fmla="*/ 318 w 10000"/>
                <a:gd name="connsiteY1" fmla="*/ 8772 h 10000"/>
                <a:gd name="connsiteX2" fmla="*/ 3486 w 10000"/>
                <a:gd name="connsiteY2" fmla="*/ 10000 h 10000"/>
                <a:gd name="connsiteX3" fmla="*/ 3395 w 10000"/>
                <a:gd name="connsiteY3" fmla="*/ 2249 h 10000"/>
                <a:gd name="connsiteX4" fmla="*/ 4146 w 10000"/>
                <a:gd name="connsiteY4" fmla="*/ 89 h 10000"/>
                <a:gd name="connsiteX5" fmla="*/ 5865 w 10000"/>
                <a:gd name="connsiteY5" fmla="*/ 1006 h 10000"/>
                <a:gd name="connsiteX6" fmla="*/ 5821 w 10000"/>
                <a:gd name="connsiteY6" fmla="*/ 7883 h 10000"/>
                <a:gd name="connsiteX7" fmla="*/ 6753 w 10000"/>
                <a:gd name="connsiteY7" fmla="*/ 7941 h 10000"/>
                <a:gd name="connsiteX8" fmla="*/ 7386 w 10000"/>
                <a:gd name="connsiteY8" fmla="*/ 4063 h 10000"/>
                <a:gd name="connsiteX9" fmla="*/ 9185 w 10000"/>
                <a:gd name="connsiteY9" fmla="*/ 4337 h 10000"/>
                <a:gd name="connsiteX10" fmla="*/ 9477 w 10000"/>
                <a:gd name="connsiteY10" fmla="*/ 5477 h 10000"/>
                <a:gd name="connsiteX11" fmla="*/ 9852 w 10000"/>
                <a:gd name="connsiteY11" fmla="*/ 7372 h 10000"/>
                <a:gd name="connsiteX12" fmla="*/ 9950 w 10000"/>
                <a:gd name="connsiteY12" fmla="*/ 9206 h 10000"/>
                <a:gd name="connsiteX13" fmla="*/ 9954 w 10000"/>
                <a:gd name="connsiteY13" fmla="*/ 7996 h 10000"/>
                <a:gd name="connsiteX0" fmla="*/ 0 w 10000"/>
                <a:gd name="connsiteY0" fmla="*/ 575 h 10074"/>
                <a:gd name="connsiteX1" fmla="*/ 318 w 10000"/>
                <a:gd name="connsiteY1" fmla="*/ 8846 h 10074"/>
                <a:gd name="connsiteX2" fmla="*/ 3486 w 10000"/>
                <a:gd name="connsiteY2" fmla="*/ 10074 h 10074"/>
                <a:gd name="connsiteX3" fmla="*/ 3395 w 10000"/>
                <a:gd name="connsiteY3" fmla="*/ 2323 h 10074"/>
                <a:gd name="connsiteX4" fmla="*/ 3479 w 10000"/>
                <a:gd name="connsiteY4" fmla="*/ 37 h 10074"/>
                <a:gd name="connsiteX5" fmla="*/ 5865 w 10000"/>
                <a:gd name="connsiteY5" fmla="*/ 1080 h 10074"/>
                <a:gd name="connsiteX6" fmla="*/ 5821 w 10000"/>
                <a:gd name="connsiteY6" fmla="*/ 7957 h 10074"/>
                <a:gd name="connsiteX7" fmla="*/ 6753 w 10000"/>
                <a:gd name="connsiteY7" fmla="*/ 8015 h 10074"/>
                <a:gd name="connsiteX8" fmla="*/ 7386 w 10000"/>
                <a:gd name="connsiteY8" fmla="*/ 4137 h 10074"/>
                <a:gd name="connsiteX9" fmla="*/ 9185 w 10000"/>
                <a:gd name="connsiteY9" fmla="*/ 4411 h 10074"/>
                <a:gd name="connsiteX10" fmla="*/ 9477 w 10000"/>
                <a:gd name="connsiteY10" fmla="*/ 5551 h 10074"/>
                <a:gd name="connsiteX11" fmla="*/ 9852 w 10000"/>
                <a:gd name="connsiteY11" fmla="*/ 7446 h 10074"/>
                <a:gd name="connsiteX12" fmla="*/ 9950 w 10000"/>
                <a:gd name="connsiteY12" fmla="*/ 9280 h 10074"/>
                <a:gd name="connsiteX13" fmla="*/ 9954 w 10000"/>
                <a:gd name="connsiteY13" fmla="*/ 8070 h 10074"/>
                <a:gd name="connsiteX0" fmla="*/ 0 w 10000"/>
                <a:gd name="connsiteY0" fmla="*/ 575 h 10074"/>
                <a:gd name="connsiteX1" fmla="*/ 318 w 10000"/>
                <a:gd name="connsiteY1" fmla="*/ 8846 h 10074"/>
                <a:gd name="connsiteX2" fmla="*/ 3486 w 10000"/>
                <a:gd name="connsiteY2" fmla="*/ 10074 h 10074"/>
                <a:gd name="connsiteX3" fmla="*/ 3395 w 10000"/>
                <a:gd name="connsiteY3" fmla="*/ 2323 h 10074"/>
                <a:gd name="connsiteX4" fmla="*/ 3479 w 10000"/>
                <a:gd name="connsiteY4" fmla="*/ 37 h 10074"/>
                <a:gd name="connsiteX5" fmla="*/ 5865 w 10000"/>
                <a:gd name="connsiteY5" fmla="*/ 1080 h 10074"/>
                <a:gd name="connsiteX6" fmla="*/ 5821 w 10000"/>
                <a:gd name="connsiteY6" fmla="*/ 7957 h 10074"/>
                <a:gd name="connsiteX7" fmla="*/ 6753 w 10000"/>
                <a:gd name="connsiteY7" fmla="*/ 8015 h 10074"/>
                <a:gd name="connsiteX8" fmla="*/ 7386 w 10000"/>
                <a:gd name="connsiteY8" fmla="*/ 4137 h 10074"/>
                <a:gd name="connsiteX9" fmla="*/ 9185 w 10000"/>
                <a:gd name="connsiteY9" fmla="*/ 4411 h 10074"/>
                <a:gd name="connsiteX10" fmla="*/ 9477 w 10000"/>
                <a:gd name="connsiteY10" fmla="*/ 5551 h 10074"/>
                <a:gd name="connsiteX11" fmla="*/ 9852 w 10000"/>
                <a:gd name="connsiteY11" fmla="*/ 7446 h 10074"/>
                <a:gd name="connsiteX12" fmla="*/ 9950 w 10000"/>
                <a:gd name="connsiteY12" fmla="*/ 9280 h 10074"/>
                <a:gd name="connsiteX13" fmla="*/ 9954 w 10000"/>
                <a:gd name="connsiteY13" fmla="*/ 8070 h 10074"/>
                <a:gd name="connsiteX0" fmla="*/ 0 w 10000"/>
                <a:gd name="connsiteY0" fmla="*/ 629 h 10128"/>
                <a:gd name="connsiteX1" fmla="*/ 318 w 10000"/>
                <a:gd name="connsiteY1" fmla="*/ 8900 h 10128"/>
                <a:gd name="connsiteX2" fmla="*/ 3486 w 10000"/>
                <a:gd name="connsiteY2" fmla="*/ 10128 h 10128"/>
                <a:gd name="connsiteX3" fmla="*/ 3395 w 10000"/>
                <a:gd name="connsiteY3" fmla="*/ 2377 h 10128"/>
                <a:gd name="connsiteX4" fmla="*/ 3479 w 10000"/>
                <a:gd name="connsiteY4" fmla="*/ 91 h 10128"/>
                <a:gd name="connsiteX5" fmla="*/ 5865 w 10000"/>
                <a:gd name="connsiteY5" fmla="*/ 1134 h 10128"/>
                <a:gd name="connsiteX6" fmla="*/ 5821 w 10000"/>
                <a:gd name="connsiteY6" fmla="*/ 8011 h 10128"/>
                <a:gd name="connsiteX7" fmla="*/ 6753 w 10000"/>
                <a:gd name="connsiteY7" fmla="*/ 8069 h 10128"/>
                <a:gd name="connsiteX8" fmla="*/ 7386 w 10000"/>
                <a:gd name="connsiteY8" fmla="*/ 4191 h 10128"/>
                <a:gd name="connsiteX9" fmla="*/ 9185 w 10000"/>
                <a:gd name="connsiteY9" fmla="*/ 4465 h 10128"/>
                <a:gd name="connsiteX10" fmla="*/ 9477 w 10000"/>
                <a:gd name="connsiteY10" fmla="*/ 5605 h 10128"/>
                <a:gd name="connsiteX11" fmla="*/ 9852 w 10000"/>
                <a:gd name="connsiteY11" fmla="*/ 7500 h 10128"/>
                <a:gd name="connsiteX12" fmla="*/ 9950 w 10000"/>
                <a:gd name="connsiteY12" fmla="*/ 9334 h 10128"/>
                <a:gd name="connsiteX13" fmla="*/ 9954 w 10000"/>
                <a:gd name="connsiteY13" fmla="*/ 8124 h 10128"/>
                <a:gd name="connsiteX0" fmla="*/ 0 w 10000"/>
                <a:gd name="connsiteY0" fmla="*/ 629 h 10128"/>
                <a:gd name="connsiteX1" fmla="*/ 318 w 10000"/>
                <a:gd name="connsiteY1" fmla="*/ 8900 h 10128"/>
                <a:gd name="connsiteX2" fmla="*/ 3486 w 10000"/>
                <a:gd name="connsiteY2" fmla="*/ 10128 h 10128"/>
                <a:gd name="connsiteX3" fmla="*/ 3479 w 10000"/>
                <a:gd name="connsiteY3" fmla="*/ 91 h 10128"/>
                <a:gd name="connsiteX4" fmla="*/ 5865 w 10000"/>
                <a:gd name="connsiteY4" fmla="*/ 1134 h 10128"/>
                <a:gd name="connsiteX5" fmla="*/ 5821 w 10000"/>
                <a:gd name="connsiteY5" fmla="*/ 8011 h 10128"/>
                <a:gd name="connsiteX6" fmla="*/ 6753 w 10000"/>
                <a:gd name="connsiteY6" fmla="*/ 8069 h 10128"/>
                <a:gd name="connsiteX7" fmla="*/ 7386 w 10000"/>
                <a:gd name="connsiteY7" fmla="*/ 4191 h 10128"/>
                <a:gd name="connsiteX8" fmla="*/ 9185 w 10000"/>
                <a:gd name="connsiteY8" fmla="*/ 4465 h 10128"/>
                <a:gd name="connsiteX9" fmla="*/ 9477 w 10000"/>
                <a:gd name="connsiteY9" fmla="*/ 5605 h 10128"/>
                <a:gd name="connsiteX10" fmla="*/ 9852 w 10000"/>
                <a:gd name="connsiteY10" fmla="*/ 7500 h 10128"/>
                <a:gd name="connsiteX11" fmla="*/ 9950 w 10000"/>
                <a:gd name="connsiteY11" fmla="*/ 9334 h 10128"/>
                <a:gd name="connsiteX12" fmla="*/ 9954 w 10000"/>
                <a:gd name="connsiteY12" fmla="*/ 8124 h 10128"/>
                <a:gd name="connsiteX0" fmla="*/ 0 w 10000"/>
                <a:gd name="connsiteY0" fmla="*/ 366 h 9865"/>
                <a:gd name="connsiteX1" fmla="*/ 318 w 10000"/>
                <a:gd name="connsiteY1" fmla="*/ 8637 h 9865"/>
                <a:gd name="connsiteX2" fmla="*/ 3486 w 10000"/>
                <a:gd name="connsiteY2" fmla="*/ 9865 h 9865"/>
                <a:gd name="connsiteX3" fmla="*/ 3479 w 10000"/>
                <a:gd name="connsiteY3" fmla="*/ 334 h 9865"/>
                <a:gd name="connsiteX4" fmla="*/ 5865 w 10000"/>
                <a:gd name="connsiteY4" fmla="*/ 871 h 9865"/>
                <a:gd name="connsiteX5" fmla="*/ 5821 w 10000"/>
                <a:gd name="connsiteY5" fmla="*/ 7748 h 9865"/>
                <a:gd name="connsiteX6" fmla="*/ 6753 w 10000"/>
                <a:gd name="connsiteY6" fmla="*/ 7806 h 9865"/>
                <a:gd name="connsiteX7" fmla="*/ 7386 w 10000"/>
                <a:gd name="connsiteY7" fmla="*/ 3928 h 9865"/>
                <a:gd name="connsiteX8" fmla="*/ 9185 w 10000"/>
                <a:gd name="connsiteY8" fmla="*/ 4202 h 9865"/>
                <a:gd name="connsiteX9" fmla="*/ 9477 w 10000"/>
                <a:gd name="connsiteY9" fmla="*/ 5342 h 9865"/>
                <a:gd name="connsiteX10" fmla="*/ 9852 w 10000"/>
                <a:gd name="connsiteY10" fmla="*/ 7237 h 9865"/>
                <a:gd name="connsiteX11" fmla="*/ 9950 w 10000"/>
                <a:gd name="connsiteY11" fmla="*/ 9071 h 9865"/>
                <a:gd name="connsiteX12" fmla="*/ 9954 w 10000"/>
                <a:gd name="connsiteY12" fmla="*/ 7861 h 9865"/>
                <a:gd name="connsiteX0" fmla="*/ 0 w 10000"/>
                <a:gd name="connsiteY0" fmla="*/ 488 h 10117"/>
                <a:gd name="connsiteX1" fmla="*/ 318 w 10000"/>
                <a:gd name="connsiteY1" fmla="*/ 8872 h 10117"/>
                <a:gd name="connsiteX2" fmla="*/ 3486 w 10000"/>
                <a:gd name="connsiteY2" fmla="*/ 10117 h 10117"/>
                <a:gd name="connsiteX3" fmla="*/ 3479 w 10000"/>
                <a:gd name="connsiteY3" fmla="*/ 200 h 10117"/>
                <a:gd name="connsiteX4" fmla="*/ 5865 w 10000"/>
                <a:gd name="connsiteY4" fmla="*/ 1000 h 10117"/>
                <a:gd name="connsiteX5" fmla="*/ 5821 w 10000"/>
                <a:gd name="connsiteY5" fmla="*/ 7971 h 10117"/>
                <a:gd name="connsiteX6" fmla="*/ 6753 w 10000"/>
                <a:gd name="connsiteY6" fmla="*/ 8030 h 10117"/>
                <a:gd name="connsiteX7" fmla="*/ 7386 w 10000"/>
                <a:gd name="connsiteY7" fmla="*/ 4099 h 10117"/>
                <a:gd name="connsiteX8" fmla="*/ 9185 w 10000"/>
                <a:gd name="connsiteY8" fmla="*/ 4377 h 10117"/>
                <a:gd name="connsiteX9" fmla="*/ 9477 w 10000"/>
                <a:gd name="connsiteY9" fmla="*/ 5532 h 10117"/>
                <a:gd name="connsiteX10" fmla="*/ 9852 w 10000"/>
                <a:gd name="connsiteY10" fmla="*/ 7453 h 10117"/>
                <a:gd name="connsiteX11" fmla="*/ 9950 w 10000"/>
                <a:gd name="connsiteY11" fmla="*/ 9312 h 10117"/>
                <a:gd name="connsiteX12" fmla="*/ 9954 w 10000"/>
                <a:gd name="connsiteY12" fmla="*/ 8086 h 10117"/>
                <a:gd name="connsiteX0" fmla="*/ 0 w 10000"/>
                <a:gd name="connsiteY0" fmla="*/ 488 h 10117"/>
                <a:gd name="connsiteX1" fmla="*/ 318 w 10000"/>
                <a:gd name="connsiteY1" fmla="*/ 8872 h 10117"/>
                <a:gd name="connsiteX2" fmla="*/ 3486 w 10000"/>
                <a:gd name="connsiteY2" fmla="*/ 10117 h 10117"/>
                <a:gd name="connsiteX3" fmla="*/ 3479 w 10000"/>
                <a:gd name="connsiteY3" fmla="*/ 200 h 10117"/>
                <a:gd name="connsiteX4" fmla="*/ 5865 w 10000"/>
                <a:gd name="connsiteY4" fmla="*/ 1000 h 10117"/>
                <a:gd name="connsiteX5" fmla="*/ 5821 w 10000"/>
                <a:gd name="connsiteY5" fmla="*/ 7971 h 10117"/>
                <a:gd name="connsiteX6" fmla="*/ 6753 w 10000"/>
                <a:gd name="connsiteY6" fmla="*/ 8030 h 10117"/>
                <a:gd name="connsiteX7" fmla="*/ 7386 w 10000"/>
                <a:gd name="connsiteY7" fmla="*/ 4099 h 10117"/>
                <a:gd name="connsiteX8" fmla="*/ 9185 w 10000"/>
                <a:gd name="connsiteY8" fmla="*/ 4377 h 10117"/>
                <a:gd name="connsiteX9" fmla="*/ 9477 w 10000"/>
                <a:gd name="connsiteY9" fmla="*/ 5532 h 10117"/>
                <a:gd name="connsiteX10" fmla="*/ 9852 w 10000"/>
                <a:gd name="connsiteY10" fmla="*/ 7453 h 10117"/>
                <a:gd name="connsiteX11" fmla="*/ 9950 w 10000"/>
                <a:gd name="connsiteY11" fmla="*/ 9312 h 10117"/>
                <a:gd name="connsiteX12" fmla="*/ 9954 w 10000"/>
                <a:gd name="connsiteY12" fmla="*/ 8086 h 10117"/>
                <a:gd name="connsiteX0" fmla="*/ 0 w 10000"/>
                <a:gd name="connsiteY0" fmla="*/ 589 h 10218"/>
                <a:gd name="connsiteX1" fmla="*/ 318 w 10000"/>
                <a:gd name="connsiteY1" fmla="*/ 8973 h 10218"/>
                <a:gd name="connsiteX2" fmla="*/ 3486 w 10000"/>
                <a:gd name="connsiteY2" fmla="*/ 10218 h 10218"/>
                <a:gd name="connsiteX3" fmla="*/ 3479 w 10000"/>
                <a:gd name="connsiteY3" fmla="*/ 301 h 10218"/>
                <a:gd name="connsiteX4" fmla="*/ 5865 w 10000"/>
                <a:gd name="connsiteY4" fmla="*/ 1101 h 10218"/>
                <a:gd name="connsiteX5" fmla="*/ 5821 w 10000"/>
                <a:gd name="connsiteY5" fmla="*/ 8072 h 10218"/>
                <a:gd name="connsiteX6" fmla="*/ 6753 w 10000"/>
                <a:gd name="connsiteY6" fmla="*/ 8131 h 10218"/>
                <a:gd name="connsiteX7" fmla="*/ 7386 w 10000"/>
                <a:gd name="connsiteY7" fmla="*/ 4200 h 10218"/>
                <a:gd name="connsiteX8" fmla="*/ 9185 w 10000"/>
                <a:gd name="connsiteY8" fmla="*/ 4478 h 10218"/>
                <a:gd name="connsiteX9" fmla="*/ 9477 w 10000"/>
                <a:gd name="connsiteY9" fmla="*/ 5633 h 10218"/>
                <a:gd name="connsiteX10" fmla="*/ 9852 w 10000"/>
                <a:gd name="connsiteY10" fmla="*/ 7554 h 10218"/>
                <a:gd name="connsiteX11" fmla="*/ 9950 w 10000"/>
                <a:gd name="connsiteY11" fmla="*/ 9413 h 10218"/>
                <a:gd name="connsiteX12" fmla="*/ 9954 w 10000"/>
                <a:gd name="connsiteY12" fmla="*/ 8187 h 10218"/>
                <a:gd name="connsiteX0" fmla="*/ 0 w 10000"/>
                <a:gd name="connsiteY0" fmla="*/ 515 h 10144"/>
                <a:gd name="connsiteX1" fmla="*/ 318 w 10000"/>
                <a:gd name="connsiteY1" fmla="*/ 8899 h 10144"/>
                <a:gd name="connsiteX2" fmla="*/ 3486 w 10000"/>
                <a:gd name="connsiteY2" fmla="*/ 10144 h 10144"/>
                <a:gd name="connsiteX3" fmla="*/ 3479 w 10000"/>
                <a:gd name="connsiteY3" fmla="*/ 227 h 10144"/>
                <a:gd name="connsiteX4" fmla="*/ 5865 w 10000"/>
                <a:gd name="connsiteY4" fmla="*/ 1219 h 10144"/>
                <a:gd name="connsiteX5" fmla="*/ 5821 w 10000"/>
                <a:gd name="connsiteY5" fmla="*/ 7998 h 10144"/>
                <a:gd name="connsiteX6" fmla="*/ 6753 w 10000"/>
                <a:gd name="connsiteY6" fmla="*/ 8057 h 10144"/>
                <a:gd name="connsiteX7" fmla="*/ 7386 w 10000"/>
                <a:gd name="connsiteY7" fmla="*/ 4126 h 10144"/>
                <a:gd name="connsiteX8" fmla="*/ 9185 w 10000"/>
                <a:gd name="connsiteY8" fmla="*/ 4404 h 10144"/>
                <a:gd name="connsiteX9" fmla="*/ 9477 w 10000"/>
                <a:gd name="connsiteY9" fmla="*/ 5559 h 10144"/>
                <a:gd name="connsiteX10" fmla="*/ 9852 w 10000"/>
                <a:gd name="connsiteY10" fmla="*/ 7480 h 10144"/>
                <a:gd name="connsiteX11" fmla="*/ 9950 w 10000"/>
                <a:gd name="connsiteY11" fmla="*/ 9339 h 10144"/>
                <a:gd name="connsiteX12" fmla="*/ 9954 w 10000"/>
                <a:gd name="connsiteY12" fmla="*/ 8113 h 10144"/>
                <a:gd name="connsiteX0" fmla="*/ 0 w 10000"/>
                <a:gd name="connsiteY0" fmla="*/ 451 h 10080"/>
                <a:gd name="connsiteX1" fmla="*/ 318 w 10000"/>
                <a:gd name="connsiteY1" fmla="*/ 8835 h 10080"/>
                <a:gd name="connsiteX2" fmla="*/ 3486 w 10000"/>
                <a:gd name="connsiteY2" fmla="*/ 10080 h 10080"/>
                <a:gd name="connsiteX3" fmla="*/ 3479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479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1 w 10000"/>
                <a:gd name="connsiteY5" fmla="*/ 793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6115 w 10000"/>
                <a:gd name="connsiteY5" fmla="*/ 8126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6115 w 10000"/>
                <a:gd name="connsiteY5" fmla="*/ 8126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6115 w 10000"/>
                <a:gd name="connsiteY5" fmla="*/ 8126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938 w 10000"/>
                <a:gd name="connsiteY5" fmla="*/ 8382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938 w 10000"/>
                <a:gd name="connsiteY5" fmla="*/ 8382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938 w 10000"/>
                <a:gd name="connsiteY5" fmla="*/ 8382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753 w 10000"/>
                <a:gd name="connsiteY6" fmla="*/ 7993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4062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185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303 w 10000"/>
                <a:gd name="connsiteY8" fmla="*/ 4340 h 10080"/>
                <a:gd name="connsiteX9" fmla="*/ 9477 w 10000"/>
                <a:gd name="connsiteY9" fmla="*/ 5495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303 w 10000"/>
                <a:gd name="connsiteY8" fmla="*/ 4340 h 10080"/>
                <a:gd name="connsiteX9" fmla="*/ 9791 w 10000"/>
                <a:gd name="connsiteY9" fmla="*/ 7033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303 w 10000"/>
                <a:gd name="connsiteY8" fmla="*/ 4340 h 10080"/>
                <a:gd name="connsiteX9" fmla="*/ 9791 w 10000"/>
                <a:gd name="connsiteY9" fmla="*/ 7033 h 10080"/>
                <a:gd name="connsiteX10" fmla="*/ 9852 w 10000"/>
                <a:gd name="connsiteY10" fmla="*/ 7416 h 10080"/>
                <a:gd name="connsiteX11" fmla="*/ 9950 w 10000"/>
                <a:gd name="connsiteY11" fmla="*/ 9275 h 10080"/>
                <a:gd name="connsiteX12" fmla="*/ 9954 w 10000"/>
                <a:gd name="connsiteY12" fmla="*/ 8049 h 10080"/>
                <a:gd name="connsiteX0" fmla="*/ 0 w 10000"/>
                <a:gd name="connsiteY0" fmla="*/ 451 h 10080"/>
                <a:gd name="connsiteX1" fmla="*/ 318 w 10000"/>
                <a:gd name="connsiteY1" fmla="*/ 8835 h 10080"/>
                <a:gd name="connsiteX2" fmla="*/ 3486 w 10000"/>
                <a:gd name="connsiteY2" fmla="*/ 10080 h 10080"/>
                <a:gd name="connsiteX3" fmla="*/ 3636 w 10000"/>
                <a:gd name="connsiteY3" fmla="*/ 163 h 10080"/>
                <a:gd name="connsiteX4" fmla="*/ 5865 w 10000"/>
                <a:gd name="connsiteY4" fmla="*/ 1155 h 10080"/>
                <a:gd name="connsiteX5" fmla="*/ 5820 w 10000"/>
                <a:gd name="connsiteY5" fmla="*/ 8574 h 10080"/>
                <a:gd name="connsiteX6" fmla="*/ 6890 w 10000"/>
                <a:gd name="connsiteY6" fmla="*/ 6775 h 10080"/>
                <a:gd name="connsiteX7" fmla="*/ 7386 w 10000"/>
                <a:gd name="connsiteY7" fmla="*/ 3870 h 10080"/>
                <a:gd name="connsiteX8" fmla="*/ 9303 w 10000"/>
                <a:gd name="connsiteY8" fmla="*/ 4340 h 10080"/>
                <a:gd name="connsiteX9" fmla="*/ 9791 w 10000"/>
                <a:gd name="connsiteY9" fmla="*/ 7033 h 10080"/>
                <a:gd name="connsiteX10" fmla="*/ 9852 w 10000"/>
                <a:gd name="connsiteY10" fmla="*/ 7416 h 10080"/>
                <a:gd name="connsiteX11" fmla="*/ 9950 w 10000"/>
                <a:gd name="connsiteY11" fmla="*/ 9275 h 10080"/>
                <a:gd name="connsiteX12" fmla="*/ 9954 w 10000"/>
                <a:gd name="connsiteY12" fmla="*/ 8049 h 10080"/>
                <a:gd name="connsiteX0" fmla="*/ 0 w 9950"/>
                <a:gd name="connsiteY0" fmla="*/ 451 h 10080"/>
                <a:gd name="connsiteX1" fmla="*/ 318 w 9950"/>
                <a:gd name="connsiteY1" fmla="*/ 8835 h 10080"/>
                <a:gd name="connsiteX2" fmla="*/ 3486 w 9950"/>
                <a:gd name="connsiteY2" fmla="*/ 10080 h 10080"/>
                <a:gd name="connsiteX3" fmla="*/ 3636 w 9950"/>
                <a:gd name="connsiteY3" fmla="*/ 163 h 10080"/>
                <a:gd name="connsiteX4" fmla="*/ 5865 w 9950"/>
                <a:gd name="connsiteY4" fmla="*/ 1155 h 10080"/>
                <a:gd name="connsiteX5" fmla="*/ 5820 w 9950"/>
                <a:gd name="connsiteY5" fmla="*/ 8574 h 10080"/>
                <a:gd name="connsiteX6" fmla="*/ 6890 w 9950"/>
                <a:gd name="connsiteY6" fmla="*/ 6775 h 10080"/>
                <a:gd name="connsiteX7" fmla="*/ 7386 w 9950"/>
                <a:gd name="connsiteY7" fmla="*/ 3870 h 10080"/>
                <a:gd name="connsiteX8" fmla="*/ 9303 w 9950"/>
                <a:gd name="connsiteY8" fmla="*/ 4340 h 10080"/>
                <a:gd name="connsiteX9" fmla="*/ 9791 w 9950"/>
                <a:gd name="connsiteY9" fmla="*/ 7033 h 10080"/>
                <a:gd name="connsiteX10" fmla="*/ 9852 w 9950"/>
                <a:gd name="connsiteY10" fmla="*/ 7416 h 10080"/>
                <a:gd name="connsiteX11" fmla="*/ 9950 w 9950"/>
                <a:gd name="connsiteY11" fmla="*/ 9275 h 10080"/>
                <a:gd name="connsiteX0" fmla="*/ 0 w 9902"/>
                <a:gd name="connsiteY0" fmla="*/ 447 h 10000"/>
                <a:gd name="connsiteX1" fmla="*/ 320 w 9902"/>
                <a:gd name="connsiteY1" fmla="*/ 8765 h 10000"/>
                <a:gd name="connsiteX2" fmla="*/ 3504 w 9902"/>
                <a:gd name="connsiteY2" fmla="*/ 10000 h 10000"/>
                <a:gd name="connsiteX3" fmla="*/ 3654 w 9902"/>
                <a:gd name="connsiteY3" fmla="*/ 162 h 10000"/>
                <a:gd name="connsiteX4" fmla="*/ 5894 w 9902"/>
                <a:gd name="connsiteY4" fmla="*/ 1146 h 10000"/>
                <a:gd name="connsiteX5" fmla="*/ 5849 w 9902"/>
                <a:gd name="connsiteY5" fmla="*/ 8506 h 10000"/>
                <a:gd name="connsiteX6" fmla="*/ 6925 w 9902"/>
                <a:gd name="connsiteY6" fmla="*/ 6721 h 10000"/>
                <a:gd name="connsiteX7" fmla="*/ 7423 w 9902"/>
                <a:gd name="connsiteY7" fmla="*/ 3839 h 10000"/>
                <a:gd name="connsiteX8" fmla="*/ 9350 w 9902"/>
                <a:gd name="connsiteY8" fmla="*/ 4306 h 10000"/>
                <a:gd name="connsiteX9" fmla="*/ 9840 w 9902"/>
                <a:gd name="connsiteY9" fmla="*/ 6977 h 10000"/>
                <a:gd name="connsiteX10" fmla="*/ 9902 w 9902"/>
                <a:gd name="connsiteY10" fmla="*/ 7357 h 10000"/>
                <a:gd name="connsiteX0" fmla="*/ 0 w 10000"/>
                <a:gd name="connsiteY0" fmla="*/ 447 h 10000"/>
                <a:gd name="connsiteX1" fmla="*/ 323 w 10000"/>
                <a:gd name="connsiteY1" fmla="*/ 8765 h 10000"/>
                <a:gd name="connsiteX2" fmla="*/ 3539 w 10000"/>
                <a:gd name="connsiteY2" fmla="*/ 10000 h 10000"/>
                <a:gd name="connsiteX3" fmla="*/ 3690 w 10000"/>
                <a:gd name="connsiteY3" fmla="*/ 162 h 10000"/>
                <a:gd name="connsiteX4" fmla="*/ 5952 w 10000"/>
                <a:gd name="connsiteY4" fmla="*/ 1146 h 10000"/>
                <a:gd name="connsiteX5" fmla="*/ 5907 w 10000"/>
                <a:gd name="connsiteY5" fmla="*/ 8506 h 10000"/>
                <a:gd name="connsiteX6" fmla="*/ 6994 w 10000"/>
                <a:gd name="connsiteY6" fmla="*/ 6721 h 10000"/>
                <a:gd name="connsiteX7" fmla="*/ 7496 w 10000"/>
                <a:gd name="connsiteY7" fmla="*/ 3839 h 10000"/>
                <a:gd name="connsiteX8" fmla="*/ 9523 w 10000"/>
                <a:gd name="connsiteY8" fmla="*/ 4115 h 10000"/>
                <a:gd name="connsiteX9" fmla="*/ 9937 w 10000"/>
                <a:gd name="connsiteY9" fmla="*/ 6977 h 10000"/>
                <a:gd name="connsiteX10" fmla="*/ 10000 w 10000"/>
                <a:gd name="connsiteY10" fmla="*/ 7357 h 10000"/>
                <a:gd name="connsiteX0" fmla="*/ 0 w 9937"/>
                <a:gd name="connsiteY0" fmla="*/ 447 h 10000"/>
                <a:gd name="connsiteX1" fmla="*/ 323 w 9937"/>
                <a:gd name="connsiteY1" fmla="*/ 8765 h 10000"/>
                <a:gd name="connsiteX2" fmla="*/ 3539 w 9937"/>
                <a:gd name="connsiteY2" fmla="*/ 10000 h 10000"/>
                <a:gd name="connsiteX3" fmla="*/ 3690 w 9937"/>
                <a:gd name="connsiteY3" fmla="*/ 162 h 10000"/>
                <a:gd name="connsiteX4" fmla="*/ 5952 w 9937"/>
                <a:gd name="connsiteY4" fmla="*/ 1146 h 10000"/>
                <a:gd name="connsiteX5" fmla="*/ 5907 w 9937"/>
                <a:gd name="connsiteY5" fmla="*/ 8506 h 10000"/>
                <a:gd name="connsiteX6" fmla="*/ 6994 w 9937"/>
                <a:gd name="connsiteY6" fmla="*/ 6721 h 10000"/>
                <a:gd name="connsiteX7" fmla="*/ 7496 w 9937"/>
                <a:gd name="connsiteY7" fmla="*/ 3839 h 10000"/>
                <a:gd name="connsiteX8" fmla="*/ 9523 w 9937"/>
                <a:gd name="connsiteY8" fmla="*/ 4115 h 10000"/>
                <a:gd name="connsiteX9" fmla="*/ 9937 w 9937"/>
                <a:gd name="connsiteY9" fmla="*/ 6977 h 10000"/>
                <a:gd name="connsiteX0" fmla="*/ 0 w 10000"/>
                <a:gd name="connsiteY0" fmla="*/ 447 h 10000"/>
                <a:gd name="connsiteX1" fmla="*/ 325 w 10000"/>
                <a:gd name="connsiteY1" fmla="*/ 8765 h 10000"/>
                <a:gd name="connsiteX2" fmla="*/ 3561 w 10000"/>
                <a:gd name="connsiteY2" fmla="*/ 10000 h 10000"/>
                <a:gd name="connsiteX3" fmla="*/ 3713 w 10000"/>
                <a:gd name="connsiteY3" fmla="*/ 162 h 10000"/>
                <a:gd name="connsiteX4" fmla="*/ 5990 w 10000"/>
                <a:gd name="connsiteY4" fmla="*/ 1146 h 10000"/>
                <a:gd name="connsiteX5" fmla="*/ 5944 w 10000"/>
                <a:gd name="connsiteY5" fmla="*/ 8506 h 10000"/>
                <a:gd name="connsiteX6" fmla="*/ 7038 w 10000"/>
                <a:gd name="connsiteY6" fmla="*/ 6721 h 10000"/>
                <a:gd name="connsiteX7" fmla="*/ 7564 w 10000"/>
                <a:gd name="connsiteY7" fmla="*/ 3585 h 10000"/>
                <a:gd name="connsiteX8" fmla="*/ 9583 w 10000"/>
                <a:gd name="connsiteY8" fmla="*/ 4115 h 10000"/>
                <a:gd name="connsiteX9" fmla="*/ 10000 w 10000"/>
                <a:gd name="connsiteY9" fmla="*/ 6977 h 10000"/>
                <a:gd name="connsiteX0" fmla="*/ 0 w 10280"/>
                <a:gd name="connsiteY0" fmla="*/ 447 h 10000"/>
                <a:gd name="connsiteX1" fmla="*/ 325 w 10280"/>
                <a:gd name="connsiteY1" fmla="*/ 8765 h 10000"/>
                <a:gd name="connsiteX2" fmla="*/ 3561 w 10280"/>
                <a:gd name="connsiteY2" fmla="*/ 10000 h 10000"/>
                <a:gd name="connsiteX3" fmla="*/ 3713 w 10280"/>
                <a:gd name="connsiteY3" fmla="*/ 162 h 10000"/>
                <a:gd name="connsiteX4" fmla="*/ 5990 w 10280"/>
                <a:gd name="connsiteY4" fmla="*/ 1146 h 10000"/>
                <a:gd name="connsiteX5" fmla="*/ 5944 w 10280"/>
                <a:gd name="connsiteY5" fmla="*/ 8506 h 10000"/>
                <a:gd name="connsiteX6" fmla="*/ 7038 w 10280"/>
                <a:gd name="connsiteY6" fmla="*/ 6721 h 10000"/>
                <a:gd name="connsiteX7" fmla="*/ 7564 w 10280"/>
                <a:gd name="connsiteY7" fmla="*/ 3585 h 10000"/>
                <a:gd name="connsiteX8" fmla="*/ 9583 w 10280"/>
                <a:gd name="connsiteY8" fmla="*/ 4115 h 10000"/>
                <a:gd name="connsiteX9" fmla="*/ 10280 w 10280"/>
                <a:gd name="connsiteY9" fmla="*/ 9775 h 10000"/>
                <a:gd name="connsiteX0" fmla="*/ 0 w 10280"/>
                <a:gd name="connsiteY0" fmla="*/ 447 h 10000"/>
                <a:gd name="connsiteX1" fmla="*/ 325 w 10280"/>
                <a:gd name="connsiteY1" fmla="*/ 8765 h 10000"/>
                <a:gd name="connsiteX2" fmla="*/ 3561 w 10280"/>
                <a:gd name="connsiteY2" fmla="*/ 10000 h 10000"/>
                <a:gd name="connsiteX3" fmla="*/ 3713 w 10280"/>
                <a:gd name="connsiteY3" fmla="*/ 162 h 10000"/>
                <a:gd name="connsiteX4" fmla="*/ 5990 w 10280"/>
                <a:gd name="connsiteY4" fmla="*/ 1146 h 10000"/>
                <a:gd name="connsiteX5" fmla="*/ 5944 w 10280"/>
                <a:gd name="connsiteY5" fmla="*/ 8506 h 10000"/>
                <a:gd name="connsiteX6" fmla="*/ 7038 w 10280"/>
                <a:gd name="connsiteY6" fmla="*/ 6721 h 10000"/>
                <a:gd name="connsiteX7" fmla="*/ 7564 w 10280"/>
                <a:gd name="connsiteY7" fmla="*/ 3585 h 10000"/>
                <a:gd name="connsiteX8" fmla="*/ 9383 w 10280"/>
                <a:gd name="connsiteY8" fmla="*/ 4560 h 10000"/>
                <a:gd name="connsiteX9" fmla="*/ 10280 w 10280"/>
                <a:gd name="connsiteY9" fmla="*/ 9775 h 10000"/>
                <a:gd name="connsiteX0" fmla="*/ 0 w 10280"/>
                <a:gd name="connsiteY0" fmla="*/ 447 h 10000"/>
                <a:gd name="connsiteX1" fmla="*/ 325 w 10280"/>
                <a:gd name="connsiteY1" fmla="*/ 8765 h 10000"/>
                <a:gd name="connsiteX2" fmla="*/ 3561 w 10280"/>
                <a:gd name="connsiteY2" fmla="*/ 10000 h 10000"/>
                <a:gd name="connsiteX3" fmla="*/ 3713 w 10280"/>
                <a:gd name="connsiteY3" fmla="*/ 162 h 10000"/>
                <a:gd name="connsiteX4" fmla="*/ 5990 w 10280"/>
                <a:gd name="connsiteY4" fmla="*/ 1146 h 10000"/>
                <a:gd name="connsiteX5" fmla="*/ 5944 w 10280"/>
                <a:gd name="connsiteY5" fmla="*/ 8506 h 10000"/>
                <a:gd name="connsiteX6" fmla="*/ 7038 w 10280"/>
                <a:gd name="connsiteY6" fmla="*/ 6721 h 10000"/>
                <a:gd name="connsiteX7" fmla="*/ 7564 w 10280"/>
                <a:gd name="connsiteY7" fmla="*/ 4030 h 10000"/>
                <a:gd name="connsiteX8" fmla="*/ 9383 w 10280"/>
                <a:gd name="connsiteY8" fmla="*/ 4560 h 10000"/>
                <a:gd name="connsiteX9" fmla="*/ 10280 w 10280"/>
                <a:gd name="connsiteY9" fmla="*/ 9775 h 10000"/>
                <a:gd name="connsiteX0" fmla="*/ 0 w 10280"/>
                <a:gd name="connsiteY0" fmla="*/ 447 h 10000"/>
                <a:gd name="connsiteX1" fmla="*/ 325 w 10280"/>
                <a:gd name="connsiteY1" fmla="*/ 8765 h 10000"/>
                <a:gd name="connsiteX2" fmla="*/ 3561 w 10280"/>
                <a:gd name="connsiteY2" fmla="*/ 10000 h 10000"/>
                <a:gd name="connsiteX3" fmla="*/ 3713 w 10280"/>
                <a:gd name="connsiteY3" fmla="*/ 162 h 10000"/>
                <a:gd name="connsiteX4" fmla="*/ 5990 w 10280"/>
                <a:gd name="connsiteY4" fmla="*/ 1146 h 10000"/>
                <a:gd name="connsiteX5" fmla="*/ 5944 w 10280"/>
                <a:gd name="connsiteY5" fmla="*/ 8506 h 10000"/>
                <a:gd name="connsiteX6" fmla="*/ 7038 w 10280"/>
                <a:gd name="connsiteY6" fmla="*/ 6721 h 10000"/>
                <a:gd name="connsiteX7" fmla="*/ 7564 w 10280"/>
                <a:gd name="connsiteY7" fmla="*/ 3585 h 10000"/>
                <a:gd name="connsiteX8" fmla="*/ 9383 w 10280"/>
                <a:gd name="connsiteY8" fmla="*/ 4560 h 10000"/>
                <a:gd name="connsiteX9" fmla="*/ 10280 w 10280"/>
                <a:gd name="connsiteY9" fmla="*/ 9775 h 10000"/>
                <a:gd name="connsiteX0" fmla="*/ 0 w 10280"/>
                <a:gd name="connsiteY0" fmla="*/ 236 h 9789"/>
                <a:gd name="connsiteX1" fmla="*/ 325 w 10280"/>
                <a:gd name="connsiteY1" fmla="*/ 8554 h 9789"/>
                <a:gd name="connsiteX2" fmla="*/ 3561 w 10280"/>
                <a:gd name="connsiteY2" fmla="*/ 9789 h 9789"/>
                <a:gd name="connsiteX3" fmla="*/ 3833 w 10280"/>
                <a:gd name="connsiteY3" fmla="*/ 269 h 9789"/>
                <a:gd name="connsiteX4" fmla="*/ 5990 w 10280"/>
                <a:gd name="connsiteY4" fmla="*/ 935 h 9789"/>
                <a:gd name="connsiteX5" fmla="*/ 5944 w 10280"/>
                <a:gd name="connsiteY5" fmla="*/ 8295 h 9789"/>
                <a:gd name="connsiteX6" fmla="*/ 7038 w 10280"/>
                <a:gd name="connsiteY6" fmla="*/ 6510 h 9789"/>
                <a:gd name="connsiteX7" fmla="*/ 7564 w 10280"/>
                <a:gd name="connsiteY7" fmla="*/ 3374 h 9789"/>
                <a:gd name="connsiteX8" fmla="*/ 9383 w 10280"/>
                <a:gd name="connsiteY8" fmla="*/ 4349 h 9789"/>
                <a:gd name="connsiteX9" fmla="*/ 10280 w 10280"/>
                <a:gd name="connsiteY9" fmla="*/ 9564 h 9789"/>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6846 w 10078"/>
                <a:gd name="connsiteY6" fmla="*/ 6650 h 10744"/>
                <a:gd name="connsiteX7" fmla="*/ 7358 w 10078"/>
                <a:gd name="connsiteY7" fmla="*/ 3447 h 10744"/>
                <a:gd name="connsiteX8" fmla="*/ 9127 w 10078"/>
                <a:gd name="connsiteY8" fmla="*/ 4443 h 10744"/>
                <a:gd name="connsiteX9" fmla="*/ 10078 w 10078"/>
                <a:gd name="connsiteY9"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6846 w 10078"/>
                <a:gd name="connsiteY6" fmla="*/ 6650 h 10744"/>
                <a:gd name="connsiteX7" fmla="*/ 7377 w 10078"/>
                <a:gd name="connsiteY7" fmla="*/ 3967 h 10744"/>
                <a:gd name="connsiteX8" fmla="*/ 9127 w 10078"/>
                <a:gd name="connsiteY8" fmla="*/ 4443 h 10744"/>
                <a:gd name="connsiteX9" fmla="*/ 10078 w 10078"/>
                <a:gd name="connsiteY9"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6846 w 10078"/>
                <a:gd name="connsiteY6" fmla="*/ 6650 h 10744"/>
                <a:gd name="connsiteX7" fmla="*/ 7377 w 10078"/>
                <a:gd name="connsiteY7" fmla="*/ 3577 h 10744"/>
                <a:gd name="connsiteX8" fmla="*/ 9127 w 10078"/>
                <a:gd name="connsiteY8" fmla="*/ 4443 h 10744"/>
                <a:gd name="connsiteX9" fmla="*/ 10078 w 10078"/>
                <a:gd name="connsiteY9"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6846 w 10078"/>
                <a:gd name="connsiteY6" fmla="*/ 6650 h 10744"/>
                <a:gd name="connsiteX7" fmla="*/ 7377 w 10078"/>
                <a:gd name="connsiteY7" fmla="*/ 3577 h 10744"/>
                <a:gd name="connsiteX8" fmla="*/ 9127 w 10078"/>
                <a:gd name="connsiteY8" fmla="*/ 4443 h 10744"/>
                <a:gd name="connsiteX9" fmla="*/ 10078 w 10078"/>
                <a:gd name="connsiteY9"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6846 w 10078"/>
                <a:gd name="connsiteY6" fmla="*/ 6650 h 10744"/>
                <a:gd name="connsiteX7" fmla="*/ 7377 w 10078"/>
                <a:gd name="connsiteY7" fmla="*/ 3577 h 10744"/>
                <a:gd name="connsiteX8" fmla="*/ 9127 w 10078"/>
                <a:gd name="connsiteY8" fmla="*/ 4443 h 10744"/>
                <a:gd name="connsiteX9" fmla="*/ 10078 w 10078"/>
                <a:gd name="connsiteY9"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127 w 10078"/>
                <a:gd name="connsiteY7" fmla="*/ 444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244 w 10078"/>
                <a:gd name="connsiteY7" fmla="*/ 379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244 w 10078"/>
                <a:gd name="connsiteY7" fmla="*/ 379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82 w 10078"/>
                <a:gd name="connsiteY5" fmla="*/ 8474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957 w 10078"/>
                <a:gd name="connsiteY5" fmla="*/ 7565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957 w 10078"/>
                <a:gd name="connsiteY5" fmla="*/ 7565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957 w 10078"/>
                <a:gd name="connsiteY5" fmla="*/ 7565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377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319 w 10078"/>
                <a:gd name="connsiteY6" fmla="*/ 3252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436 w 10078"/>
                <a:gd name="connsiteY6" fmla="*/ 357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280 w 10078"/>
                <a:gd name="connsiteY6" fmla="*/ 3252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280 w 10078"/>
                <a:gd name="connsiteY6" fmla="*/ 3252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183 w 10078"/>
                <a:gd name="connsiteY6" fmla="*/ 318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183 w 10078"/>
                <a:gd name="connsiteY6" fmla="*/ 318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183 w 10078"/>
                <a:gd name="connsiteY6" fmla="*/ 318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6988 w 10078"/>
                <a:gd name="connsiteY6" fmla="*/ 3252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1000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948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948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948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464 w 10078"/>
                <a:gd name="connsiteY2" fmla="*/ 9480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698 w 10078"/>
                <a:gd name="connsiteY2" fmla="*/ 9675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738 h 10744"/>
                <a:gd name="connsiteX2" fmla="*/ 3698 w 10078"/>
                <a:gd name="connsiteY2" fmla="*/ 9675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078"/>
                <a:gd name="connsiteY0" fmla="*/ 241 h 10744"/>
                <a:gd name="connsiteX1" fmla="*/ 316 w 10078"/>
                <a:gd name="connsiteY1" fmla="*/ 8998 h 10744"/>
                <a:gd name="connsiteX2" fmla="*/ 3698 w 10078"/>
                <a:gd name="connsiteY2" fmla="*/ 9675 h 10744"/>
                <a:gd name="connsiteX3" fmla="*/ 3729 w 10078"/>
                <a:gd name="connsiteY3" fmla="*/ 275 h 10744"/>
                <a:gd name="connsiteX4" fmla="*/ 5827 w 10078"/>
                <a:gd name="connsiteY4" fmla="*/ 955 h 10744"/>
                <a:gd name="connsiteX5" fmla="*/ 5762 w 10078"/>
                <a:gd name="connsiteY5" fmla="*/ 8215 h 10744"/>
                <a:gd name="connsiteX6" fmla="*/ 7105 w 10078"/>
                <a:gd name="connsiteY6" fmla="*/ 3837 h 10744"/>
                <a:gd name="connsiteX7" fmla="*/ 9049 w 10078"/>
                <a:gd name="connsiteY7" fmla="*/ 3923 h 10744"/>
                <a:gd name="connsiteX8" fmla="*/ 10078 w 10078"/>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202 w 10175"/>
                <a:gd name="connsiteY6" fmla="*/ 3837 h 10744"/>
                <a:gd name="connsiteX7" fmla="*/ 9146 w 10175"/>
                <a:gd name="connsiteY7" fmla="*/ 3923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3923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3923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4313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204 w 10175"/>
                <a:gd name="connsiteY7" fmla="*/ 398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204 w 10175"/>
                <a:gd name="connsiteY7" fmla="*/ 398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437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437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46 w 10175"/>
                <a:gd name="connsiteY7" fmla="*/ 437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65 w 10175"/>
                <a:gd name="connsiteY7" fmla="*/ 385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7338 w 10175"/>
                <a:gd name="connsiteY6" fmla="*/ 3772 h 10744"/>
                <a:gd name="connsiteX7" fmla="*/ 9165 w 10175"/>
                <a:gd name="connsiteY7" fmla="*/ 4118 h 10744"/>
                <a:gd name="connsiteX8" fmla="*/ 10175 w 10175"/>
                <a:gd name="connsiteY8"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631 w 10175"/>
                <a:gd name="connsiteY6" fmla="*/ 8080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787 w 10175"/>
                <a:gd name="connsiteY6" fmla="*/ 8535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241 h 10744"/>
                <a:gd name="connsiteX1" fmla="*/ 413 w 10175"/>
                <a:gd name="connsiteY1" fmla="*/ 8998 h 10744"/>
                <a:gd name="connsiteX2" fmla="*/ 3795 w 10175"/>
                <a:gd name="connsiteY2" fmla="*/ 9675 h 10744"/>
                <a:gd name="connsiteX3" fmla="*/ 3826 w 10175"/>
                <a:gd name="connsiteY3" fmla="*/ 275 h 10744"/>
                <a:gd name="connsiteX4" fmla="*/ 5924 w 10175"/>
                <a:gd name="connsiteY4" fmla="*/ 955 h 10744"/>
                <a:gd name="connsiteX5" fmla="*/ 5859 w 10175"/>
                <a:gd name="connsiteY5" fmla="*/ 8215 h 10744"/>
                <a:gd name="connsiteX6" fmla="*/ 6787 w 10175"/>
                <a:gd name="connsiteY6" fmla="*/ 8535 h 10744"/>
                <a:gd name="connsiteX7" fmla="*/ 7338 w 10175"/>
                <a:gd name="connsiteY7" fmla="*/ 3772 h 10744"/>
                <a:gd name="connsiteX8" fmla="*/ 9165 w 10175"/>
                <a:gd name="connsiteY8" fmla="*/ 4118 h 10744"/>
                <a:gd name="connsiteX9" fmla="*/ 10175 w 10175"/>
                <a:gd name="connsiteY9" fmla="*/ 10744 h 10744"/>
                <a:gd name="connsiteX0" fmla="*/ 0 w 10175"/>
                <a:gd name="connsiteY0" fmla="*/ 11 h 10514"/>
                <a:gd name="connsiteX1" fmla="*/ 413 w 10175"/>
                <a:gd name="connsiteY1" fmla="*/ 8768 h 10514"/>
                <a:gd name="connsiteX2" fmla="*/ 3795 w 10175"/>
                <a:gd name="connsiteY2" fmla="*/ 9445 h 10514"/>
                <a:gd name="connsiteX3" fmla="*/ 3826 w 10175"/>
                <a:gd name="connsiteY3" fmla="*/ 45 h 10514"/>
                <a:gd name="connsiteX4" fmla="*/ 5846 w 10175"/>
                <a:gd name="connsiteY4" fmla="*/ 2284 h 10514"/>
                <a:gd name="connsiteX5" fmla="*/ 5859 w 10175"/>
                <a:gd name="connsiteY5" fmla="*/ 7985 h 10514"/>
                <a:gd name="connsiteX6" fmla="*/ 6787 w 10175"/>
                <a:gd name="connsiteY6" fmla="*/ 8305 h 10514"/>
                <a:gd name="connsiteX7" fmla="*/ 7338 w 10175"/>
                <a:gd name="connsiteY7" fmla="*/ 3542 h 10514"/>
                <a:gd name="connsiteX8" fmla="*/ 9165 w 10175"/>
                <a:gd name="connsiteY8" fmla="*/ 3888 h 10514"/>
                <a:gd name="connsiteX9" fmla="*/ 10175 w 10175"/>
                <a:gd name="connsiteY9" fmla="*/ 10514 h 10514"/>
                <a:gd name="connsiteX0" fmla="*/ 0 w 10175"/>
                <a:gd name="connsiteY0" fmla="*/ 11 h 10514"/>
                <a:gd name="connsiteX1" fmla="*/ 413 w 10175"/>
                <a:gd name="connsiteY1" fmla="*/ 8768 h 10514"/>
                <a:gd name="connsiteX2" fmla="*/ 3795 w 10175"/>
                <a:gd name="connsiteY2" fmla="*/ 9445 h 10514"/>
                <a:gd name="connsiteX3" fmla="*/ 3826 w 10175"/>
                <a:gd name="connsiteY3" fmla="*/ 45 h 10514"/>
                <a:gd name="connsiteX4" fmla="*/ 5846 w 10175"/>
                <a:gd name="connsiteY4" fmla="*/ 2284 h 10514"/>
                <a:gd name="connsiteX5" fmla="*/ 5859 w 10175"/>
                <a:gd name="connsiteY5" fmla="*/ 7985 h 10514"/>
                <a:gd name="connsiteX6" fmla="*/ 6787 w 10175"/>
                <a:gd name="connsiteY6" fmla="*/ 8305 h 10514"/>
                <a:gd name="connsiteX7" fmla="*/ 7338 w 10175"/>
                <a:gd name="connsiteY7" fmla="*/ 3542 h 10514"/>
                <a:gd name="connsiteX8" fmla="*/ 9165 w 10175"/>
                <a:gd name="connsiteY8" fmla="*/ 3888 h 10514"/>
                <a:gd name="connsiteX9" fmla="*/ 10175 w 10175"/>
                <a:gd name="connsiteY9" fmla="*/ 10514 h 1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5" h="10514">
                  <a:moveTo>
                    <a:pt x="0" y="11"/>
                  </a:moveTo>
                  <a:cubicBezTo>
                    <a:pt x="144" y="2735"/>
                    <a:pt x="269" y="6044"/>
                    <a:pt x="413" y="8768"/>
                  </a:cubicBezTo>
                  <a:cubicBezTo>
                    <a:pt x="436" y="9472"/>
                    <a:pt x="4124" y="9978"/>
                    <a:pt x="3795" y="9445"/>
                  </a:cubicBezTo>
                  <a:cubicBezTo>
                    <a:pt x="3850" y="6378"/>
                    <a:pt x="3765" y="2428"/>
                    <a:pt x="3826" y="45"/>
                  </a:cubicBezTo>
                  <a:cubicBezTo>
                    <a:pt x="5929" y="-247"/>
                    <a:pt x="5460" y="954"/>
                    <a:pt x="5846" y="2284"/>
                  </a:cubicBezTo>
                  <a:cubicBezTo>
                    <a:pt x="5838" y="9815"/>
                    <a:pt x="5907" y="5782"/>
                    <a:pt x="5859" y="7985"/>
                  </a:cubicBezTo>
                  <a:cubicBezTo>
                    <a:pt x="6230" y="8068"/>
                    <a:pt x="6502" y="8266"/>
                    <a:pt x="6787" y="8305"/>
                  </a:cubicBezTo>
                  <a:cubicBezTo>
                    <a:pt x="6936" y="6526"/>
                    <a:pt x="7189" y="4917"/>
                    <a:pt x="7338" y="3542"/>
                  </a:cubicBezTo>
                  <a:cubicBezTo>
                    <a:pt x="9267" y="3780"/>
                    <a:pt x="8457" y="3439"/>
                    <a:pt x="9165" y="3888"/>
                  </a:cubicBezTo>
                  <a:cubicBezTo>
                    <a:pt x="9540" y="5439"/>
                    <a:pt x="10075" y="9626"/>
                    <a:pt x="10175" y="10514"/>
                  </a:cubicBezTo>
                </a:path>
              </a:pathLst>
            </a:custGeom>
            <a:noFill/>
            <a:ln w="76200">
              <a:pattFill prst="wdUpDiag">
                <a:fgClr>
                  <a:srgbClr val="FFFF00"/>
                </a:fgClr>
                <a:bgClr>
                  <a:srgbClr val="FF0000"/>
                </a:bgClr>
              </a:pattFill>
              <a:prstDash val="solid"/>
              <a:round/>
              <a:headEnd type="none" w="med" len="med"/>
              <a:tailEnd type="stealth" w="med" len="med"/>
            </a:ln>
          </p:spPr>
          <p:txBody>
            <a:bodyPr wrap="none" anchor="ctr"/>
            <a:lstStyle/>
            <a:p>
              <a:endParaRPr lang="en-US" dirty="0"/>
            </a:p>
          </p:txBody>
        </p:sp>
        <p:sp>
          <p:nvSpPr>
            <p:cNvPr id="172" name="TextBox 171"/>
            <p:cNvSpPr txBox="1"/>
            <p:nvPr/>
          </p:nvSpPr>
          <p:spPr>
            <a:xfrm>
              <a:off x="3817927" y="5957614"/>
              <a:ext cx="902041" cy="305509"/>
            </a:xfrm>
            <a:prstGeom prst="rect">
              <a:avLst/>
            </a:prstGeom>
            <a:noFill/>
          </p:spPr>
          <p:txBody>
            <a:bodyPr wrap="square" rtlCol="0">
              <a:spAutoFit/>
            </a:bodyPr>
            <a:lstStyle/>
            <a:p>
              <a:r>
                <a:rPr lang="en-US" sz="800" b="1" dirty="0" smtClean="0"/>
                <a:t>SWPL</a:t>
              </a:r>
              <a:endParaRPr lang="en-US" sz="800" b="1" dirty="0"/>
            </a:p>
          </p:txBody>
        </p:sp>
        <p:sp>
          <p:nvSpPr>
            <p:cNvPr id="173" name="TextBox 172"/>
            <p:cNvSpPr txBox="1"/>
            <p:nvPr/>
          </p:nvSpPr>
          <p:spPr>
            <a:xfrm>
              <a:off x="5413354" y="5023519"/>
              <a:ext cx="822325" cy="305509"/>
            </a:xfrm>
            <a:prstGeom prst="rect">
              <a:avLst/>
            </a:prstGeom>
            <a:noFill/>
          </p:spPr>
          <p:txBody>
            <a:bodyPr wrap="square" rtlCol="0">
              <a:spAutoFit/>
            </a:bodyPr>
            <a:lstStyle/>
            <a:p>
              <a:r>
                <a:rPr lang="en-US" sz="800" b="1" dirty="0" smtClean="0"/>
                <a:t>SRPL</a:t>
              </a:r>
              <a:endParaRPr lang="en-US" sz="800" b="1" dirty="0"/>
            </a:p>
          </p:txBody>
        </p:sp>
        <p:sp>
          <p:nvSpPr>
            <p:cNvPr id="174" name="Text Box 13"/>
            <p:cNvSpPr txBox="1">
              <a:spLocks noChangeAspect="1" noChangeArrowheads="1"/>
            </p:cNvSpPr>
            <p:nvPr/>
          </p:nvSpPr>
          <p:spPr bwMode="auto">
            <a:xfrm>
              <a:off x="1469436" y="4627563"/>
              <a:ext cx="765176" cy="103187"/>
            </a:xfrm>
            <a:prstGeom prst="rect">
              <a:avLst/>
            </a:prstGeom>
            <a:noFill/>
            <a:ln w="9525">
              <a:noFill/>
              <a:miter lim="800000"/>
              <a:headEnd/>
              <a:tailEnd/>
            </a:ln>
          </p:spPr>
          <p:txBody>
            <a:bodyPr lIns="0" tIns="0" rIns="0" bIns="0">
              <a:spAutoFit/>
            </a:bodyPr>
            <a:lstStyle/>
            <a:p>
              <a:pPr algn="ctr" defTabSz="615950" eaLnBrk="0" hangingPunct="0">
                <a:spcBef>
                  <a:spcPct val="50000"/>
                </a:spcBef>
              </a:pPr>
              <a:r>
                <a:rPr lang="en-US" sz="600" dirty="0"/>
                <a:t>Penasquitos</a:t>
              </a:r>
            </a:p>
          </p:txBody>
        </p:sp>
        <p:sp>
          <p:nvSpPr>
            <p:cNvPr id="175" name="Text Box 27"/>
            <p:cNvSpPr txBox="1">
              <a:spLocks noChangeAspect="1" noChangeArrowheads="1"/>
            </p:cNvSpPr>
            <p:nvPr/>
          </p:nvSpPr>
          <p:spPr bwMode="auto">
            <a:xfrm>
              <a:off x="2727325" y="5483225"/>
              <a:ext cx="241300" cy="109538"/>
            </a:xfrm>
            <a:prstGeom prst="rect">
              <a:avLst/>
            </a:prstGeom>
            <a:noFill/>
            <a:ln w="9525">
              <a:noFill/>
              <a:miter lim="800000"/>
              <a:headEnd/>
              <a:tailEnd/>
            </a:ln>
          </p:spPr>
          <p:txBody>
            <a:bodyPr wrap="none" lIns="0" tIns="0" rIns="0" bIns="6154">
              <a:spAutoFit/>
            </a:bodyPr>
            <a:lstStyle/>
            <a:p>
              <a:pPr algn="ctr" defTabSz="615950" eaLnBrk="0" hangingPunct="0">
                <a:spcBef>
                  <a:spcPct val="50000"/>
                </a:spcBef>
              </a:pPr>
              <a:r>
                <a:rPr lang="en-US" sz="600" dirty="0"/>
                <a:t>Mission</a:t>
              </a:r>
            </a:p>
          </p:txBody>
        </p:sp>
        <p:sp>
          <p:nvSpPr>
            <p:cNvPr id="176" name="Text Box 12"/>
            <p:cNvSpPr txBox="1">
              <a:spLocks noChangeAspect="1" noChangeArrowheads="1"/>
            </p:cNvSpPr>
            <p:nvPr/>
          </p:nvSpPr>
          <p:spPr bwMode="auto">
            <a:xfrm>
              <a:off x="1838155" y="5740400"/>
              <a:ext cx="304801" cy="101600"/>
            </a:xfrm>
            <a:prstGeom prst="rect">
              <a:avLst/>
            </a:prstGeom>
            <a:noFill/>
            <a:ln w="9525">
              <a:noFill/>
              <a:miter lim="800000"/>
              <a:headEnd/>
              <a:tailEnd/>
            </a:ln>
          </p:spPr>
          <p:txBody>
            <a:bodyPr wrap="none" lIns="0" tIns="0" rIns="0" bIns="0">
              <a:spAutoFit/>
            </a:bodyPr>
            <a:lstStyle/>
            <a:p>
              <a:pPr algn="ctr" defTabSz="615950" eaLnBrk="0" hangingPunct="0">
                <a:spcBef>
                  <a:spcPct val="50000"/>
                </a:spcBef>
              </a:pPr>
              <a:r>
                <a:rPr lang="en-US" sz="600" dirty="0"/>
                <a:t>Old Town</a:t>
              </a:r>
            </a:p>
          </p:txBody>
        </p:sp>
        <p:sp>
          <p:nvSpPr>
            <p:cNvPr id="177" name="Text Box 35"/>
            <p:cNvSpPr txBox="1">
              <a:spLocks noChangeAspect="1" noChangeArrowheads="1"/>
            </p:cNvSpPr>
            <p:nvPr/>
          </p:nvSpPr>
          <p:spPr bwMode="auto">
            <a:xfrm>
              <a:off x="1509713" y="2778125"/>
              <a:ext cx="423862" cy="115888"/>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600" dirty="0"/>
                <a:t>San Luis Rey</a:t>
              </a:r>
            </a:p>
          </p:txBody>
        </p:sp>
        <p:sp>
          <p:nvSpPr>
            <p:cNvPr id="178" name="Text Box 91"/>
            <p:cNvSpPr txBox="1">
              <a:spLocks noChangeAspect="1" noChangeArrowheads="1"/>
            </p:cNvSpPr>
            <p:nvPr/>
          </p:nvSpPr>
          <p:spPr bwMode="auto">
            <a:xfrm>
              <a:off x="2058128" y="2370138"/>
              <a:ext cx="296864" cy="8890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Monserate</a:t>
              </a:r>
              <a:endParaRPr lang="en-US" sz="400" dirty="0"/>
            </a:p>
          </p:txBody>
        </p:sp>
        <p:sp>
          <p:nvSpPr>
            <p:cNvPr id="179" name="Text Box 197"/>
            <p:cNvSpPr txBox="1">
              <a:spLocks noChangeAspect="1" noChangeArrowheads="1"/>
            </p:cNvSpPr>
            <p:nvPr/>
          </p:nvSpPr>
          <p:spPr bwMode="auto">
            <a:xfrm>
              <a:off x="4381500" y="4914900"/>
              <a:ext cx="261938" cy="174625"/>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Suncrest </a:t>
              </a:r>
              <a:br>
                <a:rPr lang="en-US" sz="500" dirty="0"/>
              </a:br>
              <a:r>
                <a:rPr lang="en-US" sz="500" dirty="0"/>
                <a:t>Substation</a:t>
              </a:r>
            </a:p>
          </p:txBody>
        </p:sp>
        <p:sp>
          <p:nvSpPr>
            <p:cNvPr id="180" name="Text Box 155"/>
            <p:cNvSpPr txBox="1">
              <a:spLocks noChangeAspect="1" noChangeArrowheads="1"/>
            </p:cNvSpPr>
            <p:nvPr/>
          </p:nvSpPr>
          <p:spPr bwMode="auto">
            <a:xfrm>
              <a:off x="5615887" y="5387122"/>
              <a:ext cx="619124" cy="89371"/>
            </a:xfrm>
            <a:prstGeom prst="rect">
              <a:avLst/>
            </a:prstGeom>
            <a:noFill/>
            <a:ln w="9525">
              <a:noFill/>
              <a:miter lim="800000"/>
              <a:headEnd/>
              <a:tailEnd/>
            </a:ln>
          </p:spPr>
          <p:txBody>
            <a:bodyPr lIns="0" tIns="0" rIns="0" bIns="12307">
              <a:spAutoFit/>
            </a:bodyPr>
            <a:lstStyle/>
            <a:p>
              <a:pPr defTabSz="615950" eaLnBrk="0" hangingPunct="0">
                <a:spcBef>
                  <a:spcPct val="50000"/>
                </a:spcBef>
              </a:pPr>
              <a:r>
                <a:rPr lang="en-US" sz="500" dirty="0"/>
                <a:t>Kumeyaay</a:t>
              </a:r>
            </a:p>
          </p:txBody>
        </p:sp>
        <p:sp>
          <p:nvSpPr>
            <p:cNvPr id="181" name="Text Box 73"/>
            <p:cNvSpPr txBox="1">
              <a:spLocks noChangeAspect="1" noChangeArrowheads="1"/>
            </p:cNvSpPr>
            <p:nvPr/>
          </p:nvSpPr>
          <p:spPr bwMode="auto">
            <a:xfrm>
              <a:off x="5830370" y="5734050"/>
              <a:ext cx="265113"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Crestwood</a:t>
              </a:r>
            </a:p>
          </p:txBody>
        </p:sp>
        <p:sp>
          <p:nvSpPr>
            <p:cNvPr id="182" name="Text Box 69"/>
            <p:cNvSpPr txBox="1">
              <a:spLocks noChangeAspect="1" noChangeArrowheads="1"/>
            </p:cNvSpPr>
            <p:nvPr/>
          </p:nvSpPr>
          <p:spPr bwMode="auto">
            <a:xfrm>
              <a:off x="5652438" y="5958502"/>
              <a:ext cx="249237"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Boulevard</a:t>
              </a:r>
            </a:p>
          </p:txBody>
        </p:sp>
        <p:sp>
          <p:nvSpPr>
            <p:cNvPr id="183" name="Text Box 140"/>
            <p:cNvSpPr txBox="1">
              <a:spLocks noChangeAspect="1" noChangeArrowheads="1"/>
            </p:cNvSpPr>
            <p:nvPr/>
          </p:nvSpPr>
          <p:spPr bwMode="auto">
            <a:xfrm>
              <a:off x="3676189" y="6296145"/>
              <a:ext cx="271463" cy="131762"/>
            </a:xfrm>
            <a:prstGeom prst="rect">
              <a:avLst/>
            </a:prstGeom>
            <a:noFill/>
            <a:ln w="9525">
              <a:noFill/>
              <a:miter lim="800000"/>
              <a:headEnd/>
              <a:tailEnd/>
            </a:ln>
          </p:spPr>
          <p:txBody>
            <a:bodyPr wrap="none" lIns="0" tIns="0" rIns="0" bIns="12307">
              <a:spAutoFit/>
            </a:bodyPr>
            <a:lstStyle/>
            <a:p>
              <a:pPr algn="ctr" defTabSz="615950" eaLnBrk="0" hangingPunct="0">
                <a:lnSpc>
                  <a:spcPct val="75000"/>
                </a:lnSpc>
              </a:pPr>
              <a:r>
                <a:rPr lang="en-US" sz="500" dirty="0"/>
                <a:t>Otay Lake </a:t>
              </a:r>
              <a:br>
                <a:rPr lang="en-US" sz="500" dirty="0"/>
              </a:br>
              <a:endParaRPr lang="en-US" sz="500" dirty="0"/>
            </a:p>
          </p:txBody>
        </p:sp>
        <p:sp>
          <p:nvSpPr>
            <p:cNvPr id="184" name="Text Box 52"/>
            <p:cNvSpPr txBox="1">
              <a:spLocks noChangeAspect="1" noChangeArrowheads="1"/>
            </p:cNvSpPr>
            <p:nvPr/>
          </p:nvSpPr>
          <p:spPr bwMode="auto">
            <a:xfrm>
              <a:off x="4004823" y="5475289"/>
              <a:ext cx="225425" cy="95250"/>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500" dirty="0"/>
                <a:t>Loveland</a:t>
              </a:r>
            </a:p>
          </p:txBody>
        </p:sp>
        <p:sp>
          <p:nvSpPr>
            <p:cNvPr id="185" name="Text Box 50"/>
            <p:cNvSpPr txBox="1">
              <a:spLocks noChangeAspect="1" noChangeArrowheads="1"/>
            </p:cNvSpPr>
            <p:nvPr/>
          </p:nvSpPr>
          <p:spPr bwMode="auto">
            <a:xfrm>
              <a:off x="2801823" y="5055948"/>
              <a:ext cx="620712" cy="142875"/>
            </a:xfrm>
            <a:prstGeom prst="rect">
              <a:avLst/>
            </a:prstGeom>
            <a:noFill/>
            <a:ln w="9525">
              <a:noFill/>
              <a:miter lim="800000"/>
              <a:headEnd/>
              <a:tailEnd/>
            </a:ln>
          </p:spPr>
          <p:txBody>
            <a:bodyPr lIns="0" tIns="0" rIns="0" bIns="12307">
              <a:spAutoFit/>
            </a:bodyPr>
            <a:lstStyle/>
            <a:p>
              <a:pPr algn="ctr" defTabSz="615950" eaLnBrk="0" hangingPunct="0">
                <a:lnSpc>
                  <a:spcPct val="85000"/>
                </a:lnSpc>
              </a:pPr>
              <a:r>
                <a:rPr lang="en-US" sz="500" dirty="0"/>
                <a:t>Los </a:t>
              </a:r>
              <a:br>
                <a:rPr lang="en-US" sz="500" dirty="0"/>
              </a:br>
              <a:r>
                <a:rPr lang="en-US" sz="500" dirty="0"/>
                <a:t>Coches</a:t>
              </a:r>
            </a:p>
          </p:txBody>
        </p:sp>
        <p:sp>
          <p:nvSpPr>
            <p:cNvPr id="186" name="Text Box 135"/>
            <p:cNvSpPr txBox="1">
              <a:spLocks noChangeAspect="1" noChangeArrowheads="1"/>
            </p:cNvSpPr>
            <p:nvPr/>
          </p:nvSpPr>
          <p:spPr bwMode="auto">
            <a:xfrm>
              <a:off x="2741950" y="5602002"/>
              <a:ext cx="424796" cy="252436"/>
            </a:xfrm>
            <a:prstGeom prst="rect">
              <a:avLst/>
            </a:prstGeom>
            <a:noFill/>
            <a:ln w="9525">
              <a:noFill/>
              <a:miter lim="800000"/>
              <a:headEnd/>
              <a:tailEnd/>
            </a:ln>
          </p:spPr>
          <p:txBody>
            <a:bodyPr wrap="none" lIns="0" tIns="0" rIns="0" bIns="6154">
              <a:spAutoFit/>
            </a:bodyPr>
            <a:lstStyle/>
            <a:p>
              <a:pPr algn="ctr" defTabSz="615950" eaLnBrk="0" hangingPunct="0">
                <a:spcBef>
                  <a:spcPct val="50000"/>
                </a:spcBef>
              </a:pPr>
              <a:r>
                <a:rPr lang="en-US" sz="800" b="1" dirty="0">
                  <a:solidFill>
                    <a:srgbClr val="7800F0"/>
                  </a:solidFill>
                </a:rPr>
                <a:t>Calpeak </a:t>
              </a:r>
              <a:br>
                <a:rPr lang="en-US" sz="800" b="1" dirty="0">
                  <a:solidFill>
                    <a:srgbClr val="7800F0"/>
                  </a:solidFill>
                </a:rPr>
              </a:br>
              <a:r>
                <a:rPr lang="en-US" sz="800" b="1" dirty="0">
                  <a:solidFill>
                    <a:srgbClr val="7800F0"/>
                  </a:solidFill>
                </a:rPr>
                <a:t>Peaker</a:t>
              </a:r>
            </a:p>
          </p:txBody>
        </p:sp>
        <p:sp>
          <p:nvSpPr>
            <p:cNvPr id="187" name="Rectangle 161"/>
            <p:cNvSpPr>
              <a:spLocks noChangeAspect="1" noChangeArrowheads="1"/>
            </p:cNvSpPr>
            <p:nvPr/>
          </p:nvSpPr>
          <p:spPr bwMode="auto">
            <a:xfrm>
              <a:off x="3125788" y="5949950"/>
              <a:ext cx="74612" cy="90488"/>
            </a:xfrm>
            <a:prstGeom prst="rect">
              <a:avLst/>
            </a:prstGeom>
            <a:solidFill>
              <a:srgbClr val="FF0000"/>
            </a:solidFill>
            <a:ln w="9525">
              <a:solidFill>
                <a:srgbClr val="000000"/>
              </a:solidFill>
              <a:miter lim="800000"/>
              <a:headEnd/>
              <a:tailEnd/>
            </a:ln>
          </p:spPr>
          <p:txBody>
            <a:bodyPr lIns="731492" tIns="18287" rIns="18287" bIns="18287">
              <a:spAutoFit/>
            </a:bodyPr>
            <a:lstStyle/>
            <a:p>
              <a:endParaRPr lang="en-US" dirty="0"/>
            </a:p>
          </p:txBody>
        </p:sp>
        <p:sp>
          <p:nvSpPr>
            <p:cNvPr id="188" name="Text Box 32"/>
            <p:cNvSpPr txBox="1">
              <a:spLocks noChangeAspect="1" noChangeArrowheads="1"/>
            </p:cNvSpPr>
            <p:nvPr/>
          </p:nvSpPr>
          <p:spPr bwMode="auto">
            <a:xfrm>
              <a:off x="278732" y="2400300"/>
              <a:ext cx="1287212" cy="384196"/>
            </a:xfrm>
            <a:prstGeom prst="rect">
              <a:avLst/>
            </a:prstGeom>
            <a:noFill/>
            <a:ln w="9525">
              <a:noFill/>
              <a:miter lim="800000"/>
              <a:headEnd/>
              <a:tailEnd/>
            </a:ln>
          </p:spPr>
          <p:txBody>
            <a:bodyPr wrap="none" lIns="0" tIns="0" rIns="0" bIns="12307">
              <a:spAutoFit/>
            </a:bodyPr>
            <a:lstStyle/>
            <a:p>
              <a:pPr algn="ctr" defTabSz="615950" eaLnBrk="0" hangingPunct="0">
                <a:spcBef>
                  <a:spcPct val="2000"/>
                </a:spcBef>
              </a:pPr>
              <a:r>
                <a:rPr lang="en-US" sz="800" b="1" dirty="0">
                  <a:solidFill>
                    <a:srgbClr val="7800F0"/>
                  </a:solidFill>
                </a:rPr>
                <a:t>SAN ONOFRE</a:t>
              </a:r>
              <a:br>
                <a:rPr lang="en-US" sz="800" b="1" dirty="0">
                  <a:solidFill>
                    <a:srgbClr val="7800F0"/>
                  </a:solidFill>
                </a:rPr>
              </a:br>
              <a:r>
                <a:rPr lang="en-US" sz="800" b="1" dirty="0">
                  <a:solidFill>
                    <a:srgbClr val="7800F0"/>
                  </a:solidFill>
                </a:rPr>
                <a:t>NUCLEAR POWER PLANT</a:t>
              </a:r>
            </a:p>
            <a:p>
              <a:pPr algn="ctr" defTabSz="615950" eaLnBrk="0" hangingPunct="0">
                <a:spcBef>
                  <a:spcPct val="2000"/>
                </a:spcBef>
              </a:pPr>
              <a:endParaRPr lang="en-US" sz="800" b="1" dirty="0">
                <a:solidFill>
                  <a:srgbClr val="7800F0"/>
                </a:solidFill>
              </a:endParaRPr>
            </a:p>
          </p:txBody>
        </p:sp>
      </p:grpSp>
    </p:spTree>
    <p:extLst>
      <p:ext uri="{BB962C8B-B14F-4D97-AF65-F5344CB8AC3E}">
        <p14:creationId xmlns:p14="http://schemas.microsoft.com/office/powerpoint/2010/main" val="1829804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91" y="152400"/>
            <a:ext cx="5334000" cy="762000"/>
          </a:xfrm>
        </p:spPr>
        <p:txBody>
          <a:bodyPr/>
          <a:lstStyle/>
          <a:p>
            <a:r>
              <a:rPr lang="en-US" b="1" dirty="0" smtClean="0">
                <a:cs typeface="Arial" panose="020B0604020202020204" pitchFamily="34" charset="0"/>
              </a:rPr>
              <a:t>WDAT Review </a:t>
            </a:r>
            <a:r>
              <a:rPr lang="en-US" b="1" dirty="0">
                <a:cs typeface="Arial" panose="020B0604020202020204" pitchFamily="34" charset="0"/>
              </a:rPr>
              <a:t>Process</a:t>
            </a:r>
            <a:endParaRPr lang="en-US" dirty="0">
              <a:cs typeface="Arial" panose="020B0604020202020204" pitchFamily="34" charset="0"/>
            </a:endParaRPr>
          </a:p>
        </p:txBody>
      </p:sp>
      <p:sp>
        <p:nvSpPr>
          <p:cNvPr id="3" name="Content Placeholder 2"/>
          <p:cNvSpPr>
            <a:spLocks noGrp="1"/>
          </p:cNvSpPr>
          <p:nvPr>
            <p:ph idx="1"/>
          </p:nvPr>
        </p:nvSpPr>
        <p:spPr>
          <a:xfrm>
            <a:off x="457200" y="1237129"/>
            <a:ext cx="7924800" cy="4652682"/>
          </a:xfrm>
        </p:spPr>
        <p:txBody>
          <a:bodyPr>
            <a:noAutofit/>
          </a:bodyPr>
          <a:lstStyle/>
          <a:p>
            <a:pPr>
              <a:lnSpc>
                <a:spcPct val="100000"/>
              </a:lnSpc>
              <a:spcBef>
                <a:spcPts val="0"/>
              </a:spcBef>
              <a:spcAft>
                <a:spcPts val="300"/>
              </a:spcAft>
              <a:buClr>
                <a:srgbClr val="060606"/>
              </a:buClr>
              <a:buFont typeface="Arial" panose="020B0604020202020204" pitchFamily="34" charset="0"/>
              <a:buChar char="•"/>
            </a:pPr>
            <a:r>
              <a:rPr lang="en-US" dirty="0"/>
              <a:t>Pre-Application Report</a:t>
            </a:r>
          </a:p>
          <a:p>
            <a:pPr lvl="1">
              <a:lnSpc>
                <a:spcPct val="100000"/>
              </a:lnSpc>
              <a:spcBef>
                <a:spcPts val="0"/>
              </a:spcBef>
              <a:spcAft>
                <a:spcPts val="300"/>
              </a:spcAft>
              <a:buClr>
                <a:srgbClr val="060606"/>
              </a:buClr>
              <a:buFont typeface="Calibri" panose="020F0502020204030204" pitchFamily="34" charset="0"/>
              <a:buChar char="−"/>
            </a:pPr>
            <a:r>
              <a:rPr lang="en-US" sz="1800" dirty="0"/>
              <a:t>High level feasibility review</a:t>
            </a:r>
          </a:p>
          <a:p>
            <a:pPr lvl="1">
              <a:lnSpc>
                <a:spcPct val="100000"/>
              </a:lnSpc>
              <a:spcBef>
                <a:spcPts val="0"/>
              </a:spcBef>
              <a:spcAft>
                <a:spcPts val="300"/>
              </a:spcAft>
              <a:buClr>
                <a:srgbClr val="060606"/>
              </a:buClr>
              <a:buFont typeface="Calibri" panose="020F0502020204030204" pitchFamily="34" charset="0"/>
              <a:buChar char="−"/>
            </a:pPr>
            <a:r>
              <a:rPr lang="en-US" sz="1800" dirty="0"/>
              <a:t>Performed with readily available information; no studies</a:t>
            </a:r>
          </a:p>
          <a:p>
            <a:pPr lvl="1">
              <a:lnSpc>
                <a:spcPct val="100000"/>
              </a:lnSpc>
              <a:spcBef>
                <a:spcPts val="0"/>
              </a:spcBef>
              <a:spcAft>
                <a:spcPts val="300"/>
              </a:spcAft>
              <a:buClr>
                <a:srgbClr val="060606"/>
              </a:buClr>
              <a:buFont typeface="Calibri" panose="020F0502020204030204" pitchFamily="34" charset="0"/>
              <a:buChar char="−"/>
            </a:pPr>
            <a:r>
              <a:rPr lang="en-US" sz="1800" dirty="0" smtClean="0"/>
              <a:t>Timely completion </a:t>
            </a:r>
            <a:r>
              <a:rPr lang="en-US" sz="1800" dirty="0"/>
              <a:t>from valid request</a:t>
            </a:r>
          </a:p>
          <a:p>
            <a:pPr>
              <a:lnSpc>
                <a:spcPct val="100000"/>
              </a:lnSpc>
              <a:spcBef>
                <a:spcPts val="0"/>
              </a:spcBef>
              <a:spcAft>
                <a:spcPts val="300"/>
              </a:spcAft>
              <a:buClr>
                <a:srgbClr val="060606"/>
              </a:buClr>
              <a:buFont typeface="Arial" panose="020B0604020202020204" pitchFamily="34" charset="0"/>
              <a:buChar char="•"/>
            </a:pPr>
            <a:r>
              <a:rPr lang="en-US" dirty="0"/>
              <a:t> Fast Track Process – Screening </a:t>
            </a:r>
            <a:r>
              <a:rPr lang="en-US" dirty="0" smtClean="0"/>
              <a:t>Process</a:t>
            </a:r>
          </a:p>
          <a:p>
            <a:pPr lvl="1">
              <a:lnSpc>
                <a:spcPct val="100000"/>
              </a:lnSpc>
              <a:spcBef>
                <a:spcPts val="0"/>
              </a:spcBef>
              <a:spcAft>
                <a:spcPts val="300"/>
              </a:spcAft>
              <a:buClr>
                <a:srgbClr val="060606"/>
              </a:buClr>
              <a:buFont typeface="Calibri" panose="020F0502020204030204" pitchFamily="34" charset="0"/>
              <a:buChar char="−"/>
            </a:pPr>
            <a:r>
              <a:rPr lang="en-US" sz="1800" dirty="0"/>
              <a:t>Initial </a:t>
            </a:r>
            <a:r>
              <a:rPr lang="en-US" sz="1800" dirty="0" smtClean="0"/>
              <a:t>Review: Actual cost</a:t>
            </a:r>
            <a:endParaRPr lang="en-US" sz="1800" dirty="0"/>
          </a:p>
          <a:p>
            <a:pPr lvl="1">
              <a:lnSpc>
                <a:spcPct val="100000"/>
              </a:lnSpc>
              <a:spcBef>
                <a:spcPts val="0"/>
              </a:spcBef>
              <a:spcAft>
                <a:spcPts val="300"/>
              </a:spcAft>
              <a:buClr>
                <a:srgbClr val="060606"/>
              </a:buClr>
              <a:buFont typeface="Calibri" panose="020F0502020204030204" pitchFamily="34" charset="0"/>
              <a:buChar char="−"/>
            </a:pPr>
            <a:r>
              <a:rPr lang="en-US" sz="1800" dirty="0"/>
              <a:t>Initial Review (</a:t>
            </a:r>
            <a:r>
              <a:rPr lang="en-US" sz="1800" dirty="0" smtClean="0"/>
              <a:t>10 </a:t>
            </a:r>
            <a:r>
              <a:rPr lang="en-US" sz="1800" dirty="0"/>
              <a:t>screens) – 15 BD from receipt of valid IR</a:t>
            </a:r>
          </a:p>
          <a:p>
            <a:pPr lvl="2">
              <a:lnSpc>
                <a:spcPct val="100000"/>
              </a:lnSpc>
              <a:spcBef>
                <a:spcPts val="0"/>
              </a:spcBef>
              <a:spcAft>
                <a:spcPts val="300"/>
              </a:spcAft>
              <a:buClr>
                <a:srgbClr val="060606"/>
              </a:buClr>
              <a:buSzPct val="100000"/>
              <a:buFont typeface="Arial" panose="020B0604020202020204" pitchFamily="34" charset="0"/>
              <a:buChar char="•"/>
            </a:pPr>
            <a:r>
              <a:rPr lang="en-US" sz="1600" dirty="0"/>
              <a:t>Pass Initial Review: </a:t>
            </a:r>
          </a:p>
          <a:p>
            <a:pPr lvl="3">
              <a:lnSpc>
                <a:spcPct val="100000"/>
              </a:lnSpc>
              <a:spcBef>
                <a:spcPts val="0"/>
              </a:spcBef>
              <a:spcAft>
                <a:spcPts val="300"/>
              </a:spcAft>
              <a:buClr>
                <a:srgbClr val="060606"/>
              </a:buClr>
              <a:buFont typeface="Calibri" panose="020F0502020204030204" pitchFamily="34" charset="0"/>
              <a:buChar char="−"/>
            </a:pPr>
            <a:r>
              <a:rPr lang="en-US" sz="1400" dirty="0" smtClean="0"/>
              <a:t>Tender </a:t>
            </a:r>
            <a:r>
              <a:rPr lang="en-US" sz="1400" dirty="0"/>
              <a:t>Draft Generator Interconnection Agreement (GIA</a:t>
            </a:r>
            <a:r>
              <a:rPr lang="en-US" sz="1400" dirty="0" smtClean="0"/>
              <a:t>) – 15 BD</a:t>
            </a:r>
            <a:endParaRPr lang="en-US" sz="1400" dirty="0"/>
          </a:p>
          <a:p>
            <a:pPr lvl="2">
              <a:lnSpc>
                <a:spcPct val="100000"/>
              </a:lnSpc>
              <a:spcBef>
                <a:spcPts val="0"/>
              </a:spcBef>
              <a:spcAft>
                <a:spcPts val="300"/>
              </a:spcAft>
              <a:buClr>
                <a:srgbClr val="060606"/>
              </a:buClr>
              <a:buSzPct val="100000"/>
              <a:buFont typeface="Arial" panose="020B0604020202020204" pitchFamily="34" charset="0"/>
              <a:buChar char="•"/>
            </a:pPr>
            <a:r>
              <a:rPr lang="en-US" sz="1600" dirty="0" smtClean="0">
                <a:solidFill>
                  <a:srgbClr val="000000"/>
                </a:solidFill>
              </a:rPr>
              <a:t>Fail </a:t>
            </a:r>
            <a:r>
              <a:rPr lang="en-US" sz="1600" dirty="0">
                <a:solidFill>
                  <a:srgbClr val="000000"/>
                </a:solidFill>
              </a:rPr>
              <a:t>Initial Review: Request Supplemental Review/Withdraw </a:t>
            </a:r>
            <a:r>
              <a:rPr lang="en-US" sz="1600" dirty="0" smtClean="0">
                <a:solidFill>
                  <a:srgbClr val="000000"/>
                </a:solidFill>
              </a:rPr>
              <a:t>IR</a:t>
            </a:r>
            <a:endParaRPr lang="en-US" sz="1600" dirty="0"/>
          </a:p>
          <a:p>
            <a:pPr lvl="1">
              <a:lnSpc>
                <a:spcPct val="100000"/>
              </a:lnSpc>
              <a:spcBef>
                <a:spcPts val="0"/>
              </a:spcBef>
              <a:spcAft>
                <a:spcPts val="300"/>
              </a:spcAft>
              <a:buClr>
                <a:srgbClr val="060606"/>
              </a:buClr>
              <a:buFont typeface="Calibri" panose="020F0502020204030204" pitchFamily="34" charset="0"/>
              <a:buChar char="−"/>
            </a:pPr>
            <a:r>
              <a:rPr lang="en-US" sz="1800" dirty="0"/>
              <a:t>Supplemental Review </a:t>
            </a:r>
            <a:r>
              <a:rPr lang="en-US" sz="1800" dirty="0" smtClean="0"/>
              <a:t>- </a:t>
            </a:r>
            <a:r>
              <a:rPr lang="en-US" sz="1800" dirty="0">
                <a:solidFill>
                  <a:srgbClr val="000000"/>
                </a:solidFill>
              </a:rPr>
              <a:t>20 BD from receipt of add’l information</a:t>
            </a:r>
            <a:endParaRPr lang="en-US" sz="1800" dirty="0"/>
          </a:p>
          <a:p>
            <a:pPr lvl="2">
              <a:lnSpc>
                <a:spcPct val="100000"/>
              </a:lnSpc>
              <a:spcBef>
                <a:spcPts val="0"/>
              </a:spcBef>
              <a:spcAft>
                <a:spcPts val="300"/>
              </a:spcAft>
              <a:buClr>
                <a:srgbClr val="060606"/>
              </a:buClr>
              <a:buSzPct val="100000"/>
              <a:buFont typeface="Arial" panose="020B0604020202020204" pitchFamily="34" charset="0"/>
              <a:buChar char="•"/>
            </a:pPr>
            <a:r>
              <a:rPr lang="en-US" sz="1600" dirty="0"/>
              <a:t>Pass Supplemental Review:</a:t>
            </a:r>
          </a:p>
          <a:p>
            <a:pPr lvl="3">
              <a:lnSpc>
                <a:spcPct val="100000"/>
              </a:lnSpc>
              <a:spcBef>
                <a:spcPts val="0"/>
              </a:spcBef>
              <a:spcAft>
                <a:spcPts val="300"/>
              </a:spcAft>
              <a:buClr>
                <a:srgbClr val="060606"/>
              </a:buClr>
              <a:buFont typeface="Calibri" panose="020F0502020204030204" pitchFamily="34" charset="0"/>
              <a:buChar char="−"/>
            </a:pPr>
            <a:r>
              <a:rPr lang="en-US" sz="1400" dirty="0" smtClean="0"/>
              <a:t>Tender Draft </a:t>
            </a:r>
            <a:r>
              <a:rPr lang="en-US" sz="1400" dirty="0"/>
              <a:t>Generator Interconnection Agreement (GIA</a:t>
            </a:r>
            <a:r>
              <a:rPr lang="en-US" sz="1400" dirty="0" smtClean="0"/>
              <a:t>) – 15 BD</a:t>
            </a:r>
            <a:endParaRPr lang="en-US" sz="1400" dirty="0"/>
          </a:p>
          <a:p>
            <a:pPr lvl="2">
              <a:lnSpc>
                <a:spcPct val="100000"/>
              </a:lnSpc>
              <a:spcBef>
                <a:spcPts val="0"/>
              </a:spcBef>
              <a:spcAft>
                <a:spcPts val="300"/>
              </a:spcAft>
              <a:buClr>
                <a:srgbClr val="060606"/>
              </a:buClr>
              <a:buSzPct val="100000"/>
              <a:buFont typeface="Arial" panose="020B0604020202020204" pitchFamily="34" charset="0"/>
              <a:buChar char="•"/>
            </a:pPr>
            <a:r>
              <a:rPr lang="en-US" sz="1600" dirty="0" smtClean="0">
                <a:solidFill>
                  <a:srgbClr val="000000"/>
                </a:solidFill>
              </a:rPr>
              <a:t>Fail </a:t>
            </a:r>
            <a:r>
              <a:rPr lang="en-US" sz="1600" dirty="0">
                <a:solidFill>
                  <a:srgbClr val="000000"/>
                </a:solidFill>
              </a:rPr>
              <a:t>Supplemental Review: Request </a:t>
            </a:r>
            <a:r>
              <a:rPr lang="en-US" sz="1600" dirty="0" smtClean="0">
                <a:solidFill>
                  <a:srgbClr val="000000"/>
                </a:solidFill>
              </a:rPr>
              <a:t>Independent/Cluster Study or Withdraw </a:t>
            </a:r>
            <a:r>
              <a:rPr lang="en-US" sz="1600" dirty="0">
                <a:solidFill>
                  <a:srgbClr val="000000"/>
                </a:solidFill>
              </a:rPr>
              <a:t>IR</a:t>
            </a:r>
            <a:endParaRPr lang="en-US" sz="1600" dirty="0"/>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11679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9" y="142302"/>
            <a:ext cx="8027045" cy="762000"/>
          </a:xfrm>
        </p:spPr>
        <p:txBody>
          <a:bodyPr/>
          <a:lstStyle/>
          <a:p>
            <a:r>
              <a:rPr lang="en-US" b="1" dirty="0" smtClean="0">
                <a:cs typeface="Arial" panose="020B0604020202020204" pitchFamily="34" charset="0"/>
              </a:rPr>
              <a:t>WDAT Independent/Cluster Study Process</a:t>
            </a:r>
            <a:endParaRPr lang="en-US" dirty="0">
              <a:cs typeface="Arial" panose="020B0604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spcAft>
                <a:spcPts val="1200"/>
              </a:spcAft>
              <a:buClr>
                <a:srgbClr val="060606"/>
              </a:buClr>
              <a:buFont typeface="Arial" panose="020B0604020202020204" pitchFamily="34" charset="0"/>
              <a:buChar char="•"/>
            </a:pPr>
            <a:r>
              <a:rPr lang="en-US" dirty="0">
                <a:solidFill>
                  <a:srgbClr val="000000"/>
                </a:solidFill>
              </a:rPr>
              <a:t>Applicability</a:t>
            </a:r>
          </a:p>
          <a:p>
            <a:pPr lvl="1">
              <a:lnSpc>
                <a:spcPct val="100000"/>
              </a:lnSpc>
              <a:spcBef>
                <a:spcPts val="0"/>
              </a:spcBef>
              <a:spcAft>
                <a:spcPts val="1200"/>
              </a:spcAft>
              <a:buClr>
                <a:srgbClr val="060606"/>
              </a:buClr>
              <a:buFont typeface="Calibri" panose="020F0502020204030204" pitchFamily="34" charset="0"/>
              <a:buChar char="−"/>
            </a:pPr>
            <a:r>
              <a:rPr lang="en-US" sz="1800" dirty="0"/>
              <a:t>Failed Fast Track Process; $10,000 study deposit</a:t>
            </a:r>
            <a:endParaRPr lang="en-US" sz="1800" dirty="0">
              <a:solidFill>
                <a:srgbClr val="000000"/>
              </a:solidFill>
            </a:endParaRPr>
          </a:p>
          <a:p>
            <a:pPr lvl="1">
              <a:lnSpc>
                <a:spcPct val="100000"/>
              </a:lnSpc>
              <a:spcBef>
                <a:spcPts val="0"/>
              </a:spcBef>
              <a:spcAft>
                <a:spcPts val="1200"/>
              </a:spcAft>
              <a:buClr>
                <a:srgbClr val="060606"/>
              </a:buClr>
              <a:buFont typeface="Calibri" panose="020F0502020204030204" pitchFamily="34" charset="0"/>
              <a:buChar char="−"/>
            </a:pPr>
            <a:r>
              <a:rPr lang="en-US" sz="1800" dirty="0">
                <a:solidFill>
                  <a:srgbClr val="000000"/>
                </a:solidFill>
              </a:rPr>
              <a:t>Projects: </a:t>
            </a:r>
            <a:r>
              <a:rPr lang="en-US" sz="1800" dirty="0" smtClean="0"/>
              <a:t>&gt;</a:t>
            </a:r>
            <a:r>
              <a:rPr lang="en-US" sz="1800" dirty="0"/>
              <a:t>2</a:t>
            </a:r>
            <a:r>
              <a:rPr lang="en-US" sz="1800" dirty="0" smtClean="0"/>
              <a:t> </a:t>
            </a:r>
            <a:r>
              <a:rPr lang="en-US" sz="1800" dirty="0"/>
              <a:t>MWs ≤ 5 MWs; $10,000 study deposit</a:t>
            </a:r>
          </a:p>
          <a:p>
            <a:pPr lvl="1">
              <a:lnSpc>
                <a:spcPct val="100000"/>
              </a:lnSpc>
              <a:spcBef>
                <a:spcPts val="0"/>
              </a:spcBef>
              <a:spcAft>
                <a:spcPts val="1200"/>
              </a:spcAft>
              <a:buClr>
                <a:srgbClr val="060606"/>
              </a:buClr>
              <a:buFont typeface="Calibri" panose="020F0502020204030204" pitchFamily="34" charset="0"/>
              <a:buChar char="−"/>
            </a:pPr>
            <a:r>
              <a:rPr lang="en-US" sz="1800" dirty="0"/>
              <a:t>&gt; 5 MWs; $50,000 study deposit + $</a:t>
            </a:r>
            <a:r>
              <a:rPr lang="en-US" sz="1800" dirty="0" smtClean="0"/>
              <a:t>1000/MW</a:t>
            </a:r>
            <a:endParaRPr lang="en-US" sz="1800" dirty="0"/>
          </a:p>
          <a:p>
            <a:pPr>
              <a:lnSpc>
                <a:spcPct val="100000"/>
              </a:lnSpc>
              <a:spcBef>
                <a:spcPts val="0"/>
              </a:spcBef>
              <a:spcAft>
                <a:spcPts val="1200"/>
              </a:spcAft>
              <a:buClr>
                <a:srgbClr val="060606"/>
              </a:buClr>
              <a:buFont typeface="Arial" panose="020B0604020202020204" pitchFamily="34" charset="0"/>
              <a:buChar char="•"/>
            </a:pPr>
            <a:r>
              <a:rPr lang="en-US" dirty="0">
                <a:solidFill>
                  <a:srgbClr val="000000"/>
                </a:solidFill>
              </a:rPr>
              <a:t>Electrical Independence </a:t>
            </a:r>
            <a:r>
              <a:rPr lang="en-US" dirty="0" smtClean="0">
                <a:solidFill>
                  <a:srgbClr val="000000"/>
                </a:solidFill>
              </a:rPr>
              <a:t>Tests for CAISO Grid</a:t>
            </a:r>
            <a:endParaRPr lang="en-US" dirty="0">
              <a:solidFill>
                <a:srgbClr val="000000"/>
              </a:solidFill>
            </a:endParaRPr>
          </a:p>
          <a:p>
            <a:pPr lvl="1">
              <a:lnSpc>
                <a:spcPct val="100000"/>
              </a:lnSpc>
              <a:spcBef>
                <a:spcPts val="0"/>
              </a:spcBef>
              <a:spcAft>
                <a:spcPts val="1200"/>
              </a:spcAft>
              <a:buClr>
                <a:srgbClr val="060606"/>
              </a:buClr>
              <a:buFont typeface="Calibri" panose="020F0502020204030204" pitchFamily="34" charset="0"/>
              <a:buChar char="−"/>
            </a:pPr>
            <a:r>
              <a:rPr lang="en-US" sz="1800" dirty="0">
                <a:solidFill>
                  <a:srgbClr val="000000"/>
                </a:solidFill>
              </a:rPr>
              <a:t>Transmission </a:t>
            </a:r>
            <a:r>
              <a:rPr lang="en-US" sz="1800" dirty="0" smtClean="0">
                <a:solidFill>
                  <a:srgbClr val="000000"/>
                </a:solidFill>
              </a:rPr>
              <a:t>System</a:t>
            </a:r>
          </a:p>
          <a:p>
            <a:pPr lvl="2">
              <a:lnSpc>
                <a:spcPct val="100000"/>
              </a:lnSpc>
              <a:spcBef>
                <a:spcPts val="0"/>
              </a:spcBef>
              <a:spcAft>
                <a:spcPts val="1200"/>
              </a:spcAft>
              <a:buClr>
                <a:srgbClr val="060606"/>
              </a:buClr>
              <a:buSzPct val="100000"/>
              <a:buFont typeface="Arial" panose="020B0604020202020204" pitchFamily="34" charset="0"/>
              <a:buChar char="•"/>
            </a:pPr>
            <a:r>
              <a:rPr lang="en-US" sz="1400" dirty="0" smtClean="0">
                <a:solidFill>
                  <a:srgbClr val="000000"/>
                </a:solidFill>
              </a:rPr>
              <a:t> </a:t>
            </a:r>
            <a:r>
              <a:rPr lang="en-US" sz="1600" dirty="0" smtClean="0">
                <a:solidFill>
                  <a:srgbClr val="000000"/>
                </a:solidFill>
              </a:rPr>
              <a:t>Pass – Electrical Independence Test for Distribution System </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smtClean="0">
                <a:solidFill>
                  <a:srgbClr val="000000"/>
                </a:solidFill>
              </a:rPr>
              <a:t> </a:t>
            </a:r>
            <a:r>
              <a:rPr lang="en-US" sz="1600" dirty="0">
                <a:solidFill>
                  <a:srgbClr val="000000"/>
                </a:solidFill>
              </a:rPr>
              <a:t>Fail – Transmission Cluster Study (WDAT)</a:t>
            </a:r>
          </a:p>
          <a:p>
            <a:pPr lvl="1">
              <a:lnSpc>
                <a:spcPct val="100000"/>
              </a:lnSpc>
              <a:spcBef>
                <a:spcPts val="0"/>
              </a:spcBef>
              <a:spcAft>
                <a:spcPts val="1200"/>
              </a:spcAft>
              <a:buClr>
                <a:srgbClr val="060606"/>
              </a:buClr>
              <a:buFont typeface="Calibri" panose="020F0502020204030204" pitchFamily="34" charset="0"/>
              <a:buChar char="−"/>
            </a:pPr>
            <a:r>
              <a:rPr lang="en-US" sz="1800" dirty="0">
                <a:solidFill>
                  <a:srgbClr val="000000"/>
                </a:solidFill>
              </a:rPr>
              <a:t>Distribution System </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a:solidFill>
                  <a:srgbClr val="000000"/>
                </a:solidFill>
              </a:rPr>
              <a:t>Pass – Independent Study Process</a:t>
            </a:r>
          </a:p>
          <a:p>
            <a:pPr lvl="2">
              <a:lnSpc>
                <a:spcPct val="100000"/>
              </a:lnSpc>
              <a:spcBef>
                <a:spcPts val="0"/>
              </a:spcBef>
              <a:spcAft>
                <a:spcPts val="1200"/>
              </a:spcAft>
              <a:buClr>
                <a:srgbClr val="060606"/>
              </a:buClr>
              <a:buSzPct val="100000"/>
              <a:buFont typeface="Arial" panose="020B0604020202020204" pitchFamily="34" charset="0"/>
              <a:buChar char="•"/>
            </a:pPr>
            <a:r>
              <a:rPr lang="en-US" sz="1600" dirty="0">
                <a:solidFill>
                  <a:srgbClr val="000000"/>
                </a:solidFill>
              </a:rPr>
              <a:t>Fail – </a:t>
            </a:r>
            <a:r>
              <a:rPr lang="en-US" sz="1600" dirty="0" smtClean="0">
                <a:solidFill>
                  <a:srgbClr val="000000"/>
                </a:solidFill>
              </a:rPr>
              <a:t>Cluster Study </a:t>
            </a:r>
            <a:r>
              <a:rPr lang="en-US" sz="1600" dirty="0">
                <a:solidFill>
                  <a:srgbClr val="000000"/>
                </a:solidFill>
              </a:rPr>
              <a:t>Process</a:t>
            </a:r>
          </a:p>
        </p:txBody>
      </p:sp>
      <p:sp>
        <p:nvSpPr>
          <p:cNvPr id="5"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46368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1053349"/>
            <a:ext cx="8543365" cy="5141259"/>
          </a:xfrm>
        </p:spPr>
        <p:txBody>
          <a:bodyPr>
            <a:normAutofit lnSpcReduction="10000"/>
          </a:bodyPr>
          <a:lstStyle/>
          <a:p>
            <a:pPr>
              <a:lnSpc>
                <a:spcPct val="110000"/>
              </a:lnSpc>
              <a:spcBef>
                <a:spcPts val="0"/>
              </a:spcBef>
              <a:spcAft>
                <a:spcPts val="300"/>
              </a:spcAft>
              <a:buClr>
                <a:srgbClr val="060606"/>
              </a:buClr>
              <a:buFont typeface="Arial" panose="020B0604020202020204" pitchFamily="34" charset="0"/>
              <a:buChar char="•"/>
            </a:pPr>
            <a:r>
              <a:rPr lang="en-US" sz="2200" dirty="0"/>
              <a:t>Independent </a:t>
            </a:r>
            <a:r>
              <a:rPr lang="en-US" sz="2200" dirty="0" smtClean="0"/>
              <a:t>Study Process - Includes</a:t>
            </a:r>
            <a:r>
              <a:rPr lang="en-US" sz="2200" dirty="0"/>
              <a:t>: </a:t>
            </a:r>
            <a:r>
              <a:rPr lang="en-US" sz="2200" dirty="0" smtClean="0"/>
              <a:t>1) Interconnection </a:t>
            </a:r>
            <a:r>
              <a:rPr lang="en-US" sz="2200" dirty="0"/>
              <a:t>System Impact Study (SIS) and </a:t>
            </a:r>
            <a:r>
              <a:rPr lang="en-US" sz="2200" dirty="0" smtClean="0"/>
              <a:t>2) Interconnection Facilities </a:t>
            </a:r>
            <a:r>
              <a:rPr lang="en-US" sz="2200" dirty="0"/>
              <a:t>Study (IFS</a:t>
            </a:r>
            <a:r>
              <a:rPr lang="en-US" sz="2200" dirty="0" smtClean="0"/>
              <a:t>)</a:t>
            </a:r>
            <a:r>
              <a:rPr lang="en-US" sz="1600" dirty="0" smtClean="0"/>
              <a:t/>
            </a:r>
            <a:br>
              <a:rPr lang="en-US" sz="1600" dirty="0" smtClean="0"/>
            </a:br>
            <a:endParaRPr lang="en-US" sz="200" dirty="0" smtClean="0"/>
          </a:p>
          <a:p>
            <a:pPr lvl="1">
              <a:lnSpc>
                <a:spcPct val="110000"/>
              </a:lnSpc>
              <a:spcBef>
                <a:spcPts val="0"/>
              </a:spcBef>
              <a:spcAft>
                <a:spcPts val="300"/>
              </a:spcAft>
              <a:buClr>
                <a:srgbClr val="060606"/>
              </a:buClr>
              <a:buFont typeface="Calibri" panose="020F0502020204030204" pitchFamily="34" charset="0"/>
              <a:buChar char="−"/>
            </a:pPr>
            <a:r>
              <a:rPr lang="en-US" sz="1800" dirty="0"/>
              <a:t>Interconnection System Impact Study </a:t>
            </a:r>
            <a:endParaRPr lang="en-US" sz="1800" dirty="0" smtClean="0"/>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Scoping Meeting Scheduled (10 BD after valid IR)</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Provide SIS Study </a:t>
            </a:r>
            <a:r>
              <a:rPr lang="en-US" sz="1600" dirty="0"/>
              <a:t>Agreement </a:t>
            </a:r>
            <a:r>
              <a:rPr lang="en-US" sz="1600" dirty="0" smtClean="0"/>
              <a:t>to </a:t>
            </a:r>
            <a:r>
              <a:rPr lang="en-US" sz="1600" dirty="0"/>
              <a:t>Applicant  (15 </a:t>
            </a:r>
            <a:r>
              <a:rPr lang="en-US" sz="1600" dirty="0" smtClean="0"/>
              <a:t>BD after Scoping Meeting)</a:t>
            </a:r>
            <a:endParaRPr lang="en-US" sz="1600" dirty="0"/>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Conduct </a:t>
            </a:r>
            <a:r>
              <a:rPr lang="en-US" sz="1600" dirty="0"/>
              <a:t>SIS from receipt of </a:t>
            </a:r>
            <a:r>
              <a:rPr lang="en-US" sz="1600" dirty="0" smtClean="0"/>
              <a:t>SIS study agreement from </a:t>
            </a:r>
            <a:r>
              <a:rPr lang="en-US" sz="1600" dirty="0"/>
              <a:t>Applicant (30 BD)</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Final </a:t>
            </a:r>
            <a:r>
              <a:rPr lang="en-US" sz="1600" dirty="0"/>
              <a:t>SIS report </a:t>
            </a:r>
            <a:r>
              <a:rPr lang="en-US" sz="1600" dirty="0" smtClean="0"/>
              <a:t>(Timely completion)</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Schedule Results </a:t>
            </a:r>
            <a:r>
              <a:rPr lang="en-US" sz="1600" dirty="0"/>
              <a:t>Meeting </a:t>
            </a:r>
            <a:r>
              <a:rPr lang="en-US" sz="1600" dirty="0" smtClean="0"/>
              <a:t>if requested by applicant </a:t>
            </a:r>
            <a:r>
              <a:rPr lang="en-US" sz="1600" dirty="0"/>
              <a:t>– (10 BD from </a:t>
            </a:r>
            <a:r>
              <a:rPr lang="en-US" sz="1600" dirty="0" smtClean="0"/>
              <a:t>SIS report)</a:t>
            </a:r>
            <a:endParaRPr lang="en-US" sz="1600" dirty="0"/>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Tender </a:t>
            </a:r>
            <a:r>
              <a:rPr lang="en-US" sz="1600" dirty="0"/>
              <a:t>Draft GIA </a:t>
            </a:r>
            <a:r>
              <a:rPr lang="en-US" sz="1600" dirty="0" smtClean="0"/>
              <a:t>(assumes </a:t>
            </a:r>
            <a:r>
              <a:rPr lang="en-US" sz="1600" b="1" dirty="0"/>
              <a:t>IFS waived</a:t>
            </a:r>
            <a:r>
              <a:rPr lang="en-US" sz="1600" dirty="0"/>
              <a:t>).</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Post financial security as required </a:t>
            </a:r>
            <a:endParaRPr lang="en-US" sz="1600" dirty="0"/>
          </a:p>
          <a:p>
            <a:pPr lvl="1">
              <a:lnSpc>
                <a:spcPct val="110000"/>
              </a:lnSpc>
              <a:spcBef>
                <a:spcPts val="0"/>
              </a:spcBef>
              <a:spcAft>
                <a:spcPts val="300"/>
              </a:spcAft>
              <a:buClr>
                <a:srgbClr val="060606"/>
              </a:buClr>
              <a:buFont typeface="Calibri" panose="020F0502020204030204" pitchFamily="34" charset="0"/>
              <a:buChar char="−"/>
            </a:pPr>
            <a:r>
              <a:rPr lang="en-US" sz="1800" dirty="0"/>
              <a:t>Interconnection System Facilities </a:t>
            </a:r>
            <a:r>
              <a:rPr lang="en-US" sz="1800" dirty="0" smtClean="0"/>
              <a:t>Study (if required)</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a:t> </a:t>
            </a:r>
            <a:r>
              <a:rPr lang="en-US" sz="1600" dirty="0" smtClean="0"/>
              <a:t>≤ </a:t>
            </a:r>
            <a:r>
              <a:rPr lang="en-US" sz="1600" dirty="0"/>
              <a:t>5 MW: Requires additional $15,000 deposit; additional information </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Conduct </a:t>
            </a:r>
            <a:r>
              <a:rPr lang="en-US" sz="1600" dirty="0"/>
              <a:t>IFS, issue final report </a:t>
            </a:r>
            <a:r>
              <a:rPr lang="en-US" sz="1600" dirty="0" smtClean="0"/>
              <a:t>(</a:t>
            </a:r>
            <a:r>
              <a:rPr lang="en-US" sz="1600" dirty="0"/>
              <a:t>Timely completion</a:t>
            </a:r>
            <a:r>
              <a:rPr lang="en-US" sz="1600" dirty="0" smtClean="0"/>
              <a:t>)</a:t>
            </a:r>
            <a:endParaRPr lang="en-US" sz="1600" dirty="0"/>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Schedule </a:t>
            </a:r>
            <a:r>
              <a:rPr lang="en-US" sz="1600" dirty="0"/>
              <a:t>Results Meeting if requested by applicant </a:t>
            </a:r>
            <a:r>
              <a:rPr lang="en-US" sz="1600" dirty="0" smtClean="0"/>
              <a:t>(</a:t>
            </a:r>
            <a:r>
              <a:rPr lang="en-US" sz="1600" dirty="0"/>
              <a:t>5 BD - from </a:t>
            </a:r>
            <a:r>
              <a:rPr lang="en-US" sz="1600" dirty="0" smtClean="0"/>
              <a:t>request</a:t>
            </a:r>
            <a:r>
              <a:rPr lang="en-US" sz="1600" dirty="0"/>
              <a:t>)</a:t>
            </a:r>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Tender </a:t>
            </a:r>
            <a:r>
              <a:rPr lang="en-US" sz="1600" dirty="0"/>
              <a:t>Draft GIA (30 </a:t>
            </a:r>
            <a:r>
              <a:rPr lang="en-US" sz="1600" dirty="0" smtClean="0"/>
              <a:t>Calendar Days (CD) from </a:t>
            </a:r>
            <a:r>
              <a:rPr lang="en-US" sz="1600" dirty="0"/>
              <a:t>R</a:t>
            </a:r>
            <a:r>
              <a:rPr lang="en-US" sz="1600" dirty="0" smtClean="0"/>
              <a:t>esults Meeting)</a:t>
            </a:r>
            <a:endParaRPr lang="en-US" sz="1600" dirty="0"/>
          </a:p>
          <a:p>
            <a:pPr lvl="2">
              <a:lnSpc>
                <a:spcPct val="110000"/>
              </a:lnSpc>
              <a:spcBef>
                <a:spcPts val="0"/>
              </a:spcBef>
              <a:spcAft>
                <a:spcPts val="300"/>
              </a:spcAft>
              <a:buClr>
                <a:srgbClr val="060606"/>
              </a:buClr>
              <a:buSzPct val="100000"/>
              <a:buFont typeface="Arial" panose="020B0604020202020204" pitchFamily="34" charset="0"/>
              <a:buChar char="•"/>
            </a:pPr>
            <a:r>
              <a:rPr lang="en-US" sz="1600" dirty="0" smtClean="0"/>
              <a:t>Post </a:t>
            </a:r>
            <a:r>
              <a:rPr lang="en-US" sz="1600" dirty="0"/>
              <a:t>financial security as required </a:t>
            </a:r>
          </a:p>
          <a:p>
            <a:pPr lvl="1">
              <a:lnSpc>
                <a:spcPct val="110000"/>
              </a:lnSpc>
              <a:spcBef>
                <a:spcPts val="0"/>
              </a:spcBef>
              <a:spcAft>
                <a:spcPts val="600"/>
              </a:spcAft>
            </a:pPr>
            <a:endParaRPr lang="en-US" sz="1800" dirty="0"/>
          </a:p>
          <a:p>
            <a:pPr marL="914400" lvl="2" indent="0">
              <a:lnSpc>
                <a:spcPct val="110000"/>
              </a:lnSpc>
              <a:spcBef>
                <a:spcPts val="0"/>
              </a:spcBef>
              <a:spcAft>
                <a:spcPts val="600"/>
              </a:spcAft>
              <a:buNone/>
            </a:pPr>
            <a:endParaRPr lang="en-US" sz="1400" dirty="0"/>
          </a:p>
        </p:txBody>
      </p:sp>
      <p:sp>
        <p:nvSpPr>
          <p:cNvPr id="5" name="Title 1"/>
          <p:cNvSpPr>
            <a:spLocks noGrp="1"/>
          </p:cNvSpPr>
          <p:nvPr>
            <p:ph type="title"/>
          </p:nvPr>
        </p:nvSpPr>
        <p:spPr>
          <a:xfrm>
            <a:off x="440680" y="228600"/>
            <a:ext cx="6019800" cy="762000"/>
          </a:xfrm>
        </p:spPr>
        <p:txBody>
          <a:bodyPr/>
          <a:lstStyle/>
          <a:p>
            <a:r>
              <a:rPr lang="en-US" b="1" dirty="0" smtClean="0">
                <a:cs typeface="Arial" panose="020B0604020202020204" pitchFamily="34" charset="0"/>
              </a:rPr>
              <a:t>WDAT Independent Process </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6"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67111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3561" y="228600"/>
            <a:ext cx="5334000" cy="762000"/>
          </a:xfrm>
        </p:spPr>
        <p:txBody>
          <a:bodyPr/>
          <a:lstStyle/>
          <a:p>
            <a:r>
              <a:rPr lang="en-US" b="1" dirty="0" smtClean="0">
                <a:cs typeface="Arial" panose="020B0604020202020204" pitchFamily="34" charset="0"/>
              </a:rPr>
              <a:t>WDAT Cluster Study Process </a:t>
            </a:r>
            <a:endParaRPr lang="en-US" b="1" dirty="0">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2"/>
          <p:cNvSpPr>
            <a:spLocks noGrp="1"/>
          </p:cNvSpPr>
          <p:nvPr>
            <p:ph idx="1"/>
          </p:nvPr>
        </p:nvSpPr>
        <p:spPr>
          <a:xfrm>
            <a:off x="152400" y="995080"/>
            <a:ext cx="8763000" cy="5056094"/>
          </a:xfrm>
        </p:spPr>
        <p:txBody>
          <a:bodyPr>
            <a:normAutofit fontScale="92500" lnSpcReduction="20000"/>
          </a:bodyPr>
          <a:lstStyle/>
          <a:p>
            <a:pPr>
              <a:buClr>
                <a:srgbClr val="060606"/>
              </a:buClr>
              <a:buFont typeface="Arial" panose="020B0604020202020204" pitchFamily="34" charset="0"/>
              <a:buChar char="•"/>
            </a:pPr>
            <a:r>
              <a:rPr lang="en-US" sz="2200" dirty="0" smtClean="0"/>
              <a:t>Cluster Study </a:t>
            </a:r>
            <a:r>
              <a:rPr lang="en-US" sz="2200" dirty="0"/>
              <a:t>Process - </a:t>
            </a:r>
            <a:r>
              <a:rPr lang="en-US" sz="2200" dirty="0" smtClean="0"/>
              <a:t>Includes:1</a:t>
            </a:r>
            <a:r>
              <a:rPr lang="en-US" sz="2200" dirty="0"/>
              <a:t>) Phase l Interconnection Study and </a:t>
            </a:r>
            <a:r>
              <a:rPr lang="en-US" sz="2200" dirty="0" smtClean="0"/>
              <a:t>Phase </a:t>
            </a:r>
            <a:r>
              <a:rPr lang="en-US" sz="2200" dirty="0"/>
              <a:t>ll Interconnection Study</a:t>
            </a:r>
          </a:p>
          <a:p>
            <a:pPr lvl="1">
              <a:buClr>
                <a:srgbClr val="060606"/>
              </a:buClr>
              <a:buFont typeface="Calibri" panose="020F0502020204030204" pitchFamily="34" charset="0"/>
              <a:buChar char="−"/>
            </a:pPr>
            <a:r>
              <a:rPr lang="en-US" sz="1900" dirty="0"/>
              <a:t>Phase l Interconnection Study (Ph l) </a:t>
            </a:r>
            <a:endParaRPr lang="en-US" sz="1900" dirty="0" smtClean="0"/>
          </a:p>
          <a:p>
            <a:pPr lvl="2">
              <a:buClr>
                <a:srgbClr val="060606"/>
              </a:buClr>
              <a:buSzPct val="100000"/>
              <a:buFont typeface="Arial" panose="020B0604020202020204" pitchFamily="34" charset="0"/>
              <a:buChar char="•"/>
            </a:pPr>
            <a:r>
              <a:rPr lang="en-US" sz="1700" dirty="0" smtClean="0"/>
              <a:t>Applicant </a:t>
            </a:r>
            <a:r>
              <a:rPr lang="en-US" sz="1700" dirty="0"/>
              <a:t>must send notification to participate to </a:t>
            </a:r>
            <a:r>
              <a:rPr lang="en-US" sz="1700" dirty="0" smtClean="0"/>
              <a:t>SDG&amp;E prior </a:t>
            </a:r>
            <a:r>
              <a:rPr lang="en-US" sz="1700" dirty="0"/>
              <a:t>to close of study window; </a:t>
            </a:r>
            <a:r>
              <a:rPr lang="en-US" sz="1700" dirty="0" smtClean="0"/>
              <a:t/>
            </a:r>
            <a:br>
              <a:rPr lang="en-US" sz="1700" dirty="0" smtClean="0"/>
            </a:br>
            <a:r>
              <a:rPr lang="en-US" sz="1700" dirty="0" smtClean="0"/>
              <a:t>2 </a:t>
            </a:r>
            <a:r>
              <a:rPr lang="en-US" sz="1700" dirty="0"/>
              <a:t>study windows annually</a:t>
            </a:r>
            <a:r>
              <a:rPr lang="en-US" sz="1700" b="1" dirty="0"/>
              <a:t>: </a:t>
            </a:r>
            <a:r>
              <a:rPr lang="en-US" sz="1700" b="1" u="sng" dirty="0" smtClean="0"/>
              <a:t>April </a:t>
            </a:r>
            <a:r>
              <a:rPr lang="en-US" sz="1700" dirty="0" smtClean="0"/>
              <a:t>and</a:t>
            </a:r>
            <a:r>
              <a:rPr lang="en-US" sz="1700" b="1" dirty="0" smtClean="0"/>
              <a:t> </a:t>
            </a:r>
            <a:r>
              <a:rPr lang="en-US" sz="1700" b="1" u="sng" dirty="0" smtClean="0"/>
              <a:t>October 15 – November 15</a:t>
            </a:r>
            <a:endParaRPr lang="en-US" sz="1700" b="1" u="sng" dirty="0"/>
          </a:p>
          <a:p>
            <a:pPr lvl="2">
              <a:buClr>
                <a:srgbClr val="060606"/>
              </a:buClr>
              <a:buSzPct val="100000"/>
              <a:buFont typeface="Arial" panose="020B0604020202020204" pitchFamily="34" charset="0"/>
              <a:buChar char="•"/>
            </a:pPr>
            <a:r>
              <a:rPr lang="en-US" sz="1700" dirty="0" smtClean="0"/>
              <a:t>Scoping </a:t>
            </a:r>
            <a:r>
              <a:rPr lang="en-US" sz="1700" dirty="0"/>
              <a:t>Meeting Scheduled </a:t>
            </a:r>
            <a:r>
              <a:rPr lang="en-US" sz="1700" dirty="0" smtClean="0"/>
              <a:t>(10 </a:t>
            </a:r>
            <a:r>
              <a:rPr lang="en-US" sz="1700" dirty="0"/>
              <a:t>BD </a:t>
            </a:r>
            <a:r>
              <a:rPr lang="en-US" sz="1700" dirty="0" smtClean="0"/>
              <a:t>– after receipt of valid IR)</a:t>
            </a:r>
            <a:endParaRPr lang="en-US" sz="1700" dirty="0"/>
          </a:p>
          <a:p>
            <a:pPr lvl="2">
              <a:buClr>
                <a:srgbClr val="060606"/>
              </a:buClr>
              <a:buSzPct val="100000"/>
              <a:buFont typeface="Arial" panose="020B0604020202020204" pitchFamily="34" charset="0"/>
              <a:buChar char="•"/>
            </a:pPr>
            <a:r>
              <a:rPr lang="en-US" sz="1700" dirty="0" smtClean="0"/>
              <a:t>Provide Generator Interconnection Study </a:t>
            </a:r>
            <a:r>
              <a:rPr lang="en-US" sz="1700" dirty="0"/>
              <a:t>Agreement </a:t>
            </a:r>
            <a:r>
              <a:rPr lang="en-US" sz="1700" dirty="0" smtClean="0"/>
              <a:t>(GISA</a:t>
            </a:r>
            <a:r>
              <a:rPr lang="en-US" sz="1700" dirty="0"/>
              <a:t>) to Applicant  </a:t>
            </a:r>
            <a:r>
              <a:rPr lang="en-US" sz="1700" dirty="0" smtClean="0"/>
              <a:t>(30 CD</a:t>
            </a:r>
            <a:r>
              <a:rPr lang="en-US" sz="1700" dirty="0"/>
              <a:t>)</a:t>
            </a:r>
          </a:p>
          <a:p>
            <a:pPr lvl="2">
              <a:buClr>
                <a:srgbClr val="060606"/>
              </a:buClr>
              <a:buSzPct val="100000"/>
              <a:buFont typeface="Arial" panose="020B0604020202020204" pitchFamily="34" charset="0"/>
              <a:buChar char="•"/>
            </a:pPr>
            <a:r>
              <a:rPr lang="en-US" sz="1700" dirty="0"/>
              <a:t>Commence </a:t>
            </a:r>
            <a:r>
              <a:rPr lang="en-US" sz="1700" dirty="0" smtClean="0"/>
              <a:t>Ph </a:t>
            </a:r>
            <a:r>
              <a:rPr lang="en-US" sz="1700" dirty="0"/>
              <a:t>l study </a:t>
            </a:r>
            <a:r>
              <a:rPr lang="en-US" sz="1700" dirty="0" smtClean="0"/>
              <a:t>June 1 issue </a:t>
            </a:r>
            <a:r>
              <a:rPr lang="en-US" sz="1700" dirty="0"/>
              <a:t>final study results report </a:t>
            </a:r>
            <a:r>
              <a:rPr lang="en-US" sz="1700" dirty="0" smtClean="0"/>
              <a:t>(200 CD </a:t>
            </a:r>
            <a:r>
              <a:rPr lang="en-US" sz="1700" dirty="0"/>
              <a:t>from start of study)</a:t>
            </a:r>
          </a:p>
          <a:p>
            <a:pPr lvl="2">
              <a:buClr>
                <a:srgbClr val="060606"/>
              </a:buClr>
              <a:buSzPct val="100000"/>
              <a:buFont typeface="Arial" panose="020B0604020202020204" pitchFamily="34" charset="0"/>
              <a:buChar char="•"/>
            </a:pPr>
            <a:r>
              <a:rPr lang="en-US" sz="1700" dirty="0" smtClean="0"/>
              <a:t>Results </a:t>
            </a:r>
            <a:r>
              <a:rPr lang="en-US" sz="1700" dirty="0"/>
              <a:t>meeting </a:t>
            </a:r>
            <a:r>
              <a:rPr lang="en-US" sz="1700" dirty="0" smtClean="0"/>
              <a:t>(30 CD </a:t>
            </a:r>
            <a:r>
              <a:rPr lang="en-US" sz="1700" dirty="0"/>
              <a:t>to </a:t>
            </a:r>
            <a:r>
              <a:rPr lang="en-US" sz="1700" dirty="0" smtClean="0"/>
              <a:t>after issue of final Ph l report)</a:t>
            </a:r>
            <a:endParaRPr lang="en-US" sz="1700" dirty="0"/>
          </a:p>
          <a:p>
            <a:pPr lvl="2">
              <a:buClr>
                <a:srgbClr val="060606"/>
              </a:buClr>
              <a:buSzPct val="100000"/>
              <a:buFont typeface="Arial" panose="020B0604020202020204" pitchFamily="34" charset="0"/>
              <a:buChar char="•"/>
            </a:pPr>
            <a:r>
              <a:rPr lang="en-US" sz="1700" dirty="0" smtClean="0"/>
              <a:t>Tender </a:t>
            </a:r>
            <a:r>
              <a:rPr lang="en-US" sz="1700" dirty="0"/>
              <a:t>Draft GIA (30 CD after </a:t>
            </a:r>
            <a:r>
              <a:rPr lang="en-US" sz="1700" dirty="0" smtClean="0"/>
              <a:t>results meeting assumes </a:t>
            </a:r>
            <a:r>
              <a:rPr lang="en-US" sz="1700" b="1" dirty="0"/>
              <a:t>Ph ll waived</a:t>
            </a:r>
            <a:r>
              <a:rPr lang="en-US" sz="1700" dirty="0" smtClean="0"/>
              <a:t>)</a:t>
            </a:r>
            <a:endParaRPr lang="en-US" sz="1700" dirty="0"/>
          </a:p>
          <a:p>
            <a:pPr lvl="2">
              <a:buClr>
                <a:srgbClr val="060606"/>
              </a:buClr>
              <a:buSzPct val="100000"/>
              <a:buFont typeface="Arial" panose="020B0604020202020204" pitchFamily="34" charset="0"/>
              <a:buChar char="•"/>
            </a:pPr>
            <a:r>
              <a:rPr lang="en-US" sz="1700" dirty="0" smtClean="0"/>
              <a:t>Post </a:t>
            </a:r>
            <a:r>
              <a:rPr lang="en-US" sz="1700" dirty="0"/>
              <a:t>financial security as required </a:t>
            </a:r>
          </a:p>
          <a:p>
            <a:pPr lvl="1">
              <a:buClr>
                <a:srgbClr val="060606"/>
              </a:buClr>
              <a:buFont typeface="Calibri" panose="020F0502020204030204" pitchFamily="34" charset="0"/>
              <a:buChar char="−"/>
            </a:pPr>
            <a:r>
              <a:rPr lang="en-US" sz="1900" dirty="0"/>
              <a:t>Phase </a:t>
            </a:r>
            <a:r>
              <a:rPr lang="en-US" sz="1900" dirty="0" smtClean="0"/>
              <a:t>ll </a:t>
            </a:r>
            <a:r>
              <a:rPr lang="en-US" sz="1900" dirty="0"/>
              <a:t>Interconnection Study (Ph </a:t>
            </a:r>
            <a:r>
              <a:rPr lang="en-US" sz="1900" dirty="0" smtClean="0"/>
              <a:t>ll</a:t>
            </a:r>
            <a:r>
              <a:rPr lang="en-US" sz="1900" dirty="0"/>
              <a:t>) (if required)</a:t>
            </a:r>
          </a:p>
          <a:p>
            <a:pPr lvl="2">
              <a:buClr>
                <a:srgbClr val="060606"/>
              </a:buClr>
              <a:buSzPct val="100000"/>
              <a:buFont typeface="Arial" panose="020B0604020202020204" pitchFamily="34" charset="0"/>
              <a:buChar char="•"/>
            </a:pPr>
            <a:r>
              <a:rPr lang="en-US" sz="1700" dirty="0" smtClean="0"/>
              <a:t>≤ </a:t>
            </a:r>
            <a:r>
              <a:rPr lang="en-US" sz="1700" dirty="0"/>
              <a:t>5 MW: Requires additional $15,000 deposit; additional </a:t>
            </a:r>
            <a:r>
              <a:rPr lang="en-US" sz="1700" dirty="0" smtClean="0"/>
              <a:t>information </a:t>
            </a:r>
            <a:endParaRPr lang="en-US" sz="1700" dirty="0"/>
          </a:p>
          <a:p>
            <a:pPr lvl="2">
              <a:buClr>
                <a:srgbClr val="060606"/>
              </a:buClr>
              <a:buSzPct val="100000"/>
              <a:buFont typeface="Arial" panose="020B0604020202020204" pitchFamily="34" charset="0"/>
              <a:buChar char="•"/>
            </a:pPr>
            <a:r>
              <a:rPr lang="en-US" sz="1700" dirty="0" smtClean="0"/>
              <a:t>Commence Ph </a:t>
            </a:r>
            <a:r>
              <a:rPr lang="en-US" sz="1700" dirty="0"/>
              <a:t>ll study </a:t>
            </a:r>
            <a:r>
              <a:rPr lang="en-US" sz="1700" dirty="0" smtClean="0"/>
              <a:t>by May 1 (60 </a:t>
            </a:r>
            <a:r>
              <a:rPr lang="en-US" sz="1700" dirty="0"/>
              <a:t>CD after Ph l final study results report)</a:t>
            </a:r>
          </a:p>
          <a:p>
            <a:pPr lvl="2">
              <a:buClr>
                <a:srgbClr val="060606"/>
              </a:buClr>
              <a:buSzPct val="100000"/>
              <a:buFont typeface="Arial" panose="020B0604020202020204" pitchFamily="34" charset="0"/>
              <a:buChar char="•"/>
            </a:pPr>
            <a:r>
              <a:rPr lang="en-US" sz="1700" dirty="0" smtClean="0"/>
              <a:t>Final </a:t>
            </a:r>
            <a:r>
              <a:rPr lang="en-US" sz="1700" dirty="0"/>
              <a:t>Ph ll study results report completed </a:t>
            </a:r>
            <a:r>
              <a:rPr lang="en-US" sz="1700" dirty="0" smtClean="0"/>
              <a:t>(205 CD </a:t>
            </a:r>
            <a:r>
              <a:rPr lang="en-US" sz="1700" dirty="0"/>
              <a:t>from start of </a:t>
            </a:r>
            <a:r>
              <a:rPr lang="en-US" sz="1700" dirty="0" smtClean="0"/>
              <a:t>study)</a:t>
            </a:r>
          </a:p>
          <a:p>
            <a:pPr lvl="2">
              <a:buClr>
                <a:srgbClr val="060606"/>
              </a:buClr>
              <a:buSzPct val="100000"/>
              <a:buFont typeface="Arial" panose="020B0604020202020204" pitchFamily="34" charset="0"/>
              <a:buChar char="•"/>
            </a:pPr>
            <a:r>
              <a:rPr lang="en-US" sz="1700" dirty="0" smtClean="0"/>
              <a:t>Results </a:t>
            </a:r>
            <a:r>
              <a:rPr lang="en-US" sz="1700" dirty="0"/>
              <a:t>meeting upon Applicant request (optional; 5 BD to schedule meeting</a:t>
            </a:r>
            <a:r>
              <a:rPr lang="en-US" sz="1700" dirty="0" smtClean="0"/>
              <a:t>)</a:t>
            </a:r>
          </a:p>
          <a:p>
            <a:pPr lvl="2">
              <a:buClr>
                <a:srgbClr val="060606"/>
              </a:buClr>
              <a:buSzPct val="100000"/>
              <a:buFont typeface="Arial" panose="020B0604020202020204" pitchFamily="34" charset="0"/>
              <a:buChar char="•"/>
            </a:pPr>
            <a:r>
              <a:rPr lang="en-US" sz="1700" dirty="0"/>
              <a:t>Tender Draft GIA (30 CD after </a:t>
            </a:r>
            <a:r>
              <a:rPr lang="en-US" sz="1700" dirty="0" smtClean="0"/>
              <a:t>Ph ll final report)</a:t>
            </a:r>
            <a:endParaRPr lang="en-US" sz="1700" dirty="0"/>
          </a:p>
          <a:p>
            <a:pPr lvl="2">
              <a:buClr>
                <a:srgbClr val="060606"/>
              </a:buClr>
              <a:buSzPct val="100000"/>
              <a:buFont typeface="Arial" panose="020B0604020202020204" pitchFamily="34" charset="0"/>
              <a:buChar char="•"/>
            </a:pPr>
            <a:r>
              <a:rPr lang="en-US" sz="1700" dirty="0" smtClean="0"/>
              <a:t>Post </a:t>
            </a:r>
            <a:r>
              <a:rPr lang="en-US" sz="1700" dirty="0"/>
              <a:t>financial security as required </a:t>
            </a:r>
          </a:p>
          <a:p>
            <a:endParaRPr lang="en-US" dirty="0"/>
          </a:p>
        </p:txBody>
      </p:sp>
      <p:sp>
        <p:nvSpPr>
          <p:cNvPr id="7"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414865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93" y="152400"/>
            <a:ext cx="6780554" cy="762000"/>
          </a:xfrm>
        </p:spPr>
        <p:txBody>
          <a:bodyPr/>
          <a:lstStyle/>
          <a:p>
            <a:r>
              <a:rPr lang="en-US" dirty="0">
                <a:cs typeface="Arial" panose="020B0604020202020204" pitchFamily="34" charset="0"/>
              </a:rPr>
              <a:t>Interconnection Process Contact Information</a:t>
            </a:r>
          </a:p>
        </p:txBody>
      </p:sp>
      <p:sp>
        <p:nvSpPr>
          <p:cNvPr id="4" name="Slide Number Placeholder 3"/>
          <p:cNvSpPr>
            <a:spLocks noGrp="1"/>
          </p:cNvSpPr>
          <p:nvPr>
            <p:ph type="sldNum" sz="quarter" idx="12"/>
          </p:nvPr>
        </p:nvSpPr>
        <p:spPr/>
        <p:txBody>
          <a:bodyPr/>
          <a:lstStyle/>
          <a:p>
            <a:pPr>
              <a:defRPr/>
            </a:pPr>
            <a:fld id="{9B7292E1-0B22-40F2-ACE1-909478466601}" type="slidenum">
              <a:rPr lang="en-US" altLang="en-US" smtClean="0"/>
              <a:pPr>
                <a:defRPr/>
              </a:pPr>
              <a:t>74</a:t>
            </a:fld>
            <a:endParaRPr lang="en-US" altLang="en-US" dirty="0"/>
          </a:p>
        </p:txBody>
      </p:sp>
      <p:sp>
        <p:nvSpPr>
          <p:cNvPr id="3" name="Rectangle 2"/>
          <p:cNvSpPr/>
          <p:nvPr/>
        </p:nvSpPr>
        <p:spPr>
          <a:xfrm>
            <a:off x="1461247" y="1555106"/>
            <a:ext cx="5809130" cy="35394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sz="3200" kern="0" baseline="0" dirty="0">
                <a:solidFill>
                  <a:sysClr val="windowText" lastClr="000000"/>
                </a:solidFill>
                <a:latin typeface="+mn-lt"/>
              </a:rPr>
              <a:t>Ken </a:t>
            </a:r>
            <a:r>
              <a:rPr lang="en-US" sz="3200" kern="0" baseline="0" dirty="0" smtClean="0">
                <a:solidFill>
                  <a:sysClr val="windowText" lastClr="000000"/>
                </a:solidFill>
                <a:latin typeface="+mn-lt"/>
              </a:rPr>
              <a:t>Parks</a:t>
            </a:r>
            <a:endParaRPr lang="en-US" sz="3200" kern="0" baseline="0" dirty="0">
              <a:solidFill>
                <a:sysClr val="windowText" lastClr="000000"/>
              </a:solidFill>
              <a:latin typeface="+mn-lt"/>
            </a:endParaRPr>
          </a:p>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sz="3200" kern="0" baseline="0" dirty="0">
                <a:solidFill>
                  <a:sysClr val="windowText" lastClr="000000"/>
                </a:solidFill>
                <a:latin typeface="+mn-lt"/>
              </a:rPr>
              <a:t>Customer Generation Manager</a:t>
            </a:r>
          </a:p>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sz="3200" kern="0" baseline="0" dirty="0" smtClean="0">
                <a:solidFill>
                  <a:sysClr val="windowText" lastClr="000000"/>
                </a:solidFill>
                <a:latin typeface="+mn-lt"/>
              </a:rPr>
              <a:t>8316 </a:t>
            </a:r>
            <a:r>
              <a:rPr lang="en-US" sz="3200" kern="0" baseline="0" dirty="0">
                <a:solidFill>
                  <a:sysClr val="windowText" lastClr="000000"/>
                </a:solidFill>
                <a:latin typeface="+mn-lt"/>
              </a:rPr>
              <a:t>Century Park Court, CP52F</a:t>
            </a:r>
          </a:p>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sz="3200" kern="0" baseline="0" dirty="0">
                <a:solidFill>
                  <a:sysClr val="windowText" lastClr="000000"/>
                </a:solidFill>
                <a:latin typeface="+mn-lt"/>
              </a:rPr>
              <a:t>San Diego, CA  92123</a:t>
            </a:r>
          </a:p>
          <a:p>
            <a:pPr marL="0" marR="0" lvl="0" indent="0" algn="ctr" defTabSz="914400" eaLnBrk="1" fontAlgn="auto" latinLnBrk="0" hangingPunct="1">
              <a:lnSpc>
                <a:spcPct val="100000"/>
              </a:lnSpc>
              <a:spcBef>
                <a:spcPts val="0"/>
              </a:spcBef>
              <a:spcAft>
                <a:spcPts val="0"/>
              </a:spcAft>
              <a:buClrTx/>
              <a:buSzTx/>
              <a:buFont typeface="Times" pitchFamily="18" charset="0"/>
              <a:buNone/>
              <a:tabLst/>
              <a:defRPr/>
            </a:pPr>
            <a:r>
              <a:rPr lang="en-US" sz="3200" kern="0" baseline="0" dirty="0">
                <a:solidFill>
                  <a:sysClr val="windowText" lastClr="000000"/>
                </a:solidFill>
                <a:latin typeface="+mn-lt"/>
              </a:rPr>
              <a:t>Office: (858) </a:t>
            </a:r>
            <a:r>
              <a:rPr lang="en-US" sz="3200" kern="0" baseline="0" dirty="0" smtClean="0">
                <a:solidFill>
                  <a:sysClr val="windowText" lastClr="000000"/>
                </a:solidFill>
                <a:latin typeface="+mn-lt"/>
              </a:rPr>
              <a:t>636-5581</a:t>
            </a:r>
          </a:p>
          <a:p>
            <a:pPr algn="ctr" eaLnBrk="1" fontAlgn="auto" hangingPunct="1">
              <a:spcBef>
                <a:spcPts val="0"/>
              </a:spcBef>
              <a:spcAft>
                <a:spcPts val="0"/>
              </a:spcAft>
              <a:defRPr/>
            </a:pPr>
            <a:r>
              <a:rPr lang="en-US" sz="3200" kern="0" baseline="0" dirty="0" smtClean="0">
                <a:solidFill>
                  <a:sysClr val="windowText" lastClr="000000"/>
                </a:solidFill>
                <a:latin typeface="+mn-lt"/>
              </a:rPr>
              <a:t>www.sdge.com/nem</a:t>
            </a:r>
            <a:endParaRPr lang="en-US" sz="3200" kern="0" baseline="0" dirty="0">
              <a:solidFill>
                <a:sysClr val="windowText" lastClr="000000"/>
              </a:solidFill>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baseline="0" dirty="0">
                <a:solidFill>
                  <a:sysClr val="windowText" lastClr="000000"/>
                </a:solidFill>
                <a:latin typeface="+mn-lt"/>
                <a:hlinkClick r:id="rId2"/>
              </a:rPr>
              <a:t>KParks@semprautilities.com</a:t>
            </a:r>
            <a:endParaRPr lang="en-US" sz="3200" kern="0" baseline="0" dirty="0">
              <a:solidFill>
                <a:sysClr val="windowText" lastClr="000000"/>
              </a:solidFill>
              <a:latin typeface="+mn-lt"/>
            </a:endParaRPr>
          </a:p>
        </p:txBody>
      </p:sp>
      <p:sp>
        <p:nvSpPr>
          <p:cNvPr id="7"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351655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69677"/>
            <a:ext cx="8610600" cy="609600"/>
          </a:xfrm>
        </p:spPr>
        <p:txBody>
          <a:bodyPr/>
          <a:lstStyle/>
          <a:p>
            <a:pPr algn="l"/>
            <a:r>
              <a:rPr lang="en-US" b="1" dirty="0" smtClean="0">
                <a:cs typeface="Arial" panose="020B0604020202020204" pitchFamily="34" charset="0"/>
              </a:rPr>
              <a:t>CAISO Generator Interconnection and Deliverability                                       Allocation  Procedures </a:t>
            </a:r>
            <a:endParaRPr lang="en-US" b="1" dirty="0">
              <a:cs typeface="Arial" panose="020B0604020202020204" pitchFamily="34" charset="0"/>
            </a:endParaRPr>
          </a:p>
        </p:txBody>
      </p:sp>
      <p:sp>
        <p:nvSpPr>
          <p:cNvPr id="5" name="Text Placeholder 2"/>
          <p:cNvSpPr>
            <a:spLocks/>
          </p:cNvSpPr>
          <p:nvPr/>
        </p:nvSpPr>
        <p:spPr bwMode="auto">
          <a:xfrm>
            <a:off x="1219200" y="6407150"/>
            <a:ext cx="6346825" cy="29845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1500" i="1" dirty="0">
              <a:latin typeface="Book Antiqua" pitchFamily="18" charset="0"/>
            </a:endParaRPr>
          </a:p>
        </p:txBody>
      </p:sp>
      <p:graphicFrame>
        <p:nvGraphicFramePr>
          <p:cNvPr id="7" name="Group 3"/>
          <p:cNvGraphicFramePr>
            <a:graphicFrameLocks/>
          </p:cNvGraphicFramePr>
          <p:nvPr>
            <p:extLst>
              <p:ext uri="{D42A27DB-BD31-4B8C-83A1-F6EECF244321}">
                <p14:modId xmlns:p14="http://schemas.microsoft.com/office/powerpoint/2010/main" val="1556822631"/>
              </p:ext>
            </p:extLst>
          </p:nvPr>
        </p:nvGraphicFramePr>
        <p:xfrm>
          <a:off x="228599" y="1168669"/>
          <a:ext cx="8700247" cy="4731484"/>
        </p:xfrm>
        <a:graphic>
          <a:graphicData uri="http://schemas.openxmlformats.org/drawingml/2006/table">
            <a:tbl>
              <a:tblPr/>
              <a:tblGrid>
                <a:gridCol w="8700247"/>
              </a:tblGrid>
              <a:tr h="2140754">
                <a:tc>
                  <a:txBody>
                    <a:bodyPr/>
                    <a:lstStyle/>
                    <a:p>
                      <a:pPr marL="0" marR="0" lvl="0" indent="0" algn="l" defTabSz="1019175"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Interconnection to SDG&amp;E transmission system is governed by the CAISO’s FERC approved Tariff:</a:t>
                      </a:r>
                    </a:p>
                    <a:p>
                      <a:pPr marL="0" indent="0">
                        <a:buClr>
                          <a:schemeClr val="tx1"/>
                        </a:buClr>
                        <a:buFont typeface="Wingdings" pitchFamily="2" charset="2"/>
                        <a:buNone/>
                      </a:pPr>
                      <a:endPar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endParaRPr>
                    </a:p>
                    <a:p>
                      <a:pPr marL="285750" indent="-285750">
                        <a:buClr>
                          <a:schemeClr val="tx1"/>
                        </a:buClr>
                        <a:buFont typeface="Wingdings" pitchFamily="2" charset="2"/>
                        <a:buChar char="§"/>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 </a:t>
                      </a:r>
                      <a:r>
                        <a:rPr lang="en-US" sz="1600" b="1" kern="1200" baseline="0" dirty="0" smtClean="0">
                          <a:solidFill>
                            <a:srgbClr val="000000"/>
                          </a:solidFill>
                          <a:latin typeface="+mn-lt"/>
                          <a:ea typeface="+mn-ea"/>
                          <a:cs typeface="+mn-cs"/>
                        </a:rPr>
                        <a:t>CAISO Tariff Appendix DD (GIDAP tariff) applies to interconnection requests starting with </a:t>
                      </a:r>
                      <a:r>
                        <a:rPr lang="en-US" sz="1600" b="1" kern="1200" baseline="0" smtClean="0">
                          <a:solidFill>
                            <a:srgbClr val="000000"/>
                          </a:solidFill>
                          <a:latin typeface="+mn-lt"/>
                          <a:ea typeface="+mn-ea"/>
                          <a:cs typeface="+mn-cs"/>
                        </a:rPr>
                        <a:t>Cluster 5</a:t>
                      </a:r>
                      <a:r>
                        <a:rPr lang="en-US" sz="1600" b="1" kern="1200" baseline="0" smtClean="0">
                          <a:solidFill>
                            <a:srgbClr val="000000"/>
                          </a:solidFill>
                          <a:latin typeface="+mn-lt"/>
                          <a:ea typeface="+mn-ea"/>
                          <a:cs typeface="+mn-cs"/>
                          <a:hlinkClick r:id="rId2"/>
                        </a:rPr>
                        <a:t>http://www.caiso.com/Documents/AppendixDD_GeneratorInterconnectionAndDeliverabiltyAllocationProcess_Aug1_2014.pdf</a:t>
                      </a:r>
                      <a:endParaRPr lang="en-US" sz="1600" b="1" kern="1200" baseline="0" smtClean="0">
                        <a:solidFill>
                          <a:srgbClr val="000000"/>
                        </a:solidFill>
                        <a:latin typeface="+mn-lt"/>
                        <a:ea typeface="+mn-ea"/>
                        <a:cs typeface="+mn-cs"/>
                      </a:endParaRPr>
                    </a:p>
                    <a:p>
                      <a:pPr marL="285750" indent="-285750">
                        <a:buClr>
                          <a:schemeClr val="tx1"/>
                        </a:buClr>
                        <a:buFont typeface="Wingdings" pitchFamily="2" charset="2"/>
                        <a:buChar char="§"/>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Cluster Windows:</a:t>
                      </a:r>
                      <a:r>
                        <a:rPr kumimoji="0" lang="en-US" sz="1600" b="0" i="0" u="none" strike="noStrike" cap="none" normalizeH="0" baseline="0" dirty="0" smtClean="0">
                          <a:ln>
                            <a:noFill/>
                          </a:ln>
                          <a:solidFill>
                            <a:srgbClr val="000000"/>
                          </a:solidFill>
                          <a:effectLst/>
                          <a:latin typeface="+mn-lt"/>
                          <a:ea typeface="Times New Roman" pitchFamily="18" charset="0"/>
                          <a:cs typeface="Tahoma" pitchFamily="34" charset="0"/>
                        </a:rPr>
                        <a:t>  Cluster 8 - April 1</a:t>
                      </a:r>
                      <a:r>
                        <a:rPr kumimoji="0" lang="en-US" sz="1600" b="0" i="0" u="none" strike="noStrike" cap="none" normalizeH="0" baseline="30000" dirty="0" smtClean="0">
                          <a:ln>
                            <a:noFill/>
                          </a:ln>
                          <a:solidFill>
                            <a:srgbClr val="000000"/>
                          </a:solidFill>
                          <a:effectLst/>
                          <a:latin typeface="+mn-lt"/>
                          <a:ea typeface="Times New Roman" pitchFamily="18" charset="0"/>
                          <a:cs typeface="Tahoma" pitchFamily="34" charset="0"/>
                        </a:rPr>
                        <a:t> </a:t>
                      </a:r>
                      <a:r>
                        <a:rPr kumimoji="0" lang="en-US" sz="1600" b="0" i="0" u="none" strike="noStrike" cap="none" normalizeH="0" baseline="0" dirty="0" smtClean="0">
                          <a:ln>
                            <a:noFill/>
                          </a:ln>
                          <a:solidFill>
                            <a:srgbClr val="000000"/>
                          </a:solidFill>
                          <a:effectLst/>
                          <a:latin typeface="+mn-lt"/>
                          <a:ea typeface="Times New Roman" pitchFamily="18" charset="0"/>
                          <a:cs typeface="Tahoma" pitchFamily="34" charset="0"/>
                        </a:rPr>
                        <a:t>to April 30, 2015</a:t>
                      </a:r>
                    </a:p>
                    <a:p>
                      <a:pPr marL="0" marR="0" lvl="0" indent="0" algn="ctr" defTabSz="1019175" rtl="0" eaLnBrk="0" fontAlgn="base" latinLnBrk="0" hangingPunct="0">
                        <a:lnSpc>
                          <a:spcPct val="100000"/>
                        </a:lnSpc>
                        <a:spcBef>
                          <a:spcPct val="0"/>
                        </a:spcBef>
                        <a:spcAft>
                          <a:spcPct val="0"/>
                        </a:spcAft>
                        <a:buClr>
                          <a:schemeClr val="tx1"/>
                        </a:buClr>
                        <a:buSzTx/>
                        <a:buFont typeface="Wingdings" pitchFamily="2" charset="2"/>
                        <a:buNone/>
                        <a:tabLst/>
                        <a:defRPr/>
                      </a:pPr>
                      <a:r>
                        <a:rPr kumimoji="0" lang="en-US" sz="1800" b="1" i="0" u="none" strike="noStrike" cap="none" normalizeH="0" baseline="0" dirty="0" smtClean="0">
                          <a:ln>
                            <a:noFill/>
                          </a:ln>
                          <a:solidFill>
                            <a:srgbClr val="000000"/>
                          </a:solidFill>
                          <a:effectLst/>
                          <a:latin typeface="+mn-lt"/>
                          <a:ea typeface="Times New Roman" pitchFamily="18" charset="0"/>
                          <a:cs typeface="Tahoma" pitchFamily="34" charset="0"/>
                        </a:rPr>
                        <a:t>GIDAP PROCESS (Approximately 20 Months)</a:t>
                      </a:r>
                    </a:p>
                  </a:txBody>
                  <a:tcPr marL="91429" marR="91429"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Interconnection Request (IR)</a:t>
                      </a: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Scoping Meeting</a:t>
                      </a: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Project Grouping</a:t>
                      </a: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Phase I Interconnection Study (170 days)</a:t>
                      </a:r>
                      <a:endParaRPr kumimoji="0" lang="en-US" sz="1600" b="0" i="0" u="none" strike="noStrike" cap="none" normalizeH="0" baseline="0" dirty="0" smtClean="0">
                        <a:ln>
                          <a:noFill/>
                        </a:ln>
                        <a:solidFill>
                          <a:srgbClr val="000000"/>
                        </a:solidFill>
                        <a:effectLst/>
                        <a:latin typeface="+mn-lt"/>
                        <a:ea typeface="Times New Roman" pitchFamily="18" charset="0"/>
                        <a:cs typeface="Tahoma" pitchFamily="34" charset="0"/>
                      </a:endParaRP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kern="1200" cap="none" normalizeH="0" baseline="0" dirty="0" smtClean="0">
                          <a:ln>
                            <a:noFill/>
                          </a:ln>
                          <a:solidFill>
                            <a:srgbClr val="000000"/>
                          </a:solidFill>
                          <a:effectLst/>
                          <a:latin typeface="+mn-lt"/>
                          <a:ea typeface="Times New Roman" pitchFamily="18" charset="0"/>
                          <a:cs typeface="Tahoma" pitchFamily="34" charset="0"/>
                        </a:rPr>
                        <a:t>Phase II Interconnection Study  (205 days)</a:t>
                      </a:r>
                      <a:endParaRPr kumimoji="0" lang="en-US" sz="1600" b="0" i="0" u="none" strike="noStrike" cap="none" normalizeH="0" baseline="0" dirty="0" smtClean="0">
                        <a:ln>
                          <a:noFill/>
                        </a:ln>
                        <a:solidFill>
                          <a:srgbClr val="000000"/>
                        </a:solidFill>
                        <a:effectLst/>
                        <a:latin typeface="+mn-lt"/>
                        <a:ea typeface="Times New Roman" pitchFamily="18" charset="0"/>
                        <a:cs typeface="Tahoma" pitchFamily="34" charset="0"/>
                      </a:endParaRP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745">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Posting of Financial Security</a:t>
                      </a: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929">
                <a:tc>
                  <a:txBody>
                    <a:bodyPr/>
                    <a:lstStyle/>
                    <a:p>
                      <a:pPr marL="382588" marR="0" lvl="0" indent="-382588" algn="l" defTabSz="1019175" rtl="0" eaLnBrk="0" fontAlgn="base" latinLnBrk="0" hangingPunct="0">
                        <a:lnSpc>
                          <a:spcPct val="100000"/>
                        </a:lnSpc>
                        <a:spcBef>
                          <a:spcPct val="0"/>
                        </a:spcBef>
                        <a:spcAft>
                          <a:spcPct val="0"/>
                        </a:spcAft>
                        <a:buClr>
                          <a:schemeClr val="tx1"/>
                        </a:buClr>
                        <a:buSzTx/>
                        <a:buFont typeface="Wingdings" pitchFamily="2" charset="2"/>
                        <a:buChar char="v"/>
                        <a:tabLst/>
                      </a:pPr>
                      <a:r>
                        <a:rPr kumimoji="0" lang="en-US" sz="1600" b="1" i="0" u="none" strike="noStrike" cap="none" normalizeH="0" baseline="0" dirty="0" smtClean="0">
                          <a:ln>
                            <a:noFill/>
                          </a:ln>
                          <a:solidFill>
                            <a:srgbClr val="000000"/>
                          </a:solidFill>
                          <a:effectLst/>
                          <a:latin typeface="+mn-lt"/>
                          <a:ea typeface="Times New Roman" pitchFamily="18" charset="0"/>
                          <a:cs typeface="Tahoma" pitchFamily="34" charset="0"/>
                        </a:rPr>
                        <a:t>Large/Small Generator Interconnection Agreements (LGIA/SGIA)</a:t>
                      </a:r>
                    </a:p>
                    <a:p>
                      <a:pPr marL="382588" marR="0" lvl="0" indent="-382588" algn="l" defTabSz="1019175" rtl="0" eaLnBrk="0" fontAlgn="base" latinLnBrk="0" hangingPunct="0">
                        <a:lnSpc>
                          <a:spcPct val="100000"/>
                        </a:lnSpc>
                        <a:spcBef>
                          <a:spcPct val="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mn-lt"/>
                          <a:ea typeface="Times New Roman" pitchFamily="18" charset="0"/>
                          <a:cs typeface="Tahoma" pitchFamily="34" charset="0"/>
                        </a:rPr>
                        <a:t>	</a:t>
                      </a:r>
                    </a:p>
                  </a:txBody>
                  <a:tcPr marL="91429" marR="91429"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8"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132330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3" y="0"/>
            <a:ext cx="6705600" cy="868362"/>
          </a:xfrm>
        </p:spPr>
        <p:txBody>
          <a:bodyPr/>
          <a:lstStyle/>
          <a:p>
            <a:pPr algn="l"/>
            <a:r>
              <a:rPr lang="en-US" b="1" dirty="0" smtClean="0">
                <a:cs typeface="Arial" panose="020B0604020202020204" pitchFamily="34" charset="0"/>
              </a:rPr>
              <a:t>Cluster Study Windows and IR</a:t>
            </a:r>
            <a:endParaRPr lang="en-US" b="1" dirty="0">
              <a:cs typeface="Arial" panose="020B0604020202020204" pitchFamily="34" charset="0"/>
            </a:endParaRPr>
          </a:p>
        </p:txBody>
      </p:sp>
      <p:sp>
        <p:nvSpPr>
          <p:cNvPr id="3" name="Content Placeholder 2"/>
          <p:cNvSpPr>
            <a:spLocks noGrp="1"/>
          </p:cNvSpPr>
          <p:nvPr>
            <p:ph idx="1"/>
          </p:nvPr>
        </p:nvSpPr>
        <p:spPr>
          <a:xfrm>
            <a:off x="447675" y="1167342"/>
            <a:ext cx="8229600" cy="5257800"/>
          </a:xfrm>
        </p:spPr>
        <p:txBody>
          <a:bodyPr/>
          <a:lstStyle/>
          <a:p>
            <a:pPr>
              <a:lnSpc>
                <a:spcPct val="100000"/>
              </a:lnSpc>
              <a:spcBef>
                <a:spcPts val="0"/>
              </a:spcBef>
              <a:spcAft>
                <a:spcPts val="1200"/>
              </a:spcAft>
              <a:buClr>
                <a:srgbClr val="060606"/>
              </a:buClr>
              <a:buFont typeface="Arial" panose="020B0604020202020204" pitchFamily="34" charset="0"/>
              <a:buChar char="•"/>
            </a:pPr>
            <a:r>
              <a:rPr lang="en-US" sz="2000" i="0" dirty="0" smtClean="0"/>
              <a:t>During the Cluster Study Windows, Interconnection Customers (ICs) must submit a completed </a:t>
            </a:r>
            <a:r>
              <a:rPr lang="en-US" sz="2000" b="1" i="0" dirty="0" smtClean="0"/>
              <a:t>Interconnection Request </a:t>
            </a:r>
            <a:r>
              <a:rPr lang="en-US" sz="2000" i="0" dirty="0" smtClean="0"/>
              <a:t>(IR) and provide evidence to demonstrate </a:t>
            </a:r>
            <a:r>
              <a:rPr lang="en-US" sz="2000" b="1" i="0" dirty="0" smtClean="0"/>
              <a:t>Site Exclusivity </a:t>
            </a:r>
            <a:r>
              <a:rPr lang="en-US" sz="2000" i="0" dirty="0" smtClean="0"/>
              <a:t>(or an additional $250K  for Large/$100K  for Small deposit in lieu of Site Exclusivity)</a:t>
            </a:r>
          </a:p>
          <a:p>
            <a:pPr marL="511175" indent="-223838">
              <a:lnSpc>
                <a:spcPct val="100000"/>
              </a:lnSpc>
              <a:spcBef>
                <a:spcPts val="0"/>
              </a:spcBef>
              <a:spcAft>
                <a:spcPts val="1200"/>
              </a:spcAft>
              <a:buClr>
                <a:srgbClr val="060606"/>
              </a:buClr>
              <a:buFont typeface="Calibri" panose="020F0502020204030204" pitchFamily="34" charset="0"/>
              <a:buChar char="−"/>
            </a:pPr>
            <a:r>
              <a:rPr lang="en-US" sz="1800" i="0" dirty="0" smtClean="0"/>
              <a:t>A completed IR includes:</a:t>
            </a:r>
          </a:p>
          <a:p>
            <a:pPr marL="690563" lvl="1" indent="-179388">
              <a:lnSpc>
                <a:spcPct val="100000"/>
              </a:lnSpc>
              <a:spcBef>
                <a:spcPts val="0"/>
              </a:spcBef>
              <a:spcAft>
                <a:spcPts val="1200"/>
              </a:spcAft>
              <a:buClr>
                <a:srgbClr val="060606"/>
              </a:buClr>
            </a:pPr>
            <a:r>
              <a:rPr lang="en-US" sz="1600" dirty="0" smtClean="0"/>
              <a:t>IR form			          </a:t>
            </a:r>
          </a:p>
          <a:p>
            <a:pPr marL="690563" lvl="1" indent="-179388">
              <a:lnSpc>
                <a:spcPct val="100000"/>
              </a:lnSpc>
              <a:spcBef>
                <a:spcPts val="0"/>
              </a:spcBef>
              <a:spcAft>
                <a:spcPts val="1200"/>
              </a:spcAft>
              <a:buClr>
                <a:srgbClr val="060606"/>
              </a:buClr>
            </a:pPr>
            <a:r>
              <a:rPr lang="en-US" sz="1600" dirty="0" smtClean="0"/>
              <a:t>Point of Interconnection (POI)</a:t>
            </a:r>
          </a:p>
          <a:p>
            <a:pPr marL="690563" lvl="1" indent="-179388">
              <a:lnSpc>
                <a:spcPct val="100000"/>
              </a:lnSpc>
              <a:spcBef>
                <a:spcPts val="0"/>
              </a:spcBef>
              <a:spcAft>
                <a:spcPts val="1200"/>
              </a:spcAft>
              <a:buClr>
                <a:srgbClr val="060606"/>
              </a:buClr>
            </a:pPr>
            <a:r>
              <a:rPr lang="en-US" sz="1600" dirty="0" smtClean="0"/>
              <a:t>Technical Data (Attachment A, Appendix 1)     </a:t>
            </a:r>
          </a:p>
          <a:p>
            <a:pPr marL="690563" lvl="1" indent="-179388">
              <a:lnSpc>
                <a:spcPct val="100000"/>
              </a:lnSpc>
              <a:spcBef>
                <a:spcPts val="0"/>
              </a:spcBef>
              <a:spcAft>
                <a:spcPts val="1200"/>
              </a:spcAft>
              <a:buClr>
                <a:srgbClr val="060606"/>
              </a:buClr>
            </a:pPr>
            <a:r>
              <a:rPr lang="en-US" sz="1600" dirty="0" smtClean="0"/>
              <a:t>Voltage Level</a:t>
            </a:r>
          </a:p>
          <a:p>
            <a:pPr marL="690563" lvl="1" indent="-179388">
              <a:lnSpc>
                <a:spcPct val="100000"/>
              </a:lnSpc>
              <a:spcBef>
                <a:spcPts val="0"/>
              </a:spcBef>
              <a:spcAft>
                <a:spcPts val="1200"/>
              </a:spcAft>
              <a:buClr>
                <a:srgbClr val="060606"/>
              </a:buClr>
            </a:pPr>
            <a:r>
              <a:rPr lang="en-US" sz="1600" dirty="0" smtClean="0"/>
              <a:t>Study Deposit - $50,000 plus $1,000 per MW ($250K max.)</a:t>
            </a:r>
          </a:p>
          <a:p>
            <a:pPr marL="690563" lvl="1" indent="-179388">
              <a:lnSpc>
                <a:spcPct val="100000"/>
              </a:lnSpc>
              <a:spcBef>
                <a:spcPts val="0"/>
              </a:spcBef>
              <a:spcAft>
                <a:spcPts val="1200"/>
              </a:spcAft>
              <a:buClr>
                <a:srgbClr val="060606"/>
              </a:buClr>
            </a:pPr>
            <a:r>
              <a:rPr lang="en-US" sz="1600" dirty="0" smtClean="0"/>
              <a:t>IC elects deliverability</a:t>
            </a:r>
            <a:r>
              <a:rPr lang="en-US" sz="1600" dirty="0"/>
              <a:t> </a:t>
            </a:r>
            <a:r>
              <a:rPr lang="en-US" sz="1600" dirty="0" smtClean="0"/>
              <a:t>Full Capacity or Energy Only</a:t>
            </a:r>
          </a:p>
          <a:p>
            <a:pPr marL="457200" lvl="1" indent="0" algn="ctr">
              <a:lnSpc>
                <a:spcPct val="80000"/>
              </a:lnSpc>
              <a:buNone/>
            </a:pPr>
            <a:endParaRPr lang="en-US" dirty="0">
              <a:latin typeface="Book Antiqua" pitchFamily="18" charset="0"/>
            </a:endParaRPr>
          </a:p>
          <a:p>
            <a:pPr marL="457200" lvl="1" indent="0" algn="ctr">
              <a:lnSpc>
                <a:spcPct val="80000"/>
              </a:lnSpc>
              <a:buNone/>
            </a:pPr>
            <a:endParaRPr lang="en-US" b="1" dirty="0" smtClean="0">
              <a:latin typeface="Book Antiqua" pitchFamily="18" charset="0"/>
              <a:cs typeface="Tahoma" pitchFamily="34" charset="0"/>
            </a:endParaRPr>
          </a:p>
          <a:p>
            <a:pPr marL="457200" lvl="1" indent="0">
              <a:lnSpc>
                <a:spcPct val="80000"/>
              </a:lnSpc>
              <a:buNone/>
            </a:pPr>
            <a:endParaRPr lang="en-US" b="1" dirty="0" smtClean="0">
              <a:latin typeface="Book Antiqua" pitchFamily="18" charset="0"/>
              <a:cs typeface="Tahoma" pitchFamily="34" charset="0"/>
            </a:endParaRPr>
          </a:p>
          <a:p>
            <a:endParaRPr lang="en-US" dirty="0"/>
          </a:p>
        </p:txBody>
      </p:sp>
      <p:sp>
        <p:nvSpPr>
          <p:cNvPr id="5" name="Text Placeholder 2"/>
          <p:cNvSpPr>
            <a:spLocks/>
          </p:cNvSpPr>
          <p:nvPr/>
        </p:nvSpPr>
        <p:spPr bwMode="auto">
          <a:xfrm>
            <a:off x="1558925" y="6407150"/>
            <a:ext cx="6007100" cy="4572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1500" i="1" dirty="0">
              <a:latin typeface="Book Antiqua" pitchFamily="18" charset="0"/>
            </a:endParaRPr>
          </a:p>
        </p:txBody>
      </p:sp>
      <p:sp>
        <p:nvSpPr>
          <p:cNvPr id="6" name="Text Placeholder 2"/>
          <p:cNvSpPr txBox="1">
            <a:spLocks/>
          </p:cNvSpPr>
          <p:nvPr/>
        </p:nvSpPr>
        <p:spPr bwMode="auto">
          <a:xfrm>
            <a:off x="1905000" y="6434667"/>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dirty="0"/>
          </a:p>
        </p:txBody>
      </p:sp>
      <p:sp>
        <p:nvSpPr>
          <p:cNvPr id="9"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55839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D741661-DC33-4B8F-9E01-BF205C3193DE}" type="slidenum">
              <a:rPr lang="en-US" smtClean="0"/>
              <a:pPr>
                <a:defRPr/>
              </a:pPr>
              <a:t>77</a:t>
            </a:fld>
            <a:endParaRPr lang="en-US" dirty="0"/>
          </a:p>
        </p:txBody>
      </p:sp>
      <p:sp>
        <p:nvSpPr>
          <p:cNvPr id="3" name="Title 2"/>
          <p:cNvSpPr>
            <a:spLocks noGrp="1"/>
          </p:cNvSpPr>
          <p:nvPr>
            <p:ph type="title"/>
          </p:nvPr>
        </p:nvSpPr>
        <p:spPr>
          <a:xfrm>
            <a:off x="286442" y="152400"/>
            <a:ext cx="8229600" cy="639762"/>
          </a:xfrm>
        </p:spPr>
        <p:txBody>
          <a:bodyPr/>
          <a:lstStyle/>
          <a:p>
            <a:pPr algn="l"/>
            <a:r>
              <a:rPr lang="en-US" b="1" dirty="0" smtClean="0">
                <a:cs typeface="Arial" panose="020B0604020202020204" pitchFamily="34" charset="0"/>
              </a:rPr>
              <a:t>Generation Interconnection Information</a:t>
            </a:r>
            <a:endParaRPr lang="en-US" b="1" dirty="0">
              <a:cs typeface="Arial" panose="020B0604020202020204" pitchFamily="34" charset="0"/>
            </a:endParaRPr>
          </a:p>
        </p:txBody>
      </p:sp>
      <p:sp>
        <p:nvSpPr>
          <p:cNvPr id="4" name="Rectangle 3"/>
          <p:cNvSpPr txBox="1">
            <a:spLocks noChangeArrowheads="1"/>
          </p:cNvSpPr>
          <p:nvPr/>
        </p:nvSpPr>
        <p:spPr bwMode="auto">
          <a:xfrm>
            <a:off x="437707" y="914400"/>
            <a:ext cx="8229600" cy="5257800"/>
          </a:xfrm>
          <a:prstGeom prst="rect">
            <a:avLst/>
          </a:prstGeom>
          <a:noFill/>
          <a:ln w="9525">
            <a:noFill/>
            <a:miter lim="800000"/>
            <a:headEnd/>
            <a:tailEnd/>
          </a:ln>
        </p:spPr>
        <p:txBody>
          <a:bodyPr>
            <a:normAutofit/>
          </a:bodyPr>
          <a:lstStyle/>
          <a:p>
            <a:pPr marL="342900" indent="-227013">
              <a:lnSpc>
                <a:spcPct val="90000"/>
              </a:lnSpc>
              <a:spcAft>
                <a:spcPts val="1200"/>
              </a:spcAft>
              <a:buClr>
                <a:schemeClr val="tx1"/>
              </a:buClr>
              <a:buFont typeface="Arial" charset="0"/>
              <a:buNone/>
              <a:defRPr/>
            </a:pPr>
            <a:endParaRPr lang="en-US" sz="2100" b="1" i="1" dirty="0" smtClean="0">
              <a:solidFill>
                <a:srgbClr val="000000"/>
              </a:solidFill>
              <a:latin typeface="Book Antiqua" pitchFamily="18" charset="0"/>
              <a:cs typeface="Arial" pitchFamily="34" charset="0"/>
            </a:endParaRPr>
          </a:p>
          <a:p>
            <a:pPr marL="458787" indent="-342900">
              <a:lnSpc>
                <a:spcPct val="90000"/>
              </a:lnSpc>
              <a:spcAft>
                <a:spcPts val="1200"/>
              </a:spcAft>
              <a:buClr>
                <a:schemeClr val="tx1"/>
              </a:buClr>
              <a:buFont typeface="Arial" panose="020B0604020202020204" pitchFamily="34" charset="0"/>
              <a:buChar char="•"/>
              <a:defRPr/>
            </a:pPr>
            <a:r>
              <a:rPr lang="en-US" sz="2100" b="1" i="1" dirty="0" smtClean="0">
                <a:solidFill>
                  <a:srgbClr val="000000"/>
                </a:solidFill>
                <a:latin typeface="+mn-lt"/>
                <a:cs typeface="Arial" pitchFamily="34" charset="0"/>
              </a:rPr>
              <a:t>SDG&amp;E </a:t>
            </a:r>
            <a:r>
              <a:rPr lang="en-US" sz="2100" b="1" i="1" dirty="0">
                <a:solidFill>
                  <a:srgbClr val="000000"/>
                </a:solidFill>
                <a:latin typeface="+mn-lt"/>
                <a:cs typeface="Arial" pitchFamily="34" charset="0"/>
              </a:rPr>
              <a:t>Interconnection Website</a:t>
            </a:r>
            <a:r>
              <a:rPr lang="en-US" sz="2100" i="1" dirty="0">
                <a:solidFill>
                  <a:srgbClr val="000000"/>
                </a:solidFill>
                <a:latin typeface="+mn-lt"/>
                <a:cs typeface="Arial" pitchFamily="34" charset="0"/>
              </a:rPr>
              <a:t>:  </a:t>
            </a:r>
            <a:r>
              <a:rPr lang="en-US" sz="2100" i="1" dirty="0">
                <a:solidFill>
                  <a:srgbClr val="000000"/>
                </a:solidFill>
                <a:latin typeface="+mn-lt"/>
                <a:cs typeface="Arial" pitchFamily="34" charset="0"/>
                <a:hlinkClick r:id="rId2"/>
              </a:rPr>
              <a:t>http://</a:t>
            </a:r>
            <a:r>
              <a:rPr lang="en-US" sz="2100" i="1" dirty="0" smtClean="0">
                <a:solidFill>
                  <a:srgbClr val="000000"/>
                </a:solidFill>
                <a:latin typeface="+mn-lt"/>
                <a:cs typeface="Arial" pitchFamily="34" charset="0"/>
                <a:hlinkClick r:id="rId2"/>
              </a:rPr>
              <a:t>www.sdge.com/generation-interconnections/overview-generation-interconnections</a:t>
            </a:r>
            <a:endParaRPr lang="en-US" sz="2100" b="1" i="1" dirty="0">
              <a:solidFill>
                <a:srgbClr val="000000"/>
              </a:solidFill>
              <a:latin typeface="+mn-lt"/>
              <a:cs typeface="Arial" pitchFamily="34" charset="0"/>
            </a:endParaRP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Download and review SDG&amp;E Interconnection Handbook</a:t>
            </a: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Links to </a:t>
            </a:r>
            <a:r>
              <a:rPr lang="en-US" sz="1800" dirty="0" smtClean="0">
                <a:solidFill>
                  <a:srgbClr val="000000"/>
                </a:solidFill>
                <a:latin typeface="+mn-lt"/>
                <a:cs typeface="Arial" pitchFamily="34" charset="0"/>
              </a:rPr>
              <a:t>CAISO </a:t>
            </a:r>
            <a:r>
              <a:rPr lang="en-US" sz="1800" dirty="0">
                <a:solidFill>
                  <a:srgbClr val="000000"/>
                </a:solidFill>
                <a:latin typeface="+mn-lt"/>
                <a:cs typeface="Arial" pitchFamily="34" charset="0"/>
              </a:rPr>
              <a:t>interconnection queue, tariffs and websites</a:t>
            </a: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Links to SDG&amp;E interconnection queue, tariffs and websites</a:t>
            </a: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Link to NERC/WECC Reliability Standards</a:t>
            </a: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Links to Process Summaries</a:t>
            </a:r>
          </a:p>
          <a:p>
            <a:pPr marL="798513" lvl="1" indent="-225425">
              <a:lnSpc>
                <a:spcPct val="90000"/>
              </a:lnSpc>
              <a:spcAft>
                <a:spcPts val="1200"/>
              </a:spcAft>
              <a:buClr>
                <a:schemeClr val="tx1"/>
              </a:buClr>
              <a:buFont typeface="Arial" charset="0"/>
              <a:buChar char="–"/>
              <a:defRPr/>
            </a:pPr>
            <a:r>
              <a:rPr lang="en-US" sz="1800" dirty="0">
                <a:solidFill>
                  <a:srgbClr val="000000"/>
                </a:solidFill>
                <a:latin typeface="+mn-lt"/>
                <a:cs typeface="Arial" pitchFamily="34" charset="0"/>
              </a:rPr>
              <a:t>Link to SDG&amp;E Self Generation Technologies </a:t>
            </a:r>
            <a:r>
              <a:rPr lang="en-US" sz="1800" dirty="0" smtClean="0">
                <a:solidFill>
                  <a:srgbClr val="000000"/>
                </a:solidFill>
                <a:latin typeface="+mn-lt"/>
                <a:cs typeface="Arial" pitchFamily="34" charset="0"/>
              </a:rPr>
              <a:t>site</a:t>
            </a:r>
            <a:endParaRPr lang="en-US" sz="1800" i="1" dirty="0" smtClean="0">
              <a:solidFill>
                <a:srgbClr val="000000"/>
              </a:solidFill>
              <a:latin typeface="+mn-lt"/>
              <a:cs typeface="Arial" pitchFamily="34" charset="0"/>
            </a:endParaRPr>
          </a:p>
          <a:p>
            <a:pPr marL="342900" indent="-227013">
              <a:lnSpc>
                <a:spcPct val="90000"/>
              </a:lnSpc>
              <a:spcAft>
                <a:spcPts val="500"/>
              </a:spcAft>
              <a:buClr>
                <a:schemeClr val="tx1"/>
              </a:buClr>
              <a:buFont typeface="Arial" charset="0"/>
              <a:buNone/>
              <a:defRPr/>
            </a:pPr>
            <a:endParaRPr lang="en-US" sz="2400" dirty="0">
              <a:solidFill>
                <a:srgbClr val="000000"/>
              </a:solidFill>
              <a:latin typeface="Arial" pitchFamily="34" charset="0"/>
              <a:cs typeface="Arial" pitchFamily="34" charset="0"/>
            </a:endParaRPr>
          </a:p>
        </p:txBody>
      </p:sp>
      <p:sp>
        <p:nvSpPr>
          <p:cNvPr id="5" name="Text Placeholder 2"/>
          <p:cNvSpPr>
            <a:spLocks/>
          </p:cNvSpPr>
          <p:nvPr/>
        </p:nvSpPr>
        <p:spPr bwMode="auto">
          <a:xfrm>
            <a:off x="1558925" y="6407150"/>
            <a:ext cx="6007100" cy="4572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1500" i="1" dirty="0">
              <a:latin typeface="Book Antiqua" pitchFamily="18" charset="0"/>
            </a:endParaRPr>
          </a:p>
        </p:txBody>
      </p:sp>
      <p:sp>
        <p:nvSpPr>
          <p:cNvPr id="6"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dirty="0"/>
          </a:p>
        </p:txBody>
      </p:sp>
      <p:sp>
        <p:nvSpPr>
          <p:cNvPr id="8" name="Footer Placeholder 2"/>
          <p:cNvSpPr txBox="1">
            <a:spLocks/>
          </p:cNvSpPr>
          <p:nvPr/>
        </p:nvSpPr>
        <p:spPr>
          <a:xfrm>
            <a:off x="816429" y="6191716"/>
            <a:ext cx="773974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ctr">
              <a:defRPr/>
            </a:pPr>
            <a:r>
              <a:rPr lang="en-US" sz="1800" b="1" dirty="0" smtClean="0">
                <a:solidFill>
                  <a:schemeClr val="bg1"/>
                </a:solidFill>
                <a:latin typeface="+mn-lt"/>
              </a:rPr>
              <a:t>SDG&amp;E 2014 All Source RFO - Bidders Conference</a:t>
            </a:r>
            <a:endParaRPr lang="en-US" sz="1800" b="1" dirty="0">
              <a:solidFill>
                <a:schemeClr val="bg1"/>
              </a:solidFill>
              <a:latin typeface="+mn-lt"/>
            </a:endParaRPr>
          </a:p>
        </p:txBody>
      </p:sp>
    </p:spTree>
    <p:extLst>
      <p:ext uri="{BB962C8B-B14F-4D97-AF65-F5344CB8AC3E}">
        <p14:creationId xmlns:p14="http://schemas.microsoft.com/office/powerpoint/2010/main" val="15611102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97529"/>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rPr>
              <a:t>Utility </a:t>
            </a:r>
            <a:r>
              <a:rPr lang="en-US" sz="3200" b="1" dirty="0" smtClean="0">
                <a:solidFill>
                  <a:srgbClr val="000000"/>
                </a:solidFill>
              </a:rPr>
              <a:t>Owned </a:t>
            </a:r>
            <a:r>
              <a:rPr lang="en-US" sz="3200" b="1" dirty="0">
                <a:solidFill>
                  <a:srgbClr val="000000"/>
                </a:solidFill>
              </a:rPr>
              <a:t>S</a:t>
            </a:r>
            <a:r>
              <a:rPr lang="en-US" sz="3200" b="1" dirty="0" smtClean="0">
                <a:solidFill>
                  <a:srgbClr val="000000"/>
                </a:solidFill>
              </a:rPr>
              <a:t>torage </a:t>
            </a:r>
            <a:endParaRPr lang="en-US" sz="3200" b="1" dirty="0">
              <a:solidFill>
                <a:srgbClr val="000000"/>
              </a:solidFill>
            </a:endParaRPr>
          </a:p>
        </p:txBody>
      </p:sp>
      <p:sp>
        <p:nvSpPr>
          <p:cNvPr id="14337" name="Rectangle 2"/>
          <p:cNvSpPr>
            <a:spLocks noGrp="1" noChangeArrowheads="1"/>
          </p:cNvSpPr>
          <p:nvPr>
            <p:ph type="ctrTitle" idx="4294967295"/>
          </p:nvPr>
        </p:nvSpPr>
        <p:spPr>
          <a:xfrm>
            <a:off x="1981200" y="3210050"/>
            <a:ext cx="4960960" cy="676149"/>
          </a:xfrm>
          <a:prstGeom prst="rect">
            <a:avLst/>
          </a:prstGeo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altLang="en-US" sz="2800" dirty="0" smtClean="0">
                <a:latin typeface="Book Antiqua" pitchFamily="18" charset="0"/>
                <a:cs typeface="Arial" pitchFamily="34" charset="0"/>
              </a:rPr>
              <a:t/>
            </a:r>
            <a:br>
              <a:rPr lang="en-US" altLang="en-US" sz="2800" dirty="0" smtClean="0">
                <a:latin typeface="Book Antiqua" pitchFamily="18" charset="0"/>
                <a:cs typeface="Arial" pitchFamily="34" charset="0"/>
              </a:rPr>
            </a:br>
            <a:endParaRPr lang="en-US" sz="31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
        <p:nvSpPr>
          <p:cNvPr id="8" name="TextBox 7"/>
          <p:cNvSpPr txBox="1"/>
          <p:nvPr/>
        </p:nvSpPr>
        <p:spPr>
          <a:xfrm>
            <a:off x="2614944" y="4663903"/>
            <a:ext cx="3837910" cy="553998"/>
          </a:xfrm>
          <a:prstGeom prst="rect">
            <a:avLst/>
          </a:prstGeom>
          <a:noFill/>
        </p:spPr>
        <p:txBody>
          <a:bodyPr wrap="none" lIns="0" tIns="0" rIns="0" bIns="0" rtlCol="0">
            <a:spAutoFit/>
          </a:bodyPr>
          <a:lstStyle/>
          <a:p>
            <a:pPr algn="ctr"/>
            <a:r>
              <a:rPr lang="en-US" sz="2000" dirty="0" smtClean="0">
                <a:solidFill>
                  <a:srgbClr val="000000"/>
                </a:solidFill>
                <a:latin typeface="+mn-lt"/>
              </a:rPr>
              <a:t>Frank Thomas</a:t>
            </a:r>
          </a:p>
          <a:p>
            <a:pPr algn="ctr"/>
            <a:r>
              <a:rPr lang="en-US" sz="1600" dirty="0" smtClean="0">
                <a:solidFill>
                  <a:srgbClr val="000000"/>
                </a:solidFill>
                <a:latin typeface="+mn-lt"/>
              </a:rPr>
              <a:t>Manager - </a:t>
            </a:r>
            <a:r>
              <a:rPr lang="en-US" sz="1600" dirty="0">
                <a:solidFill>
                  <a:srgbClr val="000000"/>
                </a:solidFill>
                <a:latin typeface="+mn-lt"/>
              </a:rPr>
              <a:t>Elect </a:t>
            </a:r>
            <a:r>
              <a:rPr lang="en-US" sz="1600" dirty="0" smtClean="0">
                <a:solidFill>
                  <a:srgbClr val="000000"/>
                </a:solidFill>
                <a:latin typeface="+mn-lt"/>
              </a:rPr>
              <a:t>Project </a:t>
            </a:r>
            <a:r>
              <a:rPr lang="en-US" sz="1600" dirty="0">
                <a:solidFill>
                  <a:srgbClr val="000000"/>
                </a:solidFill>
                <a:latin typeface="+mn-lt"/>
              </a:rPr>
              <a:t>Dev </a:t>
            </a:r>
            <a:r>
              <a:rPr lang="en-US" sz="1600" dirty="0" smtClean="0">
                <a:solidFill>
                  <a:srgbClr val="000000"/>
                </a:solidFill>
                <a:latin typeface="+mn-lt"/>
              </a:rPr>
              <a:t>Business Planning</a:t>
            </a:r>
          </a:p>
        </p:txBody>
      </p:sp>
    </p:spTree>
    <p:extLst>
      <p:ext uri="{BB962C8B-B14F-4D97-AF65-F5344CB8AC3E}">
        <p14:creationId xmlns:p14="http://schemas.microsoft.com/office/powerpoint/2010/main" val="3056408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200"/>
            <a:ext cx="8464247" cy="838200"/>
          </a:xfrm>
        </p:spPr>
        <p:txBody>
          <a:bodyPr/>
          <a:lstStyle/>
          <a:p>
            <a:r>
              <a:rPr lang="en-US" dirty="0" smtClean="0"/>
              <a:t>Utility Owned Energy Storage ~ </a:t>
            </a:r>
            <a:br>
              <a:rPr lang="en-US" dirty="0" smtClean="0"/>
            </a:br>
            <a:r>
              <a:rPr lang="en-US" dirty="0" smtClean="0"/>
              <a:t>Bid/Contract Requirements</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a:xfrm>
            <a:off x="440268" y="1049866"/>
            <a:ext cx="8246532" cy="4983163"/>
          </a:xfrm>
        </p:spPr>
        <p:txBody>
          <a:bodyPr>
            <a:normAutofit fontScale="92500" lnSpcReduction="10000"/>
          </a:bodyPr>
          <a:lstStyle/>
          <a:p>
            <a:r>
              <a:rPr lang="en-US" dirty="0" smtClean="0"/>
              <a:t>Non-Disclosure Agreement</a:t>
            </a:r>
          </a:p>
          <a:p>
            <a:pPr lvl="1"/>
            <a:r>
              <a:rPr lang="en-US" sz="1600" dirty="0" smtClean="0"/>
              <a:t>Two-way for ESSEPC, ESSBOT per terms of RFP</a:t>
            </a:r>
          </a:p>
          <a:p>
            <a:r>
              <a:rPr lang="en-US" dirty="0" smtClean="0"/>
              <a:t>Technical Specifications</a:t>
            </a:r>
          </a:p>
          <a:p>
            <a:pPr lvl="1"/>
            <a:r>
              <a:rPr lang="en-US" sz="1600" dirty="0" smtClean="0"/>
              <a:t>Required for all ESS utility ownership bids, possibly more stringent than ESSPPTA</a:t>
            </a:r>
          </a:p>
          <a:p>
            <a:r>
              <a:rPr lang="en-US" dirty="0" smtClean="0"/>
              <a:t>Commercial Viability</a:t>
            </a:r>
          </a:p>
          <a:p>
            <a:pPr lvl="1"/>
            <a:r>
              <a:rPr lang="en-US" sz="1600" dirty="0"/>
              <a:t>M</a:t>
            </a:r>
            <a:r>
              <a:rPr lang="en-US" sz="1600" dirty="0" smtClean="0"/>
              <a:t>ust be commercially proven technology</a:t>
            </a:r>
          </a:p>
          <a:p>
            <a:r>
              <a:rPr lang="en-US" dirty="0" smtClean="0"/>
              <a:t>Credit</a:t>
            </a:r>
          </a:p>
          <a:p>
            <a:r>
              <a:rPr lang="en-US" dirty="0" smtClean="0"/>
              <a:t>ESSEPC Deposit Fee</a:t>
            </a:r>
          </a:p>
          <a:p>
            <a:pPr lvl="1"/>
            <a:r>
              <a:rPr lang="en-US" sz="1600" dirty="0" smtClean="0"/>
              <a:t>None will be required</a:t>
            </a:r>
          </a:p>
          <a:p>
            <a:r>
              <a:rPr lang="en-US" dirty="0" smtClean="0"/>
              <a:t>Warranty and Capacity Guarantees per RFO</a:t>
            </a:r>
          </a:p>
          <a:p>
            <a:pPr marL="230188" lvl="1">
              <a:spcBef>
                <a:spcPts val="1404"/>
              </a:spcBef>
              <a:buFont typeface="Wingdings" panose="05000000000000000000" pitchFamily="2" charset="2"/>
              <a:buChar char="§"/>
            </a:pPr>
            <a:r>
              <a:rPr lang="en-US" sz="2100" dirty="0"/>
              <a:t>Bidder to provide </a:t>
            </a:r>
            <a:r>
              <a:rPr lang="en-US" sz="2100" dirty="0" smtClean="0"/>
              <a:t>O&amp;M pricing </a:t>
            </a:r>
            <a:r>
              <a:rPr lang="en-US" sz="2100" dirty="0"/>
              <a:t>as part of bid, SDG&amp;E to validate </a:t>
            </a:r>
            <a:endParaRPr lang="en-US" sz="2100" dirty="0" smtClean="0"/>
          </a:p>
          <a:p>
            <a:r>
              <a:rPr lang="en-US" dirty="0" smtClean="0"/>
              <a:t>O&amp;M Contract </a:t>
            </a:r>
          </a:p>
          <a:p>
            <a:pPr lvl="1"/>
            <a:r>
              <a:rPr lang="en-US" sz="1600" dirty="0" smtClean="0"/>
              <a:t>Desired but not mandatory</a:t>
            </a:r>
          </a:p>
          <a:p>
            <a:pPr lvl="1"/>
            <a:r>
              <a:rPr lang="en-US" sz="1600" dirty="0" smtClean="0"/>
              <a:t>Desired for duration of warranty and/or capacity guarantees or longer</a:t>
            </a:r>
          </a:p>
          <a:p>
            <a:endParaRPr lang="en-US" dirty="0"/>
          </a:p>
        </p:txBody>
      </p:sp>
    </p:spTree>
    <p:extLst>
      <p:ext uri="{BB962C8B-B14F-4D97-AF65-F5344CB8AC3E}">
        <p14:creationId xmlns:p14="http://schemas.microsoft.com/office/powerpoint/2010/main" val="85338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337" name="Rectangle 2"/>
          <p:cNvSpPr>
            <a:spLocks noGrp="1" noChangeArrowheads="1"/>
          </p:cNvSpPr>
          <p:nvPr>
            <p:ph type="ctrTitle" idx="4294967295"/>
          </p:nvPr>
        </p:nvSpPr>
        <p:spPr>
          <a:xfrm>
            <a:off x="2133605" y="2178422"/>
            <a:ext cx="4604657" cy="1792941"/>
          </a:xfrm>
          <a:prstGeom prst="rect">
            <a:avLst/>
          </a:prstGeom>
        </p:spPr>
        <p:txBody>
          <a:bodyPr>
            <a:noAutofit/>
          </a:bodyPr>
          <a:lstStyle/>
          <a:p>
            <a:pPr algn="ctr"/>
            <a:r>
              <a:rPr lang="en-US" altLang="en-US" sz="3200" dirty="0" smtClean="0">
                <a:cs typeface="Arial" pitchFamily="34" charset="0"/>
              </a:rPr>
              <a:t>SDG&amp;E                                       and                                       Supplier Diversity</a:t>
            </a:r>
            <a:endParaRPr lang="en-US" sz="3200" b="1" dirty="0" smtClean="0">
              <a:latin typeface="Book Antiqua" pitchFamily="18" charset="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sp>
        <p:nvSpPr>
          <p:cNvPr id="2" name="Slide Number Placeholder 1"/>
          <p:cNvSpPr>
            <a:spLocks noGrp="1"/>
          </p:cNvSpPr>
          <p:nvPr>
            <p:ph type="sldNum" sz="quarter" idx="12"/>
          </p:nvPr>
        </p:nvSpPr>
        <p:spPr/>
        <p:txBody>
          <a:bodyPr/>
          <a:lstStyle/>
          <a:p>
            <a:pPr>
              <a:defRPr/>
            </a:pPr>
            <a:fld id="{F8193F1F-6195-4AD1-A94D-54F560E57046}" type="slidenum">
              <a:rPr lang="en-US" smtClean="0"/>
              <a:pPr>
                <a:defRPr/>
              </a:pPr>
              <a:t>8</a:t>
            </a:fld>
            <a:endParaRPr lang="en-US" dirty="0"/>
          </a:p>
        </p:txBody>
      </p:sp>
      <p:sp>
        <p:nvSpPr>
          <p:cNvPr id="6" name="Rectangle 5"/>
          <p:cNvSpPr/>
          <p:nvPr/>
        </p:nvSpPr>
        <p:spPr>
          <a:xfrm rot="10800000" flipV="1">
            <a:off x="990600" y="5472248"/>
            <a:ext cx="7162800" cy="369332"/>
          </a:xfrm>
          <a:prstGeom prst="rect">
            <a:avLst/>
          </a:prstGeom>
        </p:spPr>
        <p:txBody>
          <a:bodyPr wrap="square">
            <a:spAutoFit/>
          </a:bodyPr>
          <a:lstStyle/>
          <a:p>
            <a:pPr algn="ctr"/>
            <a:r>
              <a:rPr lang="en-US" altLang="en-US" sz="1800" dirty="0" smtClean="0">
                <a:latin typeface="+mn-lt"/>
                <a:cs typeface="Arial" pitchFamily="34" charset="0"/>
                <a:hlinkClick r:id="rId3"/>
              </a:rPr>
              <a:t>http://www.sempra.com/about/supplier-diversity</a:t>
            </a:r>
            <a:endParaRPr lang="en-US" sz="1800" dirty="0">
              <a:latin typeface="+mn-lt"/>
            </a:endParaRPr>
          </a:p>
        </p:txBody>
      </p:sp>
      <p:sp>
        <p:nvSpPr>
          <p:cNvPr id="8" name="TextBox 7"/>
          <p:cNvSpPr txBox="1"/>
          <p:nvPr/>
        </p:nvSpPr>
        <p:spPr>
          <a:xfrm>
            <a:off x="3591737" y="4667690"/>
            <a:ext cx="1671676" cy="553998"/>
          </a:xfrm>
          <a:prstGeom prst="rect">
            <a:avLst/>
          </a:prstGeom>
          <a:noFill/>
        </p:spPr>
        <p:txBody>
          <a:bodyPr wrap="none" lIns="0" tIns="0" rIns="0" bIns="0" rtlCol="0">
            <a:spAutoFit/>
          </a:bodyPr>
          <a:lstStyle/>
          <a:p>
            <a:pPr algn="ctr"/>
            <a:r>
              <a:rPr lang="en-US" sz="2000" dirty="0" smtClean="0">
                <a:solidFill>
                  <a:srgbClr val="000000"/>
                </a:solidFill>
                <a:latin typeface="+mn-lt"/>
              </a:rPr>
              <a:t>Bruce Mayberry</a:t>
            </a:r>
          </a:p>
          <a:p>
            <a:pPr algn="ctr"/>
            <a:r>
              <a:rPr lang="en-US" sz="1600" dirty="0" smtClean="0">
                <a:solidFill>
                  <a:srgbClr val="000000"/>
                </a:solidFill>
                <a:latin typeface="+mn-lt"/>
              </a:rPr>
              <a:t>Senior DBE Advisor</a:t>
            </a:r>
          </a:p>
        </p:txBody>
      </p:sp>
    </p:spTree>
    <p:extLst>
      <p:ext uri="{BB962C8B-B14F-4D97-AF65-F5344CB8AC3E}">
        <p14:creationId xmlns:p14="http://schemas.microsoft.com/office/powerpoint/2010/main" val="586461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200"/>
            <a:ext cx="8464247" cy="838200"/>
          </a:xfrm>
        </p:spPr>
        <p:txBody>
          <a:bodyPr/>
          <a:lstStyle/>
          <a:p>
            <a:r>
              <a:rPr lang="en-US" dirty="0" smtClean="0"/>
              <a:t>Utility Owned Energy Storage ~ </a:t>
            </a:r>
            <a:br>
              <a:rPr lang="en-US" dirty="0" smtClean="0"/>
            </a:br>
            <a:r>
              <a:rPr lang="en-US" dirty="0" smtClean="0"/>
              <a:t>Pre-Bid  Schedule</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6" name="Content Placeholder 2"/>
          <p:cNvSpPr>
            <a:spLocks noGrp="1"/>
          </p:cNvSpPr>
          <p:nvPr>
            <p:ph idx="1"/>
          </p:nvPr>
        </p:nvSpPr>
        <p:spPr>
          <a:xfrm>
            <a:off x="389468" y="1134534"/>
            <a:ext cx="8297332" cy="4991630"/>
          </a:xfrm>
        </p:spPr>
        <p:txBody>
          <a:bodyPr>
            <a:normAutofit/>
          </a:bodyPr>
          <a:lstStyle/>
          <a:p>
            <a:r>
              <a:rPr lang="en-US" dirty="0"/>
              <a:t>October 1: </a:t>
            </a:r>
            <a:r>
              <a:rPr lang="en-US" dirty="0" smtClean="0"/>
              <a:t>Last Day for ESSEPC </a:t>
            </a:r>
            <a:r>
              <a:rPr lang="en-US" dirty="0"/>
              <a:t>Bidder </a:t>
            </a:r>
            <a:r>
              <a:rPr lang="en-US" dirty="0" smtClean="0"/>
              <a:t>to submit </a:t>
            </a:r>
            <a:r>
              <a:rPr lang="en-US" dirty="0"/>
              <a:t>expression of </a:t>
            </a:r>
            <a:r>
              <a:rPr lang="en-US" dirty="0" smtClean="0"/>
              <a:t>interest (include contact info </a:t>
            </a:r>
            <a:r>
              <a:rPr lang="en-US" dirty="0"/>
              <a:t>to RFO email address</a:t>
            </a:r>
            <a:r>
              <a:rPr lang="en-US" dirty="0" smtClean="0"/>
              <a:t>)</a:t>
            </a:r>
          </a:p>
          <a:p>
            <a:r>
              <a:rPr lang="en-US" dirty="0" smtClean="0"/>
              <a:t>October 3: SDG&amp;E sends out executed non-disclosure agreement (NDA) to ESSEPCs</a:t>
            </a:r>
          </a:p>
          <a:p>
            <a:r>
              <a:rPr lang="en-US" dirty="0" smtClean="0"/>
              <a:t>October 10: SDG&amp;E provides IE w/commercial viability metrics</a:t>
            </a:r>
          </a:p>
          <a:p>
            <a:r>
              <a:rPr lang="en-US" dirty="0"/>
              <a:t>October </a:t>
            </a:r>
            <a:r>
              <a:rPr lang="en-US" dirty="0" smtClean="0"/>
              <a:t>17: </a:t>
            </a:r>
            <a:r>
              <a:rPr lang="en-US" dirty="0"/>
              <a:t>Last Day for ESSBOT Bidder to submit expression of interest, </a:t>
            </a:r>
            <a:r>
              <a:rPr lang="en-US" dirty="0" smtClean="0"/>
              <a:t>(</a:t>
            </a:r>
            <a:r>
              <a:rPr lang="en-US" dirty="0"/>
              <a:t>include contact </a:t>
            </a:r>
            <a:r>
              <a:rPr lang="en-US" dirty="0" smtClean="0"/>
              <a:t>info</a:t>
            </a:r>
            <a:r>
              <a:rPr lang="en-US" dirty="0" smtClean="0">
                <a:solidFill>
                  <a:srgbClr val="FF0000"/>
                </a:solidFill>
              </a:rPr>
              <a:t> </a:t>
            </a:r>
            <a:r>
              <a:rPr lang="en-US" dirty="0" smtClean="0"/>
              <a:t>to RFO email address)</a:t>
            </a:r>
            <a:endParaRPr lang="en-US" dirty="0"/>
          </a:p>
          <a:p>
            <a:r>
              <a:rPr lang="en-US" dirty="0" smtClean="0"/>
              <a:t>October 15-17: ESSEPC ~ Receipt of bidder executed NDA, proposed technology, summary </a:t>
            </a:r>
            <a:r>
              <a:rPr lang="en-US" dirty="0"/>
              <a:t>of </a:t>
            </a:r>
            <a:r>
              <a:rPr lang="en-US" dirty="0" smtClean="0"/>
              <a:t>existing installation </a:t>
            </a:r>
            <a:r>
              <a:rPr lang="en-US" dirty="0"/>
              <a:t>capacity, location, and </a:t>
            </a:r>
            <a:r>
              <a:rPr lang="en-US" dirty="0" smtClean="0"/>
              <a:t>in-service </a:t>
            </a:r>
            <a:r>
              <a:rPr lang="en-US" dirty="0"/>
              <a:t>duration, and 10 MW-4 </a:t>
            </a:r>
            <a:r>
              <a:rPr lang="en-US" dirty="0" err="1"/>
              <a:t>hr</a:t>
            </a:r>
            <a:r>
              <a:rPr lang="en-US" dirty="0"/>
              <a:t> energy density </a:t>
            </a:r>
            <a:r>
              <a:rPr lang="en-US" dirty="0" smtClean="0"/>
              <a:t>info (</a:t>
            </a:r>
            <a:r>
              <a:rPr lang="en-US" dirty="0"/>
              <a:t>footprint, weight, height, clearances, efficiency </a:t>
            </a:r>
            <a:r>
              <a:rPr lang="en-US" dirty="0" smtClean="0"/>
              <a:t>rating) </a:t>
            </a:r>
            <a:r>
              <a:rPr lang="en-US" dirty="0"/>
              <a:t>for its </a:t>
            </a:r>
            <a:r>
              <a:rPr lang="en-US" dirty="0" smtClean="0"/>
              <a:t>technology to RFO Mailbox</a:t>
            </a:r>
          </a:p>
        </p:txBody>
      </p:sp>
    </p:spTree>
    <p:extLst>
      <p:ext uri="{BB962C8B-B14F-4D97-AF65-F5344CB8AC3E}">
        <p14:creationId xmlns:p14="http://schemas.microsoft.com/office/powerpoint/2010/main" val="1708781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200"/>
            <a:ext cx="8464247" cy="838200"/>
          </a:xfrm>
        </p:spPr>
        <p:txBody>
          <a:bodyPr/>
          <a:lstStyle/>
          <a:p>
            <a:r>
              <a:rPr lang="en-US" dirty="0" smtClean="0"/>
              <a:t>Utility Owned Energy Storage ~ </a:t>
            </a:r>
            <a:br>
              <a:rPr lang="en-US" dirty="0" smtClean="0"/>
            </a:br>
            <a:r>
              <a:rPr lang="en-US" dirty="0" smtClean="0"/>
              <a:t>Pre-Bid  Schedule ~ Continued</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6" name="Content Placeholder 2"/>
          <p:cNvSpPr>
            <a:spLocks noGrp="1"/>
          </p:cNvSpPr>
          <p:nvPr>
            <p:ph idx="1"/>
          </p:nvPr>
        </p:nvSpPr>
        <p:spPr>
          <a:xfrm>
            <a:off x="389468" y="1041400"/>
            <a:ext cx="8297332" cy="4991630"/>
          </a:xfrm>
        </p:spPr>
        <p:txBody>
          <a:bodyPr>
            <a:normAutofit fontScale="92500"/>
          </a:bodyPr>
          <a:lstStyle/>
          <a:p>
            <a:r>
              <a:rPr lang="en-US" dirty="0" smtClean="0"/>
              <a:t>October 20: SDG&amp;E sends out technical specifications, minimum </a:t>
            </a:r>
            <a:r>
              <a:rPr lang="en-US" dirty="0"/>
              <a:t>credit requirements, </a:t>
            </a:r>
            <a:r>
              <a:rPr lang="en-US" dirty="0" smtClean="0"/>
              <a:t>and commercial viability metrics to ESSEPC and ESSBOT</a:t>
            </a:r>
          </a:p>
          <a:p>
            <a:r>
              <a:rPr lang="en-US" dirty="0" smtClean="0"/>
              <a:t>October 28: SDG&amp;E notify ESSEPC bidder of technology acceptance</a:t>
            </a:r>
          </a:p>
          <a:p>
            <a:r>
              <a:rPr lang="en-US" dirty="0" smtClean="0"/>
              <a:t>October </a:t>
            </a:r>
            <a:r>
              <a:rPr lang="en-US" dirty="0"/>
              <a:t>31: </a:t>
            </a:r>
            <a:r>
              <a:rPr lang="en-US" dirty="0" smtClean="0"/>
              <a:t>SDG&amp;E </a:t>
            </a:r>
            <a:r>
              <a:rPr lang="en-US" dirty="0"/>
              <a:t>sends out utility owned land </a:t>
            </a:r>
            <a:r>
              <a:rPr lang="en-US" dirty="0" smtClean="0"/>
              <a:t>information to ESSEPC </a:t>
            </a:r>
          </a:p>
          <a:p>
            <a:pPr lvl="1"/>
            <a:r>
              <a:rPr lang="en-US" sz="1600" dirty="0" smtClean="0"/>
              <a:t>Including buildable area, environmental limitations (if any), interconnection capacity limitations (if known), expected permitting complexity</a:t>
            </a:r>
          </a:p>
          <a:p>
            <a:r>
              <a:rPr lang="en-US" dirty="0" smtClean="0"/>
              <a:t>October 31: ESSBOT submits proposed technology to RFO Mailbox</a:t>
            </a:r>
            <a:endParaRPr lang="en-US" u="sng" dirty="0" smtClean="0"/>
          </a:p>
          <a:p>
            <a:r>
              <a:rPr lang="en-US" dirty="0" smtClean="0"/>
              <a:t>November 7: </a:t>
            </a:r>
            <a:r>
              <a:rPr lang="en-US" dirty="0"/>
              <a:t>SDG&amp;E notify </a:t>
            </a:r>
            <a:r>
              <a:rPr lang="en-US" dirty="0" smtClean="0"/>
              <a:t>ESSBOT </a:t>
            </a:r>
            <a:r>
              <a:rPr lang="en-US" dirty="0"/>
              <a:t>bidder of technology acceptance</a:t>
            </a:r>
            <a:endParaRPr lang="en-US" dirty="0" smtClean="0"/>
          </a:p>
          <a:p>
            <a:r>
              <a:rPr lang="en-US" dirty="0" smtClean="0"/>
              <a:t>November 14: ESSEPC bidders identify proposed projects by property (submit to </a:t>
            </a:r>
            <a:r>
              <a:rPr lang="en-US" dirty="0"/>
              <a:t>RFO </a:t>
            </a:r>
            <a:r>
              <a:rPr lang="en-US" dirty="0" smtClean="0"/>
              <a:t>Mailbox) to allow SDG&amp;E to estimate interconnection and permitting cost. </a:t>
            </a:r>
          </a:p>
          <a:p>
            <a:r>
              <a:rPr lang="en-US" dirty="0" smtClean="0"/>
              <a:t>December 1: ESSEPC conceptual design information submittal to </a:t>
            </a:r>
            <a:r>
              <a:rPr lang="en-US" dirty="0"/>
              <a:t>RFO Mailbox </a:t>
            </a:r>
            <a:endParaRPr lang="en-US" dirty="0" smtClean="0"/>
          </a:p>
          <a:p>
            <a:r>
              <a:rPr lang="en-US" dirty="0" smtClean="0"/>
              <a:t>December 10: ESSBOT and ESSEPC bidders </a:t>
            </a:r>
            <a:r>
              <a:rPr lang="en-US" b="1" dirty="0" smtClean="0"/>
              <a:t>not</a:t>
            </a:r>
            <a:r>
              <a:rPr lang="en-US" dirty="0" smtClean="0"/>
              <a:t> seeking life duration O&amp;M contract submit O&amp;M costs to </a:t>
            </a:r>
            <a:r>
              <a:rPr lang="en-US" dirty="0"/>
              <a:t>RFO Mailbox </a:t>
            </a:r>
            <a:r>
              <a:rPr lang="en-US" dirty="0" smtClean="0"/>
              <a:t>…Allows SDG&amp;E to validate before bids due.</a:t>
            </a:r>
            <a:endParaRPr lang="en-US" dirty="0"/>
          </a:p>
        </p:txBody>
      </p:sp>
    </p:spTree>
    <p:extLst>
      <p:ext uri="{BB962C8B-B14F-4D97-AF65-F5344CB8AC3E}">
        <p14:creationId xmlns:p14="http://schemas.microsoft.com/office/powerpoint/2010/main" val="4187007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200"/>
            <a:ext cx="8464247" cy="838200"/>
          </a:xfrm>
        </p:spPr>
        <p:txBody>
          <a:bodyPr/>
          <a:lstStyle/>
          <a:p>
            <a:r>
              <a:rPr lang="en-US" dirty="0" smtClean="0"/>
              <a:t>Utility Owned Energy Storage ~ </a:t>
            </a:r>
            <a:br>
              <a:rPr lang="en-US" dirty="0" smtClean="0"/>
            </a:br>
            <a:r>
              <a:rPr lang="en-US" dirty="0" smtClean="0"/>
              <a:t>ESSBOT vs. ESSEPC</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6" name="Content Placeholder 5"/>
          <p:cNvSpPr>
            <a:spLocks noGrp="1"/>
          </p:cNvSpPr>
          <p:nvPr>
            <p:ph idx="1"/>
          </p:nvPr>
        </p:nvSpPr>
        <p:spPr/>
        <p:txBody>
          <a:bodyPr/>
          <a:lstStyle/>
          <a:p>
            <a:r>
              <a:rPr lang="en-US" dirty="0" smtClean="0"/>
              <a:t>ESSBOT same requirements as ESSEPC except:</a:t>
            </a:r>
          </a:p>
          <a:p>
            <a:pPr lvl="1"/>
            <a:r>
              <a:rPr lang="en-US" dirty="0" smtClean="0"/>
              <a:t>ESSBOT is complete turnkey, </a:t>
            </a:r>
          </a:p>
          <a:p>
            <a:pPr lvl="1"/>
            <a:r>
              <a:rPr lang="en-US" dirty="0" smtClean="0"/>
              <a:t>Asset ownership transfer after performance testing completed</a:t>
            </a:r>
          </a:p>
          <a:p>
            <a:r>
              <a:rPr lang="en-US" dirty="0" smtClean="0"/>
              <a:t>If contracted, both will require and be bound by:</a:t>
            </a:r>
          </a:p>
          <a:p>
            <a:pPr lvl="1"/>
            <a:r>
              <a:rPr lang="en-US" dirty="0"/>
              <a:t>Design Review and Factory Acceptance </a:t>
            </a:r>
            <a:r>
              <a:rPr lang="en-US" dirty="0" smtClean="0"/>
              <a:t>Tests</a:t>
            </a:r>
          </a:p>
          <a:p>
            <a:r>
              <a:rPr lang="en-US" dirty="0" smtClean="0"/>
              <a:t>If contracted, both may require:</a:t>
            </a:r>
          </a:p>
          <a:p>
            <a:pPr lvl="1"/>
            <a:r>
              <a:rPr lang="en-US" dirty="0" smtClean="0"/>
              <a:t>Factory </a:t>
            </a:r>
            <a:r>
              <a:rPr lang="en-US" dirty="0"/>
              <a:t>q</a:t>
            </a:r>
            <a:r>
              <a:rPr lang="en-US" dirty="0" smtClean="0"/>
              <a:t>ualification </a:t>
            </a:r>
            <a:r>
              <a:rPr lang="en-US" dirty="0"/>
              <a:t>survey </a:t>
            </a:r>
            <a:r>
              <a:rPr lang="en-US" dirty="0" smtClean="0"/>
              <a:t>for new manufacturing facilities</a:t>
            </a:r>
            <a:endParaRPr lang="en-US" dirty="0"/>
          </a:p>
        </p:txBody>
      </p:sp>
    </p:spTree>
    <p:extLst>
      <p:ext uri="{BB962C8B-B14F-4D97-AF65-F5344CB8AC3E}">
        <p14:creationId xmlns:p14="http://schemas.microsoft.com/office/powerpoint/2010/main" val="2985719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6200"/>
            <a:ext cx="8464247" cy="838200"/>
          </a:xfrm>
        </p:spPr>
        <p:txBody>
          <a:bodyPr/>
          <a:lstStyle/>
          <a:p>
            <a:r>
              <a:rPr lang="en-US" dirty="0" smtClean="0"/>
              <a:t>Utility Owned Energy Storage ~ </a:t>
            </a:r>
            <a:br>
              <a:rPr lang="en-US" dirty="0" smtClean="0"/>
            </a:br>
            <a:r>
              <a:rPr lang="en-US" dirty="0" smtClean="0"/>
              <a:t>Pre-Bid  Bidder-SDG&amp;E Interaction</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3" name="Content Placeholder 2"/>
          <p:cNvSpPr>
            <a:spLocks noGrp="1"/>
          </p:cNvSpPr>
          <p:nvPr>
            <p:ph idx="1"/>
          </p:nvPr>
        </p:nvSpPr>
        <p:spPr>
          <a:xfrm>
            <a:off x="389467" y="1143000"/>
            <a:ext cx="8297333" cy="4983163"/>
          </a:xfrm>
        </p:spPr>
        <p:txBody>
          <a:bodyPr>
            <a:normAutofit/>
          </a:bodyPr>
          <a:lstStyle/>
          <a:p>
            <a:r>
              <a:rPr lang="en-US" dirty="0" smtClean="0"/>
              <a:t>Communication</a:t>
            </a:r>
          </a:p>
          <a:p>
            <a:pPr lvl="1"/>
            <a:r>
              <a:rPr lang="en-US" dirty="0" smtClean="0"/>
              <a:t>Utility owned questions by bidders and answers by SDG&amp;E will be public to ESSBOT and ESSEPC bidders respectively</a:t>
            </a:r>
          </a:p>
          <a:p>
            <a:pPr lvl="1"/>
            <a:r>
              <a:rPr lang="en-US" dirty="0" smtClean="0"/>
              <a:t>SDG&amp;E questions to bidders</a:t>
            </a:r>
          </a:p>
          <a:p>
            <a:pPr lvl="2">
              <a:buFont typeface="Courier New" panose="02070309020205020404" pitchFamily="49" charset="0"/>
              <a:buChar char="o"/>
            </a:pPr>
            <a:r>
              <a:rPr lang="en-US" dirty="0" smtClean="0"/>
              <a:t>If to all, posted on Q&amp;A website </a:t>
            </a:r>
          </a:p>
          <a:p>
            <a:pPr lvl="2">
              <a:buFont typeface="Courier New" panose="02070309020205020404" pitchFamily="49" charset="0"/>
              <a:buChar char="o"/>
            </a:pPr>
            <a:r>
              <a:rPr lang="en-US" dirty="0" smtClean="0"/>
              <a:t>If to bidder, then electronically with IE copied on all communication</a:t>
            </a:r>
          </a:p>
          <a:p>
            <a:pPr lvl="2">
              <a:buFont typeface="Courier New" panose="02070309020205020404" pitchFamily="49" charset="0"/>
              <a:buChar char="o"/>
            </a:pPr>
            <a:r>
              <a:rPr lang="en-US" dirty="0" smtClean="0"/>
              <a:t>Prior to bid submittal, no meetings or individual contact between SDG&amp;E utility owned cost development team and bidder</a:t>
            </a:r>
          </a:p>
          <a:p>
            <a:r>
              <a:rPr lang="en-US" dirty="0" smtClean="0"/>
              <a:t>Responsibilities</a:t>
            </a:r>
          </a:p>
          <a:p>
            <a:pPr lvl="1"/>
            <a:r>
              <a:rPr lang="en-US" dirty="0" smtClean="0"/>
              <a:t>ESSEPC: SDG&amp;E lead on interconnection and permitting</a:t>
            </a:r>
            <a:r>
              <a:rPr lang="en-US" dirty="0"/>
              <a:t> </a:t>
            </a:r>
            <a:r>
              <a:rPr lang="en-US" dirty="0" smtClean="0"/>
              <a:t>with pricing to be combined with ESSEPC bid.  SDG&amp;E responsible for cost and construction of interconnection from high side of step-up transformer.</a:t>
            </a:r>
            <a:endParaRPr lang="en-US" dirty="0"/>
          </a:p>
        </p:txBody>
      </p:sp>
    </p:spTree>
    <p:extLst>
      <p:ext uri="{BB962C8B-B14F-4D97-AF65-F5344CB8AC3E}">
        <p14:creationId xmlns:p14="http://schemas.microsoft.com/office/powerpoint/2010/main" val="4156106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217920" cy="2362200"/>
          </a:xfrm>
          <a:prstGeom prst="roundRect">
            <a:avLst>
              <a:gd name="adj" fmla="val 524"/>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1554480" y="2275731"/>
            <a:ext cx="6217920" cy="17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noAutofit/>
          </a:bodyPr>
          <a:lstStyle>
            <a:lvl1pPr algn="l" rtl="0" eaLnBrk="0" fontAlgn="base" hangingPunct="0">
              <a:spcBef>
                <a:spcPct val="0"/>
              </a:spcBef>
              <a:spcAft>
                <a:spcPct val="0"/>
              </a:spcAft>
              <a:defRPr sz="2800" b="1" i="0">
                <a:solidFill>
                  <a:srgbClr val="000000"/>
                </a:solidFill>
                <a:latin typeface="+mn-lt"/>
                <a:ea typeface="Geneva" charset="0"/>
                <a:cs typeface="Calibri"/>
              </a:defRPr>
            </a:lvl1pPr>
            <a:lvl2pPr algn="l" rtl="0" eaLnBrk="0" fontAlgn="base" hangingPunct="0">
              <a:spcBef>
                <a:spcPct val="0"/>
              </a:spcBef>
              <a:spcAft>
                <a:spcPct val="0"/>
              </a:spcAft>
              <a:defRPr sz="2400" b="1">
                <a:solidFill>
                  <a:srgbClr val="003399"/>
                </a:solidFill>
                <a:latin typeface="Arial" charset="0"/>
                <a:ea typeface="Geneva" charset="0"/>
                <a:cs typeface="Arial" charset="0"/>
              </a:defRPr>
            </a:lvl2pPr>
            <a:lvl3pPr algn="l" rtl="0" eaLnBrk="0" fontAlgn="base" hangingPunct="0">
              <a:spcBef>
                <a:spcPct val="0"/>
              </a:spcBef>
              <a:spcAft>
                <a:spcPct val="0"/>
              </a:spcAft>
              <a:defRPr sz="2400" b="1">
                <a:solidFill>
                  <a:srgbClr val="003399"/>
                </a:solidFill>
                <a:latin typeface="Arial" charset="0"/>
                <a:ea typeface="Geneva" charset="0"/>
                <a:cs typeface="Arial" charset="0"/>
              </a:defRPr>
            </a:lvl3pPr>
            <a:lvl4pPr algn="l" rtl="0" eaLnBrk="0" fontAlgn="base" hangingPunct="0">
              <a:spcBef>
                <a:spcPct val="0"/>
              </a:spcBef>
              <a:spcAft>
                <a:spcPct val="0"/>
              </a:spcAft>
              <a:defRPr sz="2400" b="1">
                <a:solidFill>
                  <a:srgbClr val="003399"/>
                </a:solidFill>
                <a:latin typeface="Arial" charset="0"/>
                <a:ea typeface="Geneva" charset="0"/>
                <a:cs typeface="Arial" charset="0"/>
              </a:defRPr>
            </a:lvl4pPr>
            <a:lvl5pPr algn="l" rtl="0" eaLnBrk="0" fontAlgn="base" hangingPunct="0">
              <a:spcBef>
                <a:spcPct val="0"/>
              </a:spcBef>
              <a:spcAft>
                <a:spcPct val="0"/>
              </a:spcAft>
              <a:defRPr sz="2400" b="1">
                <a:solidFill>
                  <a:srgbClr val="003399"/>
                </a:solidFill>
                <a:latin typeface="Arial" charset="0"/>
                <a:ea typeface="Geneva"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pPr algn="ctr"/>
            <a:endParaRPr lang="en-US" sz="3200" b="0" i="1" kern="0" dirty="0" smtClean="0"/>
          </a:p>
          <a:p>
            <a:pPr algn="ctr"/>
            <a:endParaRPr lang="en-US" sz="3200" b="0" i="1" kern="0" dirty="0"/>
          </a:p>
          <a:p>
            <a:pPr algn="ctr"/>
            <a:endParaRPr lang="en-US" sz="3200" b="0" i="1" kern="0" dirty="0" smtClean="0"/>
          </a:p>
          <a:p>
            <a:pPr algn="ctr"/>
            <a:endParaRPr lang="en-US" sz="3200" b="0" i="1" kern="0" dirty="0"/>
          </a:p>
          <a:p>
            <a:pPr algn="ctr"/>
            <a:endParaRPr lang="en-US" sz="3200" b="0" i="1" kern="0" dirty="0" smtClean="0"/>
          </a:p>
          <a:p>
            <a:pPr algn="ctr"/>
            <a:r>
              <a:rPr lang="en-US" sz="3200" i="1" kern="0" dirty="0" smtClean="0"/>
              <a:t>Please submit your questions by</a:t>
            </a:r>
            <a:br>
              <a:rPr lang="en-US" sz="3200" i="1" kern="0" dirty="0" smtClean="0"/>
            </a:br>
            <a:r>
              <a:rPr lang="en-US" sz="3200" i="1" kern="0" dirty="0" smtClean="0"/>
              <a:t>November 14, 2014</a:t>
            </a:r>
            <a:r>
              <a:rPr lang="en-US" sz="3200" i="1" kern="0" dirty="0"/>
              <a:t/>
            </a:r>
            <a:br>
              <a:rPr lang="en-US" sz="3200" i="1" kern="0" dirty="0"/>
            </a:br>
            <a:r>
              <a:rPr lang="en-US" sz="3200" i="1" kern="0" dirty="0" smtClean="0"/>
              <a:t>to</a:t>
            </a:r>
          </a:p>
          <a:p>
            <a:pPr algn="ctr"/>
            <a:r>
              <a:rPr lang="en-US" sz="3200" i="1" kern="0" dirty="0" smtClean="0"/>
              <a:t>AllSourceRFO@SempraUtilities.com </a:t>
            </a:r>
          </a:p>
        </p:txBody>
      </p:sp>
    </p:spTree>
    <p:extLst>
      <p:ext uri="{BB962C8B-B14F-4D97-AF65-F5344CB8AC3E}">
        <p14:creationId xmlns:p14="http://schemas.microsoft.com/office/powerpoint/2010/main" val="18250870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81200"/>
            <a:ext cx="6019800" cy="2362200"/>
          </a:xfrm>
          <a:prstGeom prst="roundRect">
            <a:avLst>
              <a:gd name="adj" fmla="val 12045"/>
            </a:avLst>
          </a:prstGeom>
          <a:solidFill>
            <a:schemeClr val="bg1">
              <a:lumMod val="95000"/>
            </a:schemeClr>
          </a:solidFill>
          <a:ln w="19050">
            <a:solidFill>
              <a:srgbClr val="01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00"/>
                </a:solidFill>
              </a:rPr>
              <a:t>General Q&amp;A Session</a:t>
            </a:r>
          </a:p>
          <a:p>
            <a:pPr algn="ctr"/>
            <a:r>
              <a:rPr lang="en-US" sz="3200" b="1" dirty="0" smtClean="0">
                <a:solidFill>
                  <a:srgbClr val="000000"/>
                </a:solidFill>
              </a:rPr>
              <a:t> </a:t>
            </a:r>
            <a:r>
              <a:rPr lang="en-US" sz="3200" b="1" dirty="0">
                <a:solidFill>
                  <a:srgbClr val="000000"/>
                </a:solidFill>
              </a:rPr>
              <a:t>and Networking </a:t>
            </a:r>
          </a:p>
        </p:txBody>
      </p:sp>
      <p:sp>
        <p:nvSpPr>
          <p:cNvPr id="14337" name="Rectangle 2"/>
          <p:cNvSpPr>
            <a:spLocks noGrp="1" noChangeArrowheads="1"/>
          </p:cNvSpPr>
          <p:nvPr>
            <p:ph type="ctrTitle" idx="4294967295"/>
          </p:nvPr>
        </p:nvSpPr>
        <p:spPr>
          <a:xfrm>
            <a:off x="1981200" y="3210050"/>
            <a:ext cx="4960960" cy="676149"/>
          </a:xfrm>
          <a:prstGeom prst="rect">
            <a:avLst/>
          </a:prstGeo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altLang="en-US" sz="2800" dirty="0" smtClean="0">
                <a:latin typeface="Book Antiqua" pitchFamily="18" charset="0"/>
                <a:cs typeface="Arial" pitchFamily="34" charset="0"/>
              </a:rPr>
              <a:t/>
            </a:r>
            <a:br>
              <a:rPr lang="en-US" altLang="en-US" sz="2800" dirty="0" smtClean="0">
                <a:latin typeface="Book Antiqua" pitchFamily="18" charset="0"/>
                <a:cs typeface="Arial" pitchFamily="34" charset="0"/>
              </a:rPr>
            </a:br>
            <a:endParaRPr lang="en-US" sz="3100" dirty="0">
              <a:cs typeface="Arial" pitchFamily="34" charset="0"/>
            </a:endParaRPr>
          </a:p>
        </p:txBody>
      </p:sp>
      <p:sp>
        <p:nvSpPr>
          <p:cNvPr id="7" name="Text Placeholder 2"/>
          <p:cNvSpPr txBox="1">
            <a:spLocks/>
          </p:cNvSpPr>
          <p:nvPr/>
        </p:nvSpPr>
        <p:spPr bwMode="auto">
          <a:xfrm>
            <a:off x="1295400" y="6400800"/>
            <a:ext cx="674654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None/>
              <a:defRPr lang="en-US" sz="1500" b="0" i="1" kern="1200" dirty="0" smtClean="0">
                <a:solidFill>
                  <a:schemeClr val="tx1"/>
                </a:solidFill>
                <a:latin typeface="Book Antiqua" pitchFamily="18" charset="0"/>
                <a:ea typeface="+mn-ea"/>
                <a:cs typeface="+mn-cs"/>
              </a:defRPr>
            </a:lvl1pPr>
            <a:lvl2pPr marL="742950" indent="-28575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June 2014 RAM RFO:  Bringing Renewable Energy to San Diego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133471"/>
            <a:ext cx="77422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9469010">
            <a:off x="1524000" y="5029200"/>
            <a:ext cx="6400800" cy="430887"/>
          </a:xfrm>
          <a:prstGeom prst="rect">
            <a:avLst/>
          </a:prstGeom>
          <a:noFill/>
        </p:spPr>
        <p:txBody>
          <a:bodyPr wrap="square" lIns="0" tIns="0" rIns="0" bIns="0" rtlCol="0">
            <a:spAutoFit/>
          </a:bodyPr>
          <a:lstStyle/>
          <a:p>
            <a:pPr algn="ctr"/>
            <a:r>
              <a:rPr lang="en-US" sz="2800" b="1" dirty="0" smtClean="0">
                <a:solidFill>
                  <a:srgbClr val="FF0000"/>
                </a:solidFill>
                <a:latin typeface="Calibri Light" panose="020F0302020204030204" pitchFamily="34" charset="0"/>
              </a:rPr>
              <a:t> </a:t>
            </a:r>
          </a:p>
        </p:txBody>
      </p:sp>
    </p:spTree>
    <p:extLst>
      <p:ext uri="{BB962C8B-B14F-4D97-AF65-F5344CB8AC3E}">
        <p14:creationId xmlns:p14="http://schemas.microsoft.com/office/powerpoint/2010/main" val="197425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8" y="130628"/>
            <a:ext cx="6477000" cy="838200"/>
          </a:xfrm>
        </p:spPr>
        <p:txBody>
          <a:bodyPr/>
          <a:lstStyle/>
          <a:p>
            <a:r>
              <a:rPr lang="en-US" dirty="0" smtClean="0"/>
              <a:t>Diverse Supplier Initiative  </a:t>
            </a:r>
            <a:endParaRPr lang="en-US" dirty="0"/>
          </a:p>
        </p:txBody>
      </p:sp>
      <p:sp>
        <p:nvSpPr>
          <p:cNvPr id="5" name="Footer Placeholder 2"/>
          <p:cNvSpPr>
            <a:spLocks noGrp="1"/>
          </p:cNvSpPr>
          <p:nvPr>
            <p:ph type="ftr" sz="quarter" idx="11"/>
          </p:nvPr>
        </p:nvSpPr>
        <p:spPr>
          <a:xfrm>
            <a:off x="816429" y="6191716"/>
            <a:ext cx="7739742" cy="365125"/>
          </a:xfrm>
        </p:spPr>
        <p:txBody>
          <a:bodyPr/>
          <a:lstStyle/>
          <a:p>
            <a:pPr marL="0" indent="0" algn="ctr" fontAlgn="base">
              <a:spcBef>
                <a:spcPct val="0"/>
              </a:spcBef>
              <a:spcAft>
                <a:spcPct val="0"/>
              </a:spcAft>
              <a:buNone/>
              <a:defRPr/>
            </a:pPr>
            <a:r>
              <a:rPr lang="en-US" sz="1800" b="1" dirty="0" smtClean="0">
                <a:latin typeface="+mn-lt"/>
              </a:rPr>
              <a:t>SDG&amp;E 2014 All Source RFO - Bidders Conference</a:t>
            </a:r>
            <a:endParaRPr lang="en-US" sz="1800" b="1" dirty="0">
              <a:latin typeface="+mn-lt"/>
            </a:endParaRPr>
          </a:p>
        </p:txBody>
      </p:sp>
      <p:sp>
        <p:nvSpPr>
          <p:cNvPr id="6" name="Rectangle 5"/>
          <p:cNvSpPr/>
          <p:nvPr/>
        </p:nvSpPr>
        <p:spPr>
          <a:xfrm>
            <a:off x="304799" y="1229195"/>
            <a:ext cx="8597153" cy="4431983"/>
          </a:xfrm>
          <a:prstGeom prst="rect">
            <a:avLst/>
          </a:prstGeom>
        </p:spPr>
        <p:txBody>
          <a:bodyPr wrap="square">
            <a:spAutoFit/>
          </a:bodyPr>
          <a:lstStyle/>
          <a:p>
            <a:pPr>
              <a:spcAft>
                <a:spcPts val="1200"/>
              </a:spcAft>
            </a:pPr>
            <a:r>
              <a:rPr lang="en-US" sz="2000" i="1" u="sng" dirty="0">
                <a:solidFill>
                  <a:srgbClr val="000000"/>
                </a:solidFill>
                <a:latin typeface="+mn-lt"/>
              </a:rPr>
              <a:t>General Order (GO) </a:t>
            </a:r>
            <a:r>
              <a:rPr lang="en-US" sz="2000" i="1" u="sng" dirty="0" smtClean="0">
                <a:solidFill>
                  <a:srgbClr val="000000"/>
                </a:solidFill>
                <a:latin typeface="+mn-lt"/>
              </a:rPr>
              <a:t>156:</a:t>
            </a:r>
            <a:endParaRPr lang="en-US" sz="2000" u="sng" dirty="0">
              <a:solidFill>
                <a:srgbClr val="000000"/>
              </a:solidFill>
              <a:latin typeface="+mn-lt"/>
            </a:endParaRPr>
          </a:p>
          <a:p>
            <a:pPr marL="341313" indent="-225425">
              <a:spcAft>
                <a:spcPts val="1200"/>
              </a:spcAft>
              <a:buFont typeface="Arial" panose="020B0604020202020204" pitchFamily="34" charset="0"/>
              <a:buChar char="•"/>
            </a:pPr>
            <a:r>
              <a:rPr lang="en-US" sz="1800" dirty="0" smtClean="0">
                <a:solidFill>
                  <a:srgbClr val="000000"/>
                </a:solidFill>
                <a:latin typeface="+mn-lt"/>
              </a:rPr>
              <a:t>Adopted </a:t>
            </a:r>
            <a:r>
              <a:rPr lang="en-US" sz="1800" dirty="0">
                <a:solidFill>
                  <a:srgbClr val="000000"/>
                </a:solidFill>
                <a:latin typeface="+mn-lt"/>
              </a:rPr>
              <a:t>by the California Public Utilities Commission in 1986</a:t>
            </a:r>
          </a:p>
          <a:p>
            <a:pPr marL="341313" indent="-225425">
              <a:spcAft>
                <a:spcPts val="1200"/>
              </a:spcAft>
              <a:buFont typeface="Arial" panose="020B0604020202020204" pitchFamily="34" charset="0"/>
              <a:buChar char="•"/>
            </a:pPr>
            <a:r>
              <a:rPr lang="en-US" sz="1800" dirty="0" smtClean="0">
                <a:solidFill>
                  <a:srgbClr val="000000"/>
                </a:solidFill>
                <a:latin typeface="+mn-lt"/>
              </a:rPr>
              <a:t>Promote </a:t>
            </a:r>
            <a:r>
              <a:rPr lang="en-US" sz="1800" dirty="0">
                <a:solidFill>
                  <a:srgbClr val="000000"/>
                </a:solidFill>
                <a:latin typeface="+mn-lt"/>
              </a:rPr>
              <a:t>greater competition among utility suppliers by </a:t>
            </a:r>
            <a:r>
              <a:rPr lang="en-US" sz="1800" u="heavy" dirty="0">
                <a:solidFill>
                  <a:srgbClr val="000000"/>
                </a:solidFill>
                <a:latin typeface="+mn-lt"/>
              </a:rPr>
              <a:t>expanding the available supplier base</a:t>
            </a:r>
            <a:r>
              <a:rPr lang="en-US" sz="1800" dirty="0">
                <a:solidFill>
                  <a:srgbClr val="000000"/>
                </a:solidFill>
                <a:latin typeface="+mn-lt"/>
              </a:rPr>
              <a:t> and to encourage greater economic opportunity for </a:t>
            </a:r>
            <a:r>
              <a:rPr lang="en-US" sz="1800" u="heavy" dirty="0">
                <a:solidFill>
                  <a:srgbClr val="000000"/>
                </a:solidFill>
                <a:latin typeface="+mn-lt"/>
              </a:rPr>
              <a:t>women, minority, and disabled</a:t>
            </a:r>
            <a:r>
              <a:rPr lang="en-US" sz="1800" dirty="0">
                <a:solidFill>
                  <a:srgbClr val="000000"/>
                </a:solidFill>
                <a:latin typeface="+mn-lt"/>
              </a:rPr>
              <a:t> </a:t>
            </a:r>
            <a:r>
              <a:rPr lang="en-US" sz="1800" u="heavy" dirty="0">
                <a:solidFill>
                  <a:srgbClr val="000000"/>
                </a:solidFill>
                <a:latin typeface="+mn-lt"/>
              </a:rPr>
              <a:t>veteran owned businesses</a:t>
            </a:r>
            <a:r>
              <a:rPr lang="en-US" sz="1800" dirty="0">
                <a:solidFill>
                  <a:srgbClr val="000000"/>
                </a:solidFill>
                <a:latin typeface="+mn-lt"/>
              </a:rPr>
              <a:t> </a:t>
            </a:r>
            <a:r>
              <a:rPr lang="en-US" sz="1800" dirty="0" smtClean="0">
                <a:solidFill>
                  <a:srgbClr val="000000"/>
                </a:solidFill>
                <a:latin typeface="+mn-lt"/>
              </a:rPr>
              <a:t> who have been historically </a:t>
            </a:r>
            <a:r>
              <a:rPr lang="en-US" sz="1800" dirty="0">
                <a:solidFill>
                  <a:srgbClr val="000000"/>
                </a:solidFill>
                <a:latin typeface="+mn-lt"/>
              </a:rPr>
              <a:t>left out of utility </a:t>
            </a:r>
            <a:r>
              <a:rPr lang="en-US" sz="1800" dirty="0" smtClean="0">
                <a:solidFill>
                  <a:srgbClr val="000000"/>
                </a:solidFill>
                <a:latin typeface="+mn-lt"/>
              </a:rPr>
              <a:t>procurement</a:t>
            </a:r>
          </a:p>
          <a:p>
            <a:pPr>
              <a:spcAft>
                <a:spcPts val="1200"/>
              </a:spcAft>
            </a:pPr>
            <a:r>
              <a:rPr lang="en-US" sz="2000" i="1" u="sng" dirty="0" smtClean="0">
                <a:solidFill>
                  <a:srgbClr val="000000"/>
                </a:solidFill>
                <a:latin typeface="+mn-lt"/>
              </a:rPr>
              <a:t>Fast </a:t>
            </a:r>
            <a:r>
              <a:rPr lang="en-US" sz="2000" i="1" u="sng" dirty="0">
                <a:solidFill>
                  <a:srgbClr val="000000"/>
                </a:solidFill>
                <a:latin typeface="+mn-lt"/>
              </a:rPr>
              <a:t>Forward to </a:t>
            </a:r>
            <a:r>
              <a:rPr lang="en-US" sz="2000" i="1" u="sng" dirty="0" smtClean="0">
                <a:solidFill>
                  <a:srgbClr val="000000"/>
                </a:solidFill>
                <a:latin typeface="+mn-lt"/>
              </a:rPr>
              <a:t>2014 </a:t>
            </a:r>
            <a:r>
              <a:rPr lang="en-US" sz="2000" i="1" u="sng" dirty="0">
                <a:solidFill>
                  <a:srgbClr val="000000"/>
                </a:solidFill>
                <a:latin typeface="+mn-lt"/>
              </a:rPr>
              <a:t>at </a:t>
            </a:r>
            <a:r>
              <a:rPr lang="en-US" sz="2000" i="1" u="sng" dirty="0" smtClean="0">
                <a:solidFill>
                  <a:srgbClr val="000000"/>
                </a:solidFill>
                <a:latin typeface="+mn-lt"/>
              </a:rPr>
              <a:t>SDG&amp;E:</a:t>
            </a:r>
            <a:endParaRPr lang="en-US" sz="2000" u="sng" dirty="0">
              <a:solidFill>
                <a:srgbClr val="000000"/>
              </a:solidFill>
              <a:latin typeface="+mn-lt"/>
            </a:endParaRPr>
          </a:p>
          <a:p>
            <a:pPr>
              <a:spcAft>
                <a:spcPts val="1200"/>
              </a:spcAft>
            </a:pPr>
            <a:r>
              <a:rPr lang="en-US" sz="1800" dirty="0" smtClean="0">
                <a:solidFill>
                  <a:srgbClr val="000000"/>
                </a:solidFill>
                <a:latin typeface="+mn-lt"/>
              </a:rPr>
              <a:t>“</a:t>
            </a:r>
            <a:r>
              <a:rPr lang="en-US" sz="1800" dirty="0">
                <a:solidFill>
                  <a:srgbClr val="000000"/>
                </a:solidFill>
                <a:latin typeface="+mn-lt"/>
              </a:rPr>
              <a:t>Advancing supplier diversity is more than just a priority for San Diego Gas &amp; Electric® (SDG&amp;E®); it’s become part of our company’s DNA.” </a:t>
            </a:r>
            <a:r>
              <a:rPr lang="en-US" sz="1800" i="1" dirty="0">
                <a:solidFill>
                  <a:srgbClr val="000000"/>
                </a:solidFill>
                <a:latin typeface="+mn-lt"/>
              </a:rPr>
              <a:t>– Jessie </a:t>
            </a:r>
            <a:r>
              <a:rPr lang="en-US" sz="1800" i="1" dirty="0" smtClean="0">
                <a:solidFill>
                  <a:srgbClr val="000000"/>
                </a:solidFill>
                <a:latin typeface="+mn-lt"/>
              </a:rPr>
              <a:t>Knight, former </a:t>
            </a:r>
            <a:r>
              <a:rPr lang="en-US" sz="1800" i="1" dirty="0">
                <a:solidFill>
                  <a:srgbClr val="000000"/>
                </a:solidFill>
                <a:latin typeface="+mn-lt"/>
              </a:rPr>
              <a:t>CEO, </a:t>
            </a:r>
            <a:r>
              <a:rPr lang="en-US" sz="1800" i="1" dirty="0" smtClean="0">
                <a:solidFill>
                  <a:srgbClr val="000000"/>
                </a:solidFill>
                <a:latin typeface="+mn-lt"/>
              </a:rPr>
              <a:t>SDG&amp;E</a:t>
            </a:r>
            <a:endParaRPr lang="en-US" sz="1800" dirty="0">
              <a:solidFill>
                <a:srgbClr val="000000"/>
              </a:solidFill>
              <a:latin typeface="+mn-lt"/>
            </a:endParaRPr>
          </a:p>
          <a:p>
            <a:pPr marL="341313" indent="-225425">
              <a:spcAft>
                <a:spcPts val="1200"/>
              </a:spcAft>
              <a:buFont typeface="Arial" panose="020B0604020202020204" pitchFamily="34" charset="0"/>
              <a:buChar char="•"/>
            </a:pPr>
            <a:r>
              <a:rPr lang="en-US" sz="1800" dirty="0" smtClean="0">
                <a:solidFill>
                  <a:srgbClr val="000000"/>
                </a:solidFill>
                <a:latin typeface="+mn-lt"/>
              </a:rPr>
              <a:t>Supplier </a:t>
            </a:r>
            <a:r>
              <a:rPr lang="en-US" sz="1800" dirty="0">
                <a:solidFill>
                  <a:srgbClr val="000000"/>
                </a:solidFill>
                <a:latin typeface="+mn-lt"/>
              </a:rPr>
              <a:t>diversity goals are part of our compensation goals</a:t>
            </a:r>
          </a:p>
          <a:p>
            <a:pPr marL="341313" indent="-225425">
              <a:spcAft>
                <a:spcPts val="1200"/>
              </a:spcAft>
              <a:buFont typeface="Arial" panose="020B0604020202020204" pitchFamily="34" charset="0"/>
              <a:buChar char="•"/>
            </a:pPr>
            <a:r>
              <a:rPr lang="en-US" sz="1800" dirty="0" smtClean="0">
                <a:solidFill>
                  <a:srgbClr val="000000"/>
                </a:solidFill>
                <a:latin typeface="+mn-lt"/>
              </a:rPr>
              <a:t>45% </a:t>
            </a:r>
            <a:r>
              <a:rPr lang="en-US" sz="1800" dirty="0">
                <a:solidFill>
                  <a:srgbClr val="000000"/>
                </a:solidFill>
                <a:latin typeface="+mn-lt"/>
              </a:rPr>
              <a:t>of our procurement dollars </a:t>
            </a:r>
            <a:r>
              <a:rPr lang="en-US" sz="1800" dirty="0" smtClean="0">
                <a:solidFill>
                  <a:srgbClr val="000000"/>
                </a:solidFill>
                <a:latin typeface="+mn-lt"/>
              </a:rPr>
              <a:t>are being spent with diverse </a:t>
            </a:r>
            <a:r>
              <a:rPr lang="en-US" sz="1800" dirty="0">
                <a:solidFill>
                  <a:srgbClr val="000000"/>
                </a:solidFill>
                <a:latin typeface="+mn-lt"/>
              </a:rPr>
              <a:t>business </a:t>
            </a:r>
            <a:r>
              <a:rPr lang="en-US" sz="1800" dirty="0" smtClean="0">
                <a:solidFill>
                  <a:srgbClr val="000000"/>
                </a:solidFill>
                <a:latin typeface="+mn-lt"/>
              </a:rPr>
              <a:t>                        enterprises </a:t>
            </a:r>
            <a:r>
              <a:rPr lang="en-US" sz="1800" dirty="0">
                <a:solidFill>
                  <a:srgbClr val="000000"/>
                </a:solidFill>
                <a:latin typeface="+mn-lt"/>
              </a:rPr>
              <a:t>(DBEs)</a:t>
            </a:r>
          </a:p>
        </p:txBody>
      </p:sp>
    </p:spTree>
    <p:extLst>
      <p:ext uri="{BB962C8B-B14F-4D97-AF65-F5344CB8AC3E}">
        <p14:creationId xmlns:p14="http://schemas.microsoft.com/office/powerpoint/2010/main" val="429048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dday Sky Master">
  <a:themeElements>
    <a:clrScheme name="Sempra 2014 AC">
      <a:dk1>
        <a:sysClr val="windowText" lastClr="000000"/>
      </a:dk1>
      <a:lt1>
        <a:srgbClr val="FFFFFF"/>
      </a:lt1>
      <a:dk2>
        <a:srgbClr val="003399"/>
      </a:dk2>
      <a:lt2>
        <a:srgbClr val="4ACCD4"/>
      </a:lt2>
      <a:accent1>
        <a:srgbClr val="003399"/>
      </a:accent1>
      <a:accent2>
        <a:srgbClr val="0193D5"/>
      </a:accent2>
      <a:accent3>
        <a:srgbClr val="F39B31"/>
      </a:accent3>
      <a:accent4>
        <a:srgbClr val="AADD6D"/>
      </a:accent4>
      <a:accent5>
        <a:srgbClr val="FFDC52"/>
      </a:accent5>
      <a:accent6>
        <a:srgbClr val="666366"/>
      </a:accent6>
      <a:hlink>
        <a:srgbClr val="0193D5"/>
      </a:hlink>
      <a:folHlink>
        <a:srgbClr val="AB9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Design 1">
        <a:dk1>
          <a:srgbClr val="000A3C"/>
        </a:dk1>
        <a:lt1>
          <a:srgbClr val="FFFFFF"/>
        </a:lt1>
        <a:dk2>
          <a:srgbClr val="000A3C"/>
        </a:dk2>
        <a:lt2>
          <a:srgbClr val="94948C"/>
        </a:lt2>
        <a:accent1>
          <a:srgbClr val="000A3C"/>
        </a:accent1>
        <a:accent2>
          <a:srgbClr val="118DFF"/>
        </a:accent2>
        <a:accent3>
          <a:srgbClr val="FFFFFF"/>
        </a:accent3>
        <a:accent4>
          <a:srgbClr val="000732"/>
        </a:accent4>
        <a:accent5>
          <a:srgbClr val="AAAAAF"/>
        </a:accent5>
        <a:accent6>
          <a:srgbClr val="0E7FE7"/>
        </a:accent6>
        <a:hlink>
          <a:srgbClr val="002D6A"/>
        </a:hlink>
        <a:folHlink>
          <a:srgbClr val="CC0033"/>
        </a:folHlink>
      </a:clrScheme>
      <a:clrMap bg1="lt1" tx1="dk1" bg2="lt2" tx2="dk2" accent1="accent1" accent2="accent2" accent3="accent3" accent4="accent4" accent5="accent5" accent6="accent6" hlink="hlink" folHlink="folHlink"/>
    </a:extraClrScheme>
    <a:extraClrScheme>
      <a:clrScheme name="15_Default Design 2">
        <a:dk1>
          <a:srgbClr val="94948C"/>
        </a:dk1>
        <a:lt1>
          <a:srgbClr val="FFFFFF"/>
        </a:lt1>
        <a:dk2>
          <a:srgbClr val="000A3C"/>
        </a:dk2>
        <a:lt2>
          <a:srgbClr val="FFFFFF"/>
        </a:lt2>
        <a:accent1>
          <a:srgbClr val="FFFFFF"/>
        </a:accent1>
        <a:accent2>
          <a:srgbClr val="118DFF"/>
        </a:accent2>
        <a:accent3>
          <a:srgbClr val="AAAAAF"/>
        </a:accent3>
        <a:accent4>
          <a:srgbClr val="DADADA"/>
        </a:accent4>
        <a:accent5>
          <a:srgbClr val="FFFFFF"/>
        </a:accent5>
        <a:accent6>
          <a:srgbClr val="0E7FE7"/>
        </a:accent6>
        <a:hlink>
          <a:srgbClr val="94948C"/>
        </a:hlink>
        <a:folHlink>
          <a:srgbClr val="CC00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scellaneous">
  <a:themeElements>
    <a:clrScheme name="Sempra">
      <a:dk1>
        <a:srgbClr val="666366"/>
      </a:dk1>
      <a:lt1>
        <a:srgbClr val="FFFFFF"/>
      </a:lt1>
      <a:dk2>
        <a:srgbClr val="003399"/>
      </a:dk2>
      <a:lt2>
        <a:srgbClr val="4ACCD4"/>
      </a:lt2>
      <a:accent1>
        <a:srgbClr val="003399"/>
      </a:accent1>
      <a:accent2>
        <a:srgbClr val="0193D5"/>
      </a:accent2>
      <a:accent3>
        <a:srgbClr val="F39B31"/>
      </a:accent3>
      <a:accent4>
        <a:srgbClr val="AADD6D"/>
      </a:accent4>
      <a:accent5>
        <a:srgbClr val="FFDC52"/>
      </a:accent5>
      <a:accent6>
        <a:srgbClr val="666366"/>
      </a:accent6>
      <a:hlink>
        <a:srgbClr val="0193D5"/>
      </a:hlink>
      <a:folHlink>
        <a:srgbClr val="AB9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2000" dirty="0" smtClean="0">
            <a:latin typeface="Calibri Light" panose="020F0302020204030204" pitchFamily="34" charset="0"/>
          </a:defRPr>
        </a:defPPr>
      </a:lstStyle>
    </a:txDef>
  </a:objectDefaults>
  <a:extraClrSchemeLst>
    <a:extraClrScheme>
      <a:clrScheme name="15_Default Design 1">
        <a:dk1>
          <a:srgbClr val="000A3C"/>
        </a:dk1>
        <a:lt1>
          <a:srgbClr val="FFFFFF"/>
        </a:lt1>
        <a:dk2>
          <a:srgbClr val="000A3C"/>
        </a:dk2>
        <a:lt2>
          <a:srgbClr val="94948C"/>
        </a:lt2>
        <a:accent1>
          <a:srgbClr val="000A3C"/>
        </a:accent1>
        <a:accent2>
          <a:srgbClr val="118DFF"/>
        </a:accent2>
        <a:accent3>
          <a:srgbClr val="FFFFFF"/>
        </a:accent3>
        <a:accent4>
          <a:srgbClr val="000732"/>
        </a:accent4>
        <a:accent5>
          <a:srgbClr val="AAAAAF"/>
        </a:accent5>
        <a:accent6>
          <a:srgbClr val="0E7FE7"/>
        </a:accent6>
        <a:hlink>
          <a:srgbClr val="002D6A"/>
        </a:hlink>
        <a:folHlink>
          <a:srgbClr val="CC0033"/>
        </a:folHlink>
      </a:clrScheme>
      <a:clrMap bg1="lt1" tx1="dk1" bg2="lt2" tx2="dk2" accent1="accent1" accent2="accent2" accent3="accent3" accent4="accent4" accent5="accent5" accent6="accent6" hlink="hlink" folHlink="folHlink"/>
    </a:extraClrScheme>
    <a:extraClrScheme>
      <a:clrScheme name="15_Default Design 2">
        <a:dk1>
          <a:srgbClr val="94948C"/>
        </a:dk1>
        <a:lt1>
          <a:srgbClr val="FFFFFF"/>
        </a:lt1>
        <a:dk2>
          <a:srgbClr val="000A3C"/>
        </a:dk2>
        <a:lt2>
          <a:srgbClr val="FFFFFF"/>
        </a:lt2>
        <a:accent1>
          <a:srgbClr val="FFFFFF"/>
        </a:accent1>
        <a:accent2>
          <a:srgbClr val="118DFF"/>
        </a:accent2>
        <a:accent3>
          <a:srgbClr val="AAAAAF"/>
        </a:accent3>
        <a:accent4>
          <a:srgbClr val="DADADA"/>
        </a:accent4>
        <a:accent5>
          <a:srgbClr val="FFFFFF"/>
        </a:accent5>
        <a:accent6>
          <a:srgbClr val="0E7FE7"/>
        </a:accent6>
        <a:hlink>
          <a:srgbClr val="94948C"/>
        </a:hlink>
        <a:folHlink>
          <a:srgbClr val="CC003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2F36CCF8AED444A166E912177A23D9" ma:contentTypeVersion="0" ma:contentTypeDescription="Create a new document." ma:contentTypeScope="" ma:versionID="9520e677b375fae7058df5cc1e7f98a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D0BB32-238C-4666-9160-7886CC632146}">
  <ds:schemaRefs>
    <ds:schemaRef ds:uri="http://schemas.microsoft.com/sharepoint/v3/contenttype/forms"/>
  </ds:schemaRefs>
</ds:datastoreItem>
</file>

<file path=customXml/itemProps2.xml><?xml version="1.0" encoding="utf-8"?>
<ds:datastoreItem xmlns:ds="http://schemas.openxmlformats.org/officeDocument/2006/customXml" ds:itemID="{4125DAFB-A929-4AE2-A9E8-F30CB1C04674}">
  <ds:schemaRefs>
    <ds:schemaRef ds:uri="http://schemas.microsoft.com/office/2006/documentManagement/types"/>
    <ds:schemaRef ds:uri="http://purl.org/dc/dcmitype/"/>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EDEBD32-09E8-44AD-9CA0-673A555B5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19596</TotalTime>
  <Words>5939</Words>
  <Application>Microsoft Office PowerPoint</Application>
  <PresentationFormat>On-screen Show (4:3)</PresentationFormat>
  <Paragraphs>934</Paragraphs>
  <Slides>85</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85</vt:i4>
      </vt:variant>
    </vt:vector>
  </HeadingPairs>
  <TitlesOfParts>
    <vt:vector size="88" baseType="lpstr">
      <vt:lpstr>Midday Sky Master</vt:lpstr>
      <vt:lpstr>Miscellaneous</vt:lpstr>
      <vt:lpstr>Worksheet</vt:lpstr>
      <vt:lpstr>PowerPoint Presentation</vt:lpstr>
      <vt:lpstr>Agenda</vt:lpstr>
      <vt:lpstr>Safety Moment</vt:lpstr>
      <vt:lpstr>General Q&amp;A Guidance</vt:lpstr>
      <vt:lpstr>Legal Disclaimers:  Anti-Trust Guidelines                                                     &amp; Document Conflict </vt:lpstr>
      <vt:lpstr> Welcome </vt:lpstr>
      <vt:lpstr>Major Sources of Local Power</vt:lpstr>
      <vt:lpstr>SDG&amp;E                                       and                                       Supplier Diversity</vt:lpstr>
      <vt:lpstr>Diverse Supplier Initiative  </vt:lpstr>
      <vt:lpstr>New GO 156 Electric Procurement Requirements</vt:lpstr>
      <vt:lpstr>Supplier Diversity Certification*</vt:lpstr>
      <vt:lpstr>Supplier Diversity Contact Information</vt:lpstr>
      <vt:lpstr>Role of the  Independent Evaluator</vt:lpstr>
      <vt:lpstr>Independent Evaluator Introduction and Role</vt:lpstr>
      <vt:lpstr>RFO Need / Schedule / General Conformance Requirements</vt:lpstr>
      <vt:lpstr>RFO Need</vt:lpstr>
      <vt:lpstr>RFO Schedule</vt:lpstr>
      <vt:lpstr>RFO Schedule</vt:lpstr>
      <vt:lpstr>RFO Conformance Requirements</vt:lpstr>
      <vt:lpstr>RFO Conformance Requirements - Location</vt:lpstr>
      <vt:lpstr>RFO Conformance Requirements –                                                        Resource Adequacy (RA)</vt:lpstr>
      <vt:lpstr>RFO Conformance Requirements –                                                        “…demonstrably incremental…”</vt:lpstr>
      <vt:lpstr>RFO Conformance Requirements –                                                   “…demonstrably incremental…”</vt:lpstr>
      <vt:lpstr>RFO Conformance Requirements –                                                              “…demonstrably incremental…”</vt:lpstr>
      <vt:lpstr>RFO Conformance Requirements –                                                                            limit on Number of Offers</vt:lpstr>
      <vt:lpstr>Product Type Resource Criterial and Eligibility Requirements  (EE and DR)</vt:lpstr>
      <vt:lpstr>Product Type Resource Criterial and Eligibility Requirements  </vt:lpstr>
      <vt:lpstr> Overview of Bidding Protocol </vt:lpstr>
      <vt:lpstr>RFO Documentation Requirements  </vt:lpstr>
      <vt:lpstr>Offer Form Overview</vt:lpstr>
      <vt:lpstr>Offer Form Sections by Resource</vt:lpstr>
      <vt:lpstr>Instruction Sheet and Form Color Key</vt:lpstr>
      <vt:lpstr>Offer Forms</vt:lpstr>
      <vt:lpstr>Offer Forms</vt:lpstr>
      <vt:lpstr> Bid Submission Process </vt:lpstr>
      <vt:lpstr>PowerPoint Presentation</vt:lpstr>
      <vt:lpstr>PowerPoint Presentation</vt:lpstr>
      <vt:lpstr>PowerPoint Presentation</vt:lpstr>
      <vt:lpstr>PowerPoint Presentation</vt:lpstr>
      <vt:lpstr>Top Eight Mistakes</vt:lpstr>
      <vt:lpstr>PowerPoint Presentation</vt:lpstr>
      <vt:lpstr>PowerPoint Presentation</vt:lpstr>
      <vt:lpstr>PowerPoint Presentation</vt:lpstr>
      <vt:lpstr> Break - Lunch </vt:lpstr>
      <vt:lpstr>    RFO Evaluation Overview </vt:lpstr>
      <vt:lpstr>RFO Evaluation Topics</vt:lpstr>
      <vt:lpstr>Quantitative Valuation Process:  NMV</vt:lpstr>
      <vt:lpstr>NMV: Typical Benefits and Costs</vt:lpstr>
      <vt:lpstr>High-Level Overview, Quantitative Valuation Process</vt:lpstr>
      <vt:lpstr>NMV: Optimized Dispatch</vt:lpstr>
      <vt:lpstr>NMV: Market Price Forecasting</vt:lpstr>
      <vt:lpstr>Qualitative Evaluation</vt:lpstr>
      <vt:lpstr>            Contractual Requirements -  PPA Terms and Credit Requirements  </vt:lpstr>
      <vt:lpstr>Initial Collateral Requirement</vt:lpstr>
      <vt:lpstr>Ongoing Collateral requirement </vt:lpstr>
      <vt:lpstr>PowerPoint Presentation</vt:lpstr>
      <vt:lpstr>PPA Overview</vt:lpstr>
      <vt:lpstr>PPA Overview - Continued</vt:lpstr>
      <vt:lpstr>         </vt:lpstr>
      <vt:lpstr>         </vt:lpstr>
      <vt:lpstr>Distribution System Interconnection Processes</vt:lpstr>
      <vt:lpstr>SDG&amp;E’s Rule 21 –Interconnection Process</vt:lpstr>
      <vt:lpstr>Rule 21 Highlights</vt:lpstr>
      <vt:lpstr> Rule 21 Review Process</vt:lpstr>
      <vt:lpstr>Rule 21 Detailed Study Process</vt:lpstr>
      <vt:lpstr>Rule 21 Detailed Study Process – Continued</vt:lpstr>
      <vt:lpstr>Rule 21 Detailed Study Process – Continued</vt:lpstr>
      <vt:lpstr>SDG&amp;E’s WDAT– Interconnection Process</vt:lpstr>
      <vt:lpstr>SDG&amp;E’s WDAT Highlights</vt:lpstr>
      <vt:lpstr>WDAT Review Process</vt:lpstr>
      <vt:lpstr>WDAT Independent/Cluster Study Process</vt:lpstr>
      <vt:lpstr>WDAT Independent Process </vt:lpstr>
      <vt:lpstr>WDAT Cluster Study Process </vt:lpstr>
      <vt:lpstr>Interconnection Process Contact Information</vt:lpstr>
      <vt:lpstr>CAISO Generator Interconnection and Deliverability                                       Allocation  Procedures </vt:lpstr>
      <vt:lpstr>Cluster Study Windows and IR</vt:lpstr>
      <vt:lpstr>Generation Interconnection Information</vt:lpstr>
      <vt:lpstr>         </vt:lpstr>
      <vt:lpstr>Utility Owned Energy Storage ~  Bid/Contract Requirements</vt:lpstr>
      <vt:lpstr>Utility Owned Energy Storage ~  Pre-Bid  Schedule</vt:lpstr>
      <vt:lpstr>Utility Owned Energy Storage ~  Pre-Bid  Schedule ~ Continued</vt:lpstr>
      <vt:lpstr>Utility Owned Energy Storage ~  ESSBOT vs. ESSEPC</vt:lpstr>
      <vt:lpstr>Utility Owned Energy Storage ~  Pre-Bid  Bidder-SDG&amp;E Interaction</vt:lpstr>
      <vt:lpstr>PowerPoint Presentation</vt:lpstr>
      <vt:lpstr>         </vt:lpstr>
    </vt:vector>
  </TitlesOfParts>
  <Company>Sempra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Zika</dc:creator>
  <cp:lastModifiedBy>pcharles</cp:lastModifiedBy>
  <cp:revision>1316</cp:revision>
  <cp:lastPrinted>2014-06-16T18:23:15Z</cp:lastPrinted>
  <dcterms:created xsi:type="dcterms:W3CDTF">2012-01-20T22:05:56Z</dcterms:created>
  <dcterms:modified xsi:type="dcterms:W3CDTF">2014-09-29T20:04:30Z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0x010100272F36CCF8AED444A166E912177A23D9</vt:lpwstr>
  </property>
</Properties>
</file>